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88" r:id="rId6"/>
    <p:sldMasterId id="2147483694" r:id="rId7"/>
  </p:sldMasterIdLst>
  <p:notesMasterIdLst>
    <p:notesMasterId r:id="rId92"/>
  </p:notesMasterIdLst>
  <p:sldIdLst>
    <p:sldId id="367" r:id="rId8"/>
    <p:sldId id="2147471538" r:id="rId9"/>
    <p:sldId id="2147471543" r:id="rId10"/>
    <p:sldId id="2147471552" r:id="rId11"/>
    <p:sldId id="2147471544" r:id="rId12"/>
    <p:sldId id="2147471545" r:id="rId13"/>
    <p:sldId id="2147471547" r:id="rId14"/>
    <p:sldId id="2147471548" r:id="rId15"/>
    <p:sldId id="2147471549" r:id="rId16"/>
    <p:sldId id="2147471550" r:id="rId17"/>
    <p:sldId id="2147471551" r:id="rId18"/>
    <p:sldId id="2147471546" r:id="rId19"/>
    <p:sldId id="2147471553" r:id="rId20"/>
    <p:sldId id="2147471554" r:id="rId21"/>
    <p:sldId id="2147471542" r:id="rId22"/>
    <p:sldId id="2147471539" r:id="rId23"/>
    <p:sldId id="2147471540" r:id="rId24"/>
    <p:sldId id="2147471541" r:id="rId25"/>
    <p:sldId id="359" r:id="rId26"/>
    <p:sldId id="364" r:id="rId27"/>
    <p:sldId id="279" r:id="rId28"/>
    <p:sldId id="258" r:id="rId29"/>
    <p:sldId id="505" r:id="rId30"/>
    <p:sldId id="681" r:id="rId31"/>
    <p:sldId id="2147471497" r:id="rId32"/>
    <p:sldId id="2803" r:id="rId33"/>
    <p:sldId id="527" r:id="rId34"/>
    <p:sldId id="310" r:id="rId35"/>
    <p:sldId id="2147471534" r:id="rId36"/>
    <p:sldId id="2147471535" r:id="rId37"/>
    <p:sldId id="2147471536" r:id="rId38"/>
    <p:sldId id="2147471537" r:id="rId39"/>
    <p:sldId id="287" r:id="rId40"/>
    <p:sldId id="539" r:id="rId41"/>
    <p:sldId id="275" r:id="rId42"/>
    <p:sldId id="369" r:id="rId43"/>
    <p:sldId id="2147471555" r:id="rId44"/>
    <p:sldId id="532" r:id="rId45"/>
    <p:sldId id="2147471557" r:id="rId46"/>
    <p:sldId id="2147471571" r:id="rId47"/>
    <p:sldId id="2147471577" r:id="rId48"/>
    <p:sldId id="2147471578" r:id="rId49"/>
    <p:sldId id="2147471579" r:id="rId50"/>
    <p:sldId id="2147471580" r:id="rId51"/>
    <p:sldId id="2147471564" r:id="rId52"/>
    <p:sldId id="2147471563" r:id="rId53"/>
    <p:sldId id="2147471565" r:id="rId54"/>
    <p:sldId id="2147471566" r:id="rId55"/>
    <p:sldId id="2147471581" r:id="rId56"/>
    <p:sldId id="2147471616" r:id="rId57"/>
    <p:sldId id="2147471559" r:id="rId58"/>
    <p:sldId id="2147471568" r:id="rId59"/>
    <p:sldId id="2147471560" r:id="rId60"/>
    <p:sldId id="2147471570" r:id="rId61"/>
    <p:sldId id="2147471561" r:id="rId62"/>
    <p:sldId id="2147471572" r:id="rId63"/>
    <p:sldId id="2147471584" r:id="rId64"/>
    <p:sldId id="2147471573" r:id="rId65"/>
    <p:sldId id="2147471574" r:id="rId66"/>
    <p:sldId id="2147471575" r:id="rId67"/>
    <p:sldId id="2147471576" r:id="rId68"/>
    <p:sldId id="2147471556" r:id="rId69"/>
    <p:sldId id="2147471582" r:id="rId70"/>
    <p:sldId id="2147471583" r:id="rId71"/>
    <p:sldId id="2147471585" r:id="rId72"/>
    <p:sldId id="2147471597" r:id="rId73"/>
    <p:sldId id="2147471598" r:id="rId74"/>
    <p:sldId id="2147471599" r:id="rId75"/>
    <p:sldId id="2147471600" r:id="rId76"/>
    <p:sldId id="2147471601" r:id="rId77"/>
    <p:sldId id="2147471602" r:id="rId78"/>
    <p:sldId id="2147471603" r:id="rId79"/>
    <p:sldId id="2147471604" r:id="rId80"/>
    <p:sldId id="2147471605" r:id="rId81"/>
    <p:sldId id="2147471606" r:id="rId82"/>
    <p:sldId id="2147471607" r:id="rId83"/>
    <p:sldId id="2147471608" r:id="rId84"/>
    <p:sldId id="2147471609" r:id="rId85"/>
    <p:sldId id="2147471610" r:id="rId86"/>
    <p:sldId id="2147471611" r:id="rId87"/>
    <p:sldId id="2147471612" r:id="rId88"/>
    <p:sldId id="2147471613" r:id="rId89"/>
    <p:sldId id="2147471614" r:id="rId90"/>
    <p:sldId id="214747161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0616D9-1399-2734-ADF0-9C0B50A935F9}" name="Elizabeth Clearfield" initials="EC" userId="S::eclearfield@ipaltd.com::92279946-f241-4641-9f6c-19caaebbda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87FF"/>
    <a:srgbClr val="5B9BD5"/>
    <a:srgbClr val="44546A"/>
    <a:srgbClr val="EB1C24"/>
    <a:srgbClr val="EF4042"/>
    <a:srgbClr val="1F3F78"/>
    <a:srgbClr val="FEBD3C"/>
    <a:srgbClr val="798E9A"/>
    <a:srgbClr val="008CB1"/>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7" autoAdjust="0"/>
    <p:restoredTop sz="90204"/>
  </p:normalViewPr>
  <p:slideViewPr>
    <p:cSldViewPr snapToGrid="0">
      <p:cViewPr varScale="1">
        <p:scale>
          <a:sx n="110" d="100"/>
          <a:sy n="110" d="100"/>
        </p:scale>
        <p:origin x="864" y="184"/>
      </p:cViewPr>
      <p:guideLst/>
    </p:cSldViewPr>
  </p:slid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presProps" Target="presProps.xml"/><Relationship Id="rId9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Clearfield" userId="92279946-f241-4641-9f6c-19caaebbda78" providerId="ADAL" clId="{62D65038-4584-3540-AFE9-2ED1044C88B2}"/>
    <pc:docChg chg="modSld">
      <pc:chgData name="Elizabeth Clearfield" userId="92279946-f241-4641-9f6c-19caaebbda78" providerId="ADAL" clId="{62D65038-4584-3540-AFE9-2ED1044C88B2}" dt="2024-09-09T18:44:38.081" v="2" actId="1036"/>
      <pc:docMkLst>
        <pc:docMk/>
      </pc:docMkLst>
      <pc:sldChg chg="modSp mod">
        <pc:chgData name="Elizabeth Clearfield" userId="92279946-f241-4641-9f6c-19caaebbda78" providerId="ADAL" clId="{62D65038-4584-3540-AFE9-2ED1044C88B2}" dt="2024-09-09T18:44:38.081" v="2" actId="1036"/>
        <pc:sldMkLst>
          <pc:docMk/>
          <pc:sldMk cId="1337872806" sldId="2147471497"/>
        </pc:sldMkLst>
        <pc:spChg chg="mod">
          <ac:chgData name="Elizabeth Clearfield" userId="92279946-f241-4641-9f6c-19caaebbda78" providerId="ADAL" clId="{62D65038-4584-3540-AFE9-2ED1044C88B2}" dt="2024-09-09T18:44:38.081" v="2" actId="1036"/>
          <ac:spMkLst>
            <pc:docMk/>
            <pc:sldMk cId="1337872806" sldId="2147471497"/>
            <ac:spMk id="2" creationId="{9019EB0B-5F19-3865-C406-7D3E8A5F14BE}"/>
          </ac:spMkLst>
        </pc:spChg>
      </pc:sldChg>
    </pc:docChg>
  </pc:docChgLst>
  <pc:docChgLst>
    <pc:chgData name="Elizabeth Clearfield" userId="92279946-f241-4641-9f6c-19caaebbda78" providerId="ADAL" clId="{FC0AB20F-083B-F246-8198-1FF5BFC508A6}"/>
    <pc:docChg chg="undo custSel addSld modSld">
      <pc:chgData name="Elizabeth Clearfield" userId="92279946-f241-4641-9f6c-19caaebbda78" providerId="ADAL" clId="{FC0AB20F-083B-F246-8198-1FF5BFC508A6}" dt="2024-04-17T21:49:07.589" v="764" actId="1076"/>
      <pc:docMkLst>
        <pc:docMk/>
      </pc:docMkLst>
      <pc:sldChg chg="delSp mod">
        <pc:chgData name="Elizabeth Clearfield" userId="92279946-f241-4641-9f6c-19caaebbda78" providerId="ADAL" clId="{FC0AB20F-083B-F246-8198-1FF5BFC508A6}" dt="2024-04-17T16:34:06.667" v="0" actId="478"/>
        <pc:sldMkLst>
          <pc:docMk/>
          <pc:sldMk cId="2269287124" sldId="505"/>
        </pc:sldMkLst>
        <pc:spChg chg="del">
          <ac:chgData name="Elizabeth Clearfield" userId="92279946-f241-4641-9f6c-19caaebbda78" providerId="ADAL" clId="{FC0AB20F-083B-F246-8198-1FF5BFC508A6}" dt="2024-04-17T16:34:06.667" v="0" actId="478"/>
          <ac:spMkLst>
            <pc:docMk/>
            <pc:sldMk cId="2269287124" sldId="505"/>
            <ac:spMk id="12" creationId="{426C9101-78BD-84B1-B9C2-171F6A56FE2C}"/>
          </ac:spMkLst>
        </pc:spChg>
      </pc:sldChg>
      <pc:sldChg chg="modSp mod">
        <pc:chgData name="Elizabeth Clearfield" userId="92279946-f241-4641-9f6c-19caaebbda78" providerId="ADAL" clId="{FC0AB20F-083B-F246-8198-1FF5BFC508A6}" dt="2024-04-17T21:36:54.861" v="18" actId="692"/>
        <pc:sldMkLst>
          <pc:docMk/>
          <pc:sldMk cId="4005093440" sldId="539"/>
        </pc:sldMkLst>
        <pc:spChg chg="mod">
          <ac:chgData name="Elizabeth Clearfield" userId="92279946-f241-4641-9f6c-19caaebbda78" providerId="ADAL" clId="{FC0AB20F-083B-F246-8198-1FF5BFC508A6}" dt="2024-04-17T21:36:54.861" v="18" actId="692"/>
          <ac:spMkLst>
            <pc:docMk/>
            <pc:sldMk cId="4005093440" sldId="539"/>
            <ac:spMk id="9" creationId="{310D4474-EF58-DFA3-2D63-CC1C01372887}"/>
          </ac:spMkLst>
        </pc:spChg>
      </pc:sldChg>
      <pc:sldChg chg="addSp delSp modSp mod setBg">
        <pc:chgData name="Elizabeth Clearfield" userId="92279946-f241-4641-9f6c-19caaebbda78" providerId="ADAL" clId="{FC0AB20F-083B-F246-8198-1FF5BFC508A6}" dt="2024-04-17T21:49:07.589" v="764" actId="1076"/>
        <pc:sldMkLst>
          <pc:docMk/>
          <pc:sldMk cId="1066454064" sldId="2147471570"/>
        </pc:sldMkLst>
        <pc:spChg chg="mod">
          <ac:chgData name="Elizabeth Clearfield" userId="92279946-f241-4641-9f6c-19caaebbda78" providerId="ADAL" clId="{FC0AB20F-083B-F246-8198-1FF5BFC508A6}" dt="2024-04-17T21:42:53.898" v="30" actId="26606"/>
          <ac:spMkLst>
            <pc:docMk/>
            <pc:sldMk cId="1066454064" sldId="2147471570"/>
            <ac:spMk id="2" creationId="{A3604E44-0F20-11CE-BB73-AA17A81AEC1A}"/>
          </ac:spMkLst>
        </pc:spChg>
        <pc:spChg chg="add del">
          <ac:chgData name="Elizabeth Clearfield" userId="92279946-f241-4641-9f6c-19caaebbda78" providerId="ADAL" clId="{FC0AB20F-083B-F246-8198-1FF5BFC508A6}" dt="2024-04-17T21:38:10.797" v="28" actId="26606"/>
          <ac:spMkLst>
            <pc:docMk/>
            <pc:sldMk cId="1066454064" sldId="2147471570"/>
            <ac:spMk id="3" creationId="{98E5B883-4FE5-6478-A471-A4D60A2B8597}"/>
          </ac:spMkLst>
        </pc:spChg>
        <pc:spChg chg="add del mod">
          <ac:chgData name="Elizabeth Clearfield" userId="92279946-f241-4641-9f6c-19caaebbda78" providerId="ADAL" clId="{FC0AB20F-083B-F246-8198-1FF5BFC508A6}" dt="2024-04-17T21:43:17.905" v="33" actId="478"/>
          <ac:spMkLst>
            <pc:docMk/>
            <pc:sldMk cId="1066454064" sldId="2147471570"/>
            <ac:spMk id="6" creationId="{4AE38A3D-78FA-B7C6-0F0F-A65A3EA5E37B}"/>
          </ac:spMkLst>
        </pc:spChg>
        <pc:spChg chg="add del">
          <ac:chgData name="Elizabeth Clearfield" userId="92279946-f241-4641-9f6c-19caaebbda78" providerId="ADAL" clId="{FC0AB20F-083B-F246-8198-1FF5BFC508A6}" dt="2024-04-17T21:42:53.898" v="30" actId="26606"/>
          <ac:spMkLst>
            <pc:docMk/>
            <pc:sldMk cId="1066454064" sldId="2147471570"/>
            <ac:spMk id="13" creationId="{B50AB553-2A96-4A92-96F2-93548E096954}"/>
          </ac:spMkLst>
        </pc:spChg>
        <pc:graphicFrameChg chg="add del">
          <ac:chgData name="Elizabeth Clearfield" userId="92279946-f241-4641-9f6c-19caaebbda78" providerId="ADAL" clId="{FC0AB20F-083B-F246-8198-1FF5BFC508A6}" dt="2024-04-17T21:38:10.783" v="27" actId="26606"/>
          <ac:graphicFrameMkLst>
            <pc:docMk/>
            <pc:sldMk cId="1066454064" sldId="2147471570"/>
            <ac:graphicFrameMk id="5" creationId="{30374FF2-D6D3-0E2C-3D42-1884DF5BDCF3}"/>
          </ac:graphicFrameMkLst>
        </pc:graphicFrameChg>
        <pc:graphicFrameChg chg="add del mod modGraphic">
          <ac:chgData name="Elizabeth Clearfield" userId="92279946-f241-4641-9f6c-19caaebbda78" providerId="ADAL" clId="{FC0AB20F-083B-F246-8198-1FF5BFC508A6}" dt="2024-04-17T21:42:57.893" v="31" actId="478"/>
          <ac:graphicFrameMkLst>
            <pc:docMk/>
            <pc:sldMk cId="1066454064" sldId="2147471570"/>
            <ac:graphicFrameMk id="7" creationId="{D1BE8448-827F-6110-C0B1-3F84FEF62C40}"/>
          </ac:graphicFrameMkLst>
        </pc:graphicFrameChg>
        <pc:graphicFrameChg chg="add mod">
          <ac:chgData name="Elizabeth Clearfield" userId="92279946-f241-4641-9f6c-19caaebbda78" providerId="ADAL" clId="{FC0AB20F-083B-F246-8198-1FF5BFC508A6}" dt="2024-04-17T21:49:07.589" v="764" actId="1076"/>
          <ac:graphicFrameMkLst>
            <pc:docMk/>
            <pc:sldMk cId="1066454064" sldId="2147471570"/>
            <ac:graphicFrameMk id="8" creationId="{6B4BB50D-FED7-6328-EF40-A5FC80AF9354}"/>
          </ac:graphicFrameMkLst>
        </pc:graphicFrameChg>
        <pc:picChg chg="add del">
          <ac:chgData name="Elizabeth Clearfield" userId="92279946-f241-4641-9f6c-19caaebbda78" providerId="ADAL" clId="{FC0AB20F-083B-F246-8198-1FF5BFC508A6}" dt="2024-04-17T21:42:53.898" v="30" actId="26606"/>
          <ac:picMkLst>
            <pc:docMk/>
            <pc:sldMk cId="1066454064" sldId="2147471570"/>
            <ac:picMk id="9" creationId="{F338798C-6633-C3B4-38BE-CE59326746DB}"/>
          </ac:picMkLst>
        </pc:picChg>
      </pc:sldChg>
      <pc:sldChg chg="addSp delSp modSp mod">
        <pc:chgData name="Elizabeth Clearfield" userId="92279946-f241-4641-9f6c-19caaebbda78" providerId="ADAL" clId="{FC0AB20F-083B-F246-8198-1FF5BFC508A6}" dt="2024-04-17T21:37:23.745" v="23" actId="478"/>
        <pc:sldMkLst>
          <pc:docMk/>
          <pc:sldMk cId="2758608578" sldId="2147471581"/>
        </pc:sldMkLst>
        <pc:spChg chg="add del mod">
          <ac:chgData name="Elizabeth Clearfield" userId="92279946-f241-4641-9f6c-19caaebbda78" providerId="ADAL" clId="{FC0AB20F-083B-F246-8198-1FF5BFC508A6}" dt="2024-04-17T21:37:23.745" v="23" actId="478"/>
          <ac:spMkLst>
            <pc:docMk/>
            <pc:sldMk cId="2758608578" sldId="2147471581"/>
            <ac:spMk id="3" creationId="{34F8BAC8-81C2-42DA-A79B-4A414848F658}"/>
          </ac:spMkLst>
        </pc:spChg>
      </pc:sldChg>
      <pc:sldChg chg="addSp delSp modSp add mod">
        <pc:chgData name="Elizabeth Clearfield" userId="92279946-f241-4641-9f6c-19caaebbda78" providerId="ADAL" clId="{FC0AB20F-083B-F246-8198-1FF5BFC508A6}" dt="2024-04-17T21:37:34.391" v="25" actId="14100"/>
        <pc:sldMkLst>
          <pc:docMk/>
          <pc:sldMk cId="1780547680" sldId="2147471616"/>
        </pc:sldMkLst>
        <pc:spChg chg="mod">
          <ac:chgData name="Elizabeth Clearfield" userId="92279946-f241-4641-9f6c-19caaebbda78" providerId="ADAL" clId="{FC0AB20F-083B-F246-8198-1FF5BFC508A6}" dt="2024-04-17T21:37:34.391" v="25" actId="14100"/>
          <ac:spMkLst>
            <pc:docMk/>
            <pc:sldMk cId="1780547680" sldId="2147471616"/>
            <ac:spMk id="3" creationId="{34F8BAC8-81C2-42DA-A79B-4A414848F658}"/>
          </ac:spMkLst>
        </pc:spChg>
        <pc:graphicFrameChg chg="add del">
          <ac:chgData name="Elizabeth Clearfield" userId="92279946-f241-4641-9f6c-19caaebbda78" providerId="ADAL" clId="{FC0AB20F-083B-F246-8198-1FF5BFC508A6}" dt="2024-04-17T21:37:20.703" v="22" actId="478"/>
          <ac:graphicFrameMkLst>
            <pc:docMk/>
            <pc:sldMk cId="1780547680" sldId="2147471616"/>
            <ac:graphicFrameMk id="4" creationId="{ADD1474A-852C-7470-2E63-6C32CE0CE6C9}"/>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A4D761-792A-4264-BB78-707615400B3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54012C2E-7930-4632-8D33-C5C3FBB64A3D}">
      <dgm:prSet custT="1"/>
      <dgm:spPr/>
      <dgm:t>
        <a:bodyPr/>
        <a:lstStyle/>
        <a:p>
          <a:pPr>
            <a:defRPr cap="all"/>
          </a:pPr>
          <a:r>
            <a:rPr lang="en-US" sz="1700" dirty="0"/>
            <a:t>Diversity of opinions</a:t>
          </a:r>
        </a:p>
      </dgm:t>
    </dgm:pt>
    <dgm:pt modelId="{E88497BE-CA37-4753-8855-583125CF96E3}" type="parTrans" cxnId="{AA4A12F5-6E85-4A97-93C0-D7D91B4DE249}">
      <dgm:prSet/>
      <dgm:spPr/>
      <dgm:t>
        <a:bodyPr/>
        <a:lstStyle/>
        <a:p>
          <a:endParaRPr lang="en-US"/>
        </a:p>
      </dgm:t>
    </dgm:pt>
    <dgm:pt modelId="{945C0130-1545-4EBC-A9B1-0C6E0FE47297}" type="sibTrans" cxnId="{AA4A12F5-6E85-4A97-93C0-D7D91B4DE249}">
      <dgm:prSet/>
      <dgm:spPr/>
      <dgm:t>
        <a:bodyPr/>
        <a:lstStyle/>
        <a:p>
          <a:endParaRPr lang="en-US"/>
        </a:p>
      </dgm:t>
    </dgm:pt>
    <dgm:pt modelId="{24C15CF3-A828-4F40-92DD-894D98348CCA}">
      <dgm:prSet custT="1"/>
      <dgm:spPr/>
      <dgm:t>
        <a:bodyPr/>
        <a:lstStyle/>
        <a:p>
          <a:pPr>
            <a:defRPr cap="all"/>
          </a:pPr>
          <a:r>
            <a:rPr lang="en-US" sz="1700" dirty="0"/>
            <a:t>Independence of opinions</a:t>
          </a:r>
        </a:p>
      </dgm:t>
    </dgm:pt>
    <dgm:pt modelId="{9A3B3FC1-94AC-45C0-9513-469C6547A204}" type="parTrans" cxnId="{DE7A6E11-8EA4-4FA8-9EAB-06FC5033CB8F}">
      <dgm:prSet/>
      <dgm:spPr/>
      <dgm:t>
        <a:bodyPr/>
        <a:lstStyle/>
        <a:p>
          <a:endParaRPr lang="en-US"/>
        </a:p>
      </dgm:t>
    </dgm:pt>
    <dgm:pt modelId="{47CE6465-4A35-441B-A86B-CECCE76C0C07}" type="sibTrans" cxnId="{DE7A6E11-8EA4-4FA8-9EAB-06FC5033CB8F}">
      <dgm:prSet/>
      <dgm:spPr/>
      <dgm:t>
        <a:bodyPr/>
        <a:lstStyle/>
        <a:p>
          <a:endParaRPr lang="en-US"/>
        </a:p>
      </dgm:t>
    </dgm:pt>
    <dgm:pt modelId="{1B6756BB-4D43-47EE-B8C0-DB08FCD7A4F7}">
      <dgm:prSet custT="1"/>
      <dgm:spPr/>
      <dgm:t>
        <a:bodyPr/>
        <a:lstStyle/>
        <a:p>
          <a:pPr>
            <a:defRPr cap="all"/>
          </a:pPr>
          <a:r>
            <a:rPr lang="en-US" sz="1600" dirty="0"/>
            <a:t>Decentralization and specification of knowledge</a:t>
          </a:r>
        </a:p>
      </dgm:t>
    </dgm:pt>
    <dgm:pt modelId="{8BC04E80-0FDA-4814-9529-BFC8CEC4058D}" type="parTrans" cxnId="{88B03209-1A5E-450B-92D7-041CFFA9EA2A}">
      <dgm:prSet/>
      <dgm:spPr/>
      <dgm:t>
        <a:bodyPr/>
        <a:lstStyle/>
        <a:p>
          <a:endParaRPr lang="en-US"/>
        </a:p>
      </dgm:t>
    </dgm:pt>
    <dgm:pt modelId="{8FE9D3A2-62C1-48FD-ACE6-8C3B1641C13C}" type="sibTrans" cxnId="{88B03209-1A5E-450B-92D7-041CFFA9EA2A}">
      <dgm:prSet/>
      <dgm:spPr/>
      <dgm:t>
        <a:bodyPr/>
        <a:lstStyle/>
        <a:p>
          <a:endParaRPr lang="en-US"/>
        </a:p>
      </dgm:t>
    </dgm:pt>
    <dgm:pt modelId="{19BDA8C8-8DA2-4DCC-884A-3C865344E8DA}">
      <dgm:prSet custT="1"/>
      <dgm:spPr/>
      <dgm:t>
        <a:bodyPr/>
        <a:lstStyle/>
        <a:p>
          <a:pPr>
            <a:defRPr cap="all"/>
          </a:pPr>
          <a:r>
            <a:rPr lang="en-US" sz="1700" dirty="0"/>
            <a:t>Aggregation of private judgements into a collective decision</a:t>
          </a:r>
        </a:p>
      </dgm:t>
    </dgm:pt>
    <dgm:pt modelId="{9C22439F-474E-42B5-BF4F-E7FC718D95C7}" type="parTrans" cxnId="{ACC8CA43-4FA4-4B4A-B235-45FDCA01AB5A}">
      <dgm:prSet/>
      <dgm:spPr/>
      <dgm:t>
        <a:bodyPr/>
        <a:lstStyle/>
        <a:p>
          <a:endParaRPr lang="en-US"/>
        </a:p>
      </dgm:t>
    </dgm:pt>
    <dgm:pt modelId="{FD63C177-305D-40C4-9441-4340D9273891}" type="sibTrans" cxnId="{ACC8CA43-4FA4-4B4A-B235-45FDCA01AB5A}">
      <dgm:prSet/>
      <dgm:spPr/>
      <dgm:t>
        <a:bodyPr/>
        <a:lstStyle/>
        <a:p>
          <a:endParaRPr lang="en-US"/>
        </a:p>
      </dgm:t>
    </dgm:pt>
    <dgm:pt modelId="{D2C7BBD5-21DE-43C0-BF72-FBDDEB52191C}">
      <dgm:prSet custT="1"/>
      <dgm:spPr/>
      <dgm:t>
        <a:bodyPr/>
        <a:lstStyle/>
        <a:p>
          <a:pPr>
            <a:defRPr cap="all"/>
          </a:pPr>
          <a:r>
            <a:rPr lang="en-US" sz="1700" dirty="0"/>
            <a:t>Trust and fairness within the group</a:t>
          </a:r>
        </a:p>
      </dgm:t>
    </dgm:pt>
    <dgm:pt modelId="{180900C0-EBC0-4F02-A3E0-E86796FC29A9}" type="parTrans" cxnId="{710D476F-CCB1-4998-A3FB-DC520C861EBE}">
      <dgm:prSet/>
      <dgm:spPr/>
      <dgm:t>
        <a:bodyPr/>
        <a:lstStyle/>
        <a:p>
          <a:endParaRPr lang="en-US"/>
        </a:p>
      </dgm:t>
    </dgm:pt>
    <dgm:pt modelId="{A8893423-C4BC-41ED-BCF9-B51CA6D0AB38}" type="sibTrans" cxnId="{710D476F-CCB1-4998-A3FB-DC520C861EBE}">
      <dgm:prSet/>
      <dgm:spPr/>
      <dgm:t>
        <a:bodyPr/>
        <a:lstStyle/>
        <a:p>
          <a:endParaRPr lang="en-US"/>
        </a:p>
      </dgm:t>
    </dgm:pt>
    <dgm:pt modelId="{645C0E8F-1926-4502-9DAC-6FC8C28F896C}" type="pres">
      <dgm:prSet presAssocID="{02A4D761-792A-4264-BB78-707615400B31}" presName="root" presStyleCnt="0">
        <dgm:presLayoutVars>
          <dgm:dir/>
          <dgm:resizeHandles val="exact"/>
        </dgm:presLayoutVars>
      </dgm:prSet>
      <dgm:spPr/>
    </dgm:pt>
    <dgm:pt modelId="{9236803B-14CB-4022-BB13-6CE26EAB866E}" type="pres">
      <dgm:prSet presAssocID="{54012C2E-7930-4632-8D33-C5C3FBB64A3D}" presName="compNode" presStyleCnt="0"/>
      <dgm:spPr/>
    </dgm:pt>
    <dgm:pt modelId="{759B65E4-ED43-4A0D-9531-DC0A17C728B4}" type="pres">
      <dgm:prSet presAssocID="{54012C2E-7930-4632-8D33-C5C3FBB64A3D}" presName="iconBgRect" presStyleLbl="bgShp" presStyleIdx="0" presStyleCnt="5" custScaleX="124918" custScaleY="124918"/>
      <dgm:spPr/>
    </dgm:pt>
    <dgm:pt modelId="{B3CD4494-0766-4001-8BB8-F8513DC02E69}" type="pres">
      <dgm:prSet presAssocID="{54012C2E-7930-4632-8D33-C5C3FBB64A3D}" presName="iconRect" presStyleLbl="node1" presStyleIdx="0" presStyleCnt="5" custScaleX="116114" custScaleY="11611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7FCC8D82-CAE3-495A-987F-AEDD9A97D957}" type="pres">
      <dgm:prSet presAssocID="{54012C2E-7930-4632-8D33-C5C3FBB64A3D}" presName="spaceRect" presStyleCnt="0"/>
      <dgm:spPr/>
    </dgm:pt>
    <dgm:pt modelId="{3C985CD2-41FC-4EB3-90D9-B8596C8CB077}" type="pres">
      <dgm:prSet presAssocID="{54012C2E-7930-4632-8D33-C5C3FBB64A3D}" presName="textRect" presStyleLbl="revTx" presStyleIdx="0" presStyleCnt="5">
        <dgm:presLayoutVars>
          <dgm:chMax val="1"/>
          <dgm:chPref val="1"/>
        </dgm:presLayoutVars>
      </dgm:prSet>
      <dgm:spPr/>
    </dgm:pt>
    <dgm:pt modelId="{C5C693CC-7543-47E9-BA80-8FB338915646}" type="pres">
      <dgm:prSet presAssocID="{945C0130-1545-4EBC-A9B1-0C6E0FE47297}" presName="sibTrans" presStyleCnt="0"/>
      <dgm:spPr/>
    </dgm:pt>
    <dgm:pt modelId="{81746E90-5873-472B-85D9-79E40443064C}" type="pres">
      <dgm:prSet presAssocID="{24C15CF3-A828-4F40-92DD-894D98348CCA}" presName="compNode" presStyleCnt="0"/>
      <dgm:spPr/>
    </dgm:pt>
    <dgm:pt modelId="{2EEF53AF-DEC1-41E5-93EE-53B4329B4E4B}" type="pres">
      <dgm:prSet presAssocID="{24C15CF3-A828-4F40-92DD-894D98348CCA}" presName="iconBgRect" presStyleLbl="bgShp" presStyleIdx="1" presStyleCnt="5" custScaleX="124918" custScaleY="124918"/>
      <dgm:spPr/>
    </dgm:pt>
    <dgm:pt modelId="{8A9165A8-2155-414C-B28D-95E179329796}" type="pres">
      <dgm:prSet presAssocID="{24C15CF3-A828-4F40-92DD-894D98348CCA}" presName="iconRect" presStyleLbl="node1" presStyleIdx="1" presStyleCnt="5" custScaleX="116114" custScaleY="11611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10EFFC9-11D0-44A8-B4A9-912B7E056F6A}" type="pres">
      <dgm:prSet presAssocID="{24C15CF3-A828-4F40-92DD-894D98348CCA}" presName="spaceRect" presStyleCnt="0"/>
      <dgm:spPr/>
    </dgm:pt>
    <dgm:pt modelId="{152250BC-7BDA-486C-9642-6D93E6F7D09B}" type="pres">
      <dgm:prSet presAssocID="{24C15CF3-A828-4F40-92DD-894D98348CCA}" presName="textRect" presStyleLbl="revTx" presStyleIdx="1" presStyleCnt="5">
        <dgm:presLayoutVars>
          <dgm:chMax val="1"/>
          <dgm:chPref val="1"/>
        </dgm:presLayoutVars>
      </dgm:prSet>
      <dgm:spPr/>
    </dgm:pt>
    <dgm:pt modelId="{99493261-23DE-4997-A82F-053866223273}" type="pres">
      <dgm:prSet presAssocID="{47CE6465-4A35-441B-A86B-CECCE76C0C07}" presName="sibTrans" presStyleCnt="0"/>
      <dgm:spPr/>
    </dgm:pt>
    <dgm:pt modelId="{5145A0E7-4219-4AA8-84D2-724D652BC8A4}" type="pres">
      <dgm:prSet presAssocID="{1B6756BB-4D43-47EE-B8C0-DB08FCD7A4F7}" presName="compNode" presStyleCnt="0"/>
      <dgm:spPr/>
    </dgm:pt>
    <dgm:pt modelId="{46FA9E92-9F2D-426D-AFA1-BA32C749B374}" type="pres">
      <dgm:prSet presAssocID="{1B6756BB-4D43-47EE-B8C0-DB08FCD7A4F7}" presName="iconBgRect" presStyleLbl="bgShp" presStyleIdx="2" presStyleCnt="5" custScaleX="124918" custScaleY="124918"/>
      <dgm:spPr/>
    </dgm:pt>
    <dgm:pt modelId="{4ABBBF41-4C11-4F14-ACC4-554D2795B654}" type="pres">
      <dgm:prSet presAssocID="{1B6756BB-4D43-47EE-B8C0-DB08FCD7A4F7}" presName="iconRect" presStyleLbl="node1" presStyleIdx="2" presStyleCnt="5" custScaleX="116114" custScaleY="11611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0D26338E-9DEE-4AC7-830E-797FEAA47DB0}" type="pres">
      <dgm:prSet presAssocID="{1B6756BB-4D43-47EE-B8C0-DB08FCD7A4F7}" presName="spaceRect" presStyleCnt="0"/>
      <dgm:spPr/>
    </dgm:pt>
    <dgm:pt modelId="{FCE84F71-3AAE-46E8-BC91-215F4DC582C2}" type="pres">
      <dgm:prSet presAssocID="{1B6756BB-4D43-47EE-B8C0-DB08FCD7A4F7}" presName="textRect" presStyleLbl="revTx" presStyleIdx="2" presStyleCnt="5" custScaleX="118214">
        <dgm:presLayoutVars>
          <dgm:chMax val="1"/>
          <dgm:chPref val="1"/>
        </dgm:presLayoutVars>
      </dgm:prSet>
      <dgm:spPr/>
    </dgm:pt>
    <dgm:pt modelId="{69F32936-AFA6-4E84-8A0A-8116A47E2AF8}" type="pres">
      <dgm:prSet presAssocID="{8FE9D3A2-62C1-48FD-ACE6-8C3B1641C13C}" presName="sibTrans" presStyleCnt="0"/>
      <dgm:spPr/>
    </dgm:pt>
    <dgm:pt modelId="{61D952FB-031C-430A-8999-F0A2C46BC285}" type="pres">
      <dgm:prSet presAssocID="{19BDA8C8-8DA2-4DCC-884A-3C865344E8DA}" presName="compNode" presStyleCnt="0"/>
      <dgm:spPr/>
    </dgm:pt>
    <dgm:pt modelId="{C9EA5765-7A20-4DAE-9903-DA6DE7B5807D}" type="pres">
      <dgm:prSet presAssocID="{19BDA8C8-8DA2-4DCC-884A-3C865344E8DA}" presName="iconBgRect" presStyleLbl="bgShp" presStyleIdx="3" presStyleCnt="5" custScaleX="124918" custScaleY="124918"/>
      <dgm:spPr/>
    </dgm:pt>
    <dgm:pt modelId="{A8A3E733-A87F-4E3C-AB07-14A888BA9132}" type="pres">
      <dgm:prSet presAssocID="{19BDA8C8-8DA2-4DCC-884A-3C865344E8DA}" presName="iconRect" presStyleLbl="node1" presStyleIdx="3" presStyleCnt="5" custScaleX="116114" custScaleY="11611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48D7756F-FE2C-494C-9120-DE23CE203DCF}" type="pres">
      <dgm:prSet presAssocID="{19BDA8C8-8DA2-4DCC-884A-3C865344E8DA}" presName="spaceRect" presStyleCnt="0"/>
      <dgm:spPr/>
    </dgm:pt>
    <dgm:pt modelId="{DE4CF85D-C76E-4969-B23F-E5B29319BEA1}" type="pres">
      <dgm:prSet presAssocID="{19BDA8C8-8DA2-4DCC-884A-3C865344E8DA}" presName="textRect" presStyleLbl="revTx" presStyleIdx="3" presStyleCnt="5">
        <dgm:presLayoutVars>
          <dgm:chMax val="1"/>
          <dgm:chPref val="1"/>
        </dgm:presLayoutVars>
      </dgm:prSet>
      <dgm:spPr/>
    </dgm:pt>
    <dgm:pt modelId="{01F6C856-BD4D-445D-8D3A-5CC038ACC62B}" type="pres">
      <dgm:prSet presAssocID="{FD63C177-305D-40C4-9441-4340D9273891}" presName="sibTrans" presStyleCnt="0"/>
      <dgm:spPr/>
    </dgm:pt>
    <dgm:pt modelId="{B9E89567-2B36-4B8B-89AC-BF638677A535}" type="pres">
      <dgm:prSet presAssocID="{D2C7BBD5-21DE-43C0-BF72-FBDDEB52191C}" presName="compNode" presStyleCnt="0"/>
      <dgm:spPr/>
    </dgm:pt>
    <dgm:pt modelId="{10798BB2-838C-42CC-9EA6-4D80A082F2D3}" type="pres">
      <dgm:prSet presAssocID="{D2C7BBD5-21DE-43C0-BF72-FBDDEB52191C}" presName="iconBgRect" presStyleLbl="bgShp" presStyleIdx="4" presStyleCnt="5" custScaleX="124918" custScaleY="124918"/>
      <dgm:spPr/>
    </dgm:pt>
    <dgm:pt modelId="{32A04D6E-319E-4DEC-88FA-DC3AA4CE1440}" type="pres">
      <dgm:prSet presAssocID="{D2C7BBD5-21DE-43C0-BF72-FBDDEB52191C}" presName="iconRect" presStyleLbl="node1" presStyleIdx="4" presStyleCnt="5" custScaleX="116114" custScaleY="11611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AC008767-609E-43D1-8C38-3653263D355E}" type="pres">
      <dgm:prSet presAssocID="{D2C7BBD5-21DE-43C0-BF72-FBDDEB52191C}" presName="spaceRect" presStyleCnt="0"/>
      <dgm:spPr/>
    </dgm:pt>
    <dgm:pt modelId="{2BF4C5B5-882E-4647-9D40-7504044A19D5}" type="pres">
      <dgm:prSet presAssocID="{D2C7BBD5-21DE-43C0-BF72-FBDDEB52191C}" presName="textRect" presStyleLbl="revTx" presStyleIdx="4" presStyleCnt="5">
        <dgm:presLayoutVars>
          <dgm:chMax val="1"/>
          <dgm:chPref val="1"/>
        </dgm:presLayoutVars>
      </dgm:prSet>
      <dgm:spPr/>
    </dgm:pt>
  </dgm:ptLst>
  <dgm:cxnLst>
    <dgm:cxn modelId="{88B03209-1A5E-450B-92D7-041CFFA9EA2A}" srcId="{02A4D761-792A-4264-BB78-707615400B31}" destId="{1B6756BB-4D43-47EE-B8C0-DB08FCD7A4F7}" srcOrd="2" destOrd="0" parTransId="{8BC04E80-0FDA-4814-9529-BFC8CEC4058D}" sibTransId="{8FE9D3A2-62C1-48FD-ACE6-8C3B1641C13C}"/>
    <dgm:cxn modelId="{DE7A6E11-8EA4-4FA8-9EAB-06FC5033CB8F}" srcId="{02A4D761-792A-4264-BB78-707615400B31}" destId="{24C15CF3-A828-4F40-92DD-894D98348CCA}" srcOrd="1" destOrd="0" parTransId="{9A3B3FC1-94AC-45C0-9513-469C6547A204}" sibTransId="{47CE6465-4A35-441B-A86B-CECCE76C0C07}"/>
    <dgm:cxn modelId="{5CE78421-1EEC-4E8A-A5C8-BE50EE638C6B}" type="presOf" srcId="{24C15CF3-A828-4F40-92DD-894D98348CCA}" destId="{152250BC-7BDA-486C-9642-6D93E6F7D09B}" srcOrd="0" destOrd="0" presId="urn:microsoft.com/office/officeart/2018/5/layout/IconCircleLabelList"/>
    <dgm:cxn modelId="{ACC8CA43-4FA4-4B4A-B235-45FDCA01AB5A}" srcId="{02A4D761-792A-4264-BB78-707615400B31}" destId="{19BDA8C8-8DA2-4DCC-884A-3C865344E8DA}" srcOrd="3" destOrd="0" parTransId="{9C22439F-474E-42B5-BF4F-E7FC718D95C7}" sibTransId="{FD63C177-305D-40C4-9441-4340D9273891}"/>
    <dgm:cxn modelId="{B42DFD47-CF2E-407F-9D7C-E93D2F039FD9}" type="presOf" srcId="{19BDA8C8-8DA2-4DCC-884A-3C865344E8DA}" destId="{DE4CF85D-C76E-4969-B23F-E5B29319BEA1}" srcOrd="0" destOrd="0" presId="urn:microsoft.com/office/officeart/2018/5/layout/IconCircleLabelList"/>
    <dgm:cxn modelId="{16AC7A48-D3D3-4294-9516-5C0C2CC314DD}" type="presOf" srcId="{1B6756BB-4D43-47EE-B8C0-DB08FCD7A4F7}" destId="{FCE84F71-3AAE-46E8-BC91-215F4DC582C2}" srcOrd="0" destOrd="0" presId="urn:microsoft.com/office/officeart/2018/5/layout/IconCircleLabelList"/>
    <dgm:cxn modelId="{710D476F-CCB1-4998-A3FB-DC520C861EBE}" srcId="{02A4D761-792A-4264-BB78-707615400B31}" destId="{D2C7BBD5-21DE-43C0-BF72-FBDDEB52191C}" srcOrd="4" destOrd="0" parTransId="{180900C0-EBC0-4F02-A3E0-E86796FC29A9}" sibTransId="{A8893423-C4BC-41ED-BCF9-B51CA6D0AB38}"/>
    <dgm:cxn modelId="{C49E9776-744A-4D1E-A37A-65F6DD5E4DF8}" type="presOf" srcId="{54012C2E-7930-4632-8D33-C5C3FBB64A3D}" destId="{3C985CD2-41FC-4EB3-90D9-B8596C8CB077}" srcOrd="0" destOrd="0" presId="urn:microsoft.com/office/officeart/2018/5/layout/IconCircleLabelList"/>
    <dgm:cxn modelId="{D0FA568A-1245-4914-B03B-FB51AAC198F8}" type="presOf" srcId="{D2C7BBD5-21DE-43C0-BF72-FBDDEB52191C}" destId="{2BF4C5B5-882E-4647-9D40-7504044A19D5}" srcOrd="0" destOrd="0" presId="urn:microsoft.com/office/officeart/2018/5/layout/IconCircleLabelList"/>
    <dgm:cxn modelId="{856D15AE-B34F-4EBD-BE64-FF62875B0A30}" type="presOf" srcId="{02A4D761-792A-4264-BB78-707615400B31}" destId="{645C0E8F-1926-4502-9DAC-6FC8C28F896C}" srcOrd="0" destOrd="0" presId="urn:microsoft.com/office/officeart/2018/5/layout/IconCircleLabelList"/>
    <dgm:cxn modelId="{AA4A12F5-6E85-4A97-93C0-D7D91B4DE249}" srcId="{02A4D761-792A-4264-BB78-707615400B31}" destId="{54012C2E-7930-4632-8D33-C5C3FBB64A3D}" srcOrd="0" destOrd="0" parTransId="{E88497BE-CA37-4753-8855-583125CF96E3}" sibTransId="{945C0130-1545-4EBC-A9B1-0C6E0FE47297}"/>
    <dgm:cxn modelId="{410E94A5-C1FE-45BC-ACD5-9980885846FB}" type="presParOf" srcId="{645C0E8F-1926-4502-9DAC-6FC8C28F896C}" destId="{9236803B-14CB-4022-BB13-6CE26EAB866E}" srcOrd="0" destOrd="0" presId="urn:microsoft.com/office/officeart/2018/5/layout/IconCircleLabelList"/>
    <dgm:cxn modelId="{09504EFC-985F-4518-94BC-31E31A3BBA7D}" type="presParOf" srcId="{9236803B-14CB-4022-BB13-6CE26EAB866E}" destId="{759B65E4-ED43-4A0D-9531-DC0A17C728B4}" srcOrd="0" destOrd="0" presId="urn:microsoft.com/office/officeart/2018/5/layout/IconCircleLabelList"/>
    <dgm:cxn modelId="{D870F3CF-9A6D-4708-B6D0-9E3ADAD2CADE}" type="presParOf" srcId="{9236803B-14CB-4022-BB13-6CE26EAB866E}" destId="{B3CD4494-0766-4001-8BB8-F8513DC02E69}" srcOrd="1" destOrd="0" presId="urn:microsoft.com/office/officeart/2018/5/layout/IconCircleLabelList"/>
    <dgm:cxn modelId="{49CF4EE1-C3C4-44DC-A251-F89E0841115D}" type="presParOf" srcId="{9236803B-14CB-4022-BB13-6CE26EAB866E}" destId="{7FCC8D82-CAE3-495A-987F-AEDD9A97D957}" srcOrd="2" destOrd="0" presId="urn:microsoft.com/office/officeart/2018/5/layout/IconCircleLabelList"/>
    <dgm:cxn modelId="{DEBDFDB7-3BD1-42CD-A651-B5F410DF0054}" type="presParOf" srcId="{9236803B-14CB-4022-BB13-6CE26EAB866E}" destId="{3C985CD2-41FC-4EB3-90D9-B8596C8CB077}" srcOrd="3" destOrd="0" presId="urn:microsoft.com/office/officeart/2018/5/layout/IconCircleLabelList"/>
    <dgm:cxn modelId="{F1573D00-F15F-44E0-8D67-3F6A52617ED9}" type="presParOf" srcId="{645C0E8F-1926-4502-9DAC-6FC8C28F896C}" destId="{C5C693CC-7543-47E9-BA80-8FB338915646}" srcOrd="1" destOrd="0" presId="urn:microsoft.com/office/officeart/2018/5/layout/IconCircleLabelList"/>
    <dgm:cxn modelId="{5EFA1F36-98DB-4C57-B764-CA5D70AED322}" type="presParOf" srcId="{645C0E8F-1926-4502-9DAC-6FC8C28F896C}" destId="{81746E90-5873-472B-85D9-79E40443064C}" srcOrd="2" destOrd="0" presId="urn:microsoft.com/office/officeart/2018/5/layout/IconCircleLabelList"/>
    <dgm:cxn modelId="{1BE929FE-E071-426B-8E8E-7540726B00D4}" type="presParOf" srcId="{81746E90-5873-472B-85D9-79E40443064C}" destId="{2EEF53AF-DEC1-41E5-93EE-53B4329B4E4B}" srcOrd="0" destOrd="0" presId="urn:microsoft.com/office/officeart/2018/5/layout/IconCircleLabelList"/>
    <dgm:cxn modelId="{4B93D852-0E00-4A27-957E-9D0705E1A415}" type="presParOf" srcId="{81746E90-5873-472B-85D9-79E40443064C}" destId="{8A9165A8-2155-414C-B28D-95E179329796}" srcOrd="1" destOrd="0" presId="urn:microsoft.com/office/officeart/2018/5/layout/IconCircleLabelList"/>
    <dgm:cxn modelId="{9288D52E-9647-46C5-806D-A714AF3EAE94}" type="presParOf" srcId="{81746E90-5873-472B-85D9-79E40443064C}" destId="{310EFFC9-11D0-44A8-B4A9-912B7E056F6A}" srcOrd="2" destOrd="0" presId="urn:microsoft.com/office/officeart/2018/5/layout/IconCircleLabelList"/>
    <dgm:cxn modelId="{4F755B3A-407A-4573-BD7B-D48B9FCE5F54}" type="presParOf" srcId="{81746E90-5873-472B-85D9-79E40443064C}" destId="{152250BC-7BDA-486C-9642-6D93E6F7D09B}" srcOrd="3" destOrd="0" presId="urn:microsoft.com/office/officeart/2018/5/layout/IconCircleLabelList"/>
    <dgm:cxn modelId="{3EC670A5-5433-48CD-A728-1620216561EC}" type="presParOf" srcId="{645C0E8F-1926-4502-9DAC-6FC8C28F896C}" destId="{99493261-23DE-4997-A82F-053866223273}" srcOrd="3" destOrd="0" presId="urn:microsoft.com/office/officeart/2018/5/layout/IconCircleLabelList"/>
    <dgm:cxn modelId="{123E7E37-D99E-4A2E-BB5F-345FCD9BD747}" type="presParOf" srcId="{645C0E8F-1926-4502-9DAC-6FC8C28F896C}" destId="{5145A0E7-4219-4AA8-84D2-724D652BC8A4}" srcOrd="4" destOrd="0" presId="urn:microsoft.com/office/officeart/2018/5/layout/IconCircleLabelList"/>
    <dgm:cxn modelId="{B81D844C-0C67-474C-B8FE-AF832A4B3D22}" type="presParOf" srcId="{5145A0E7-4219-4AA8-84D2-724D652BC8A4}" destId="{46FA9E92-9F2D-426D-AFA1-BA32C749B374}" srcOrd="0" destOrd="0" presId="urn:microsoft.com/office/officeart/2018/5/layout/IconCircleLabelList"/>
    <dgm:cxn modelId="{45F74BC5-ED9E-403D-861A-31E47145EC9E}" type="presParOf" srcId="{5145A0E7-4219-4AA8-84D2-724D652BC8A4}" destId="{4ABBBF41-4C11-4F14-ACC4-554D2795B654}" srcOrd="1" destOrd="0" presId="urn:microsoft.com/office/officeart/2018/5/layout/IconCircleLabelList"/>
    <dgm:cxn modelId="{ED054CF0-5B94-4014-94E5-D5124FC7F951}" type="presParOf" srcId="{5145A0E7-4219-4AA8-84D2-724D652BC8A4}" destId="{0D26338E-9DEE-4AC7-830E-797FEAA47DB0}" srcOrd="2" destOrd="0" presId="urn:microsoft.com/office/officeart/2018/5/layout/IconCircleLabelList"/>
    <dgm:cxn modelId="{098BBAFE-DD5A-4646-9AFC-E79B763DF163}" type="presParOf" srcId="{5145A0E7-4219-4AA8-84D2-724D652BC8A4}" destId="{FCE84F71-3AAE-46E8-BC91-215F4DC582C2}" srcOrd="3" destOrd="0" presId="urn:microsoft.com/office/officeart/2018/5/layout/IconCircleLabelList"/>
    <dgm:cxn modelId="{628A7EDC-DCC3-46CB-921C-7301E024AC6B}" type="presParOf" srcId="{645C0E8F-1926-4502-9DAC-6FC8C28F896C}" destId="{69F32936-AFA6-4E84-8A0A-8116A47E2AF8}" srcOrd="5" destOrd="0" presId="urn:microsoft.com/office/officeart/2018/5/layout/IconCircleLabelList"/>
    <dgm:cxn modelId="{1368A9F3-DA50-4757-A705-FC889714B231}" type="presParOf" srcId="{645C0E8F-1926-4502-9DAC-6FC8C28F896C}" destId="{61D952FB-031C-430A-8999-F0A2C46BC285}" srcOrd="6" destOrd="0" presId="urn:microsoft.com/office/officeart/2018/5/layout/IconCircleLabelList"/>
    <dgm:cxn modelId="{C648424D-4301-46DC-8DDD-B6B73CA3D34C}" type="presParOf" srcId="{61D952FB-031C-430A-8999-F0A2C46BC285}" destId="{C9EA5765-7A20-4DAE-9903-DA6DE7B5807D}" srcOrd="0" destOrd="0" presId="urn:microsoft.com/office/officeart/2018/5/layout/IconCircleLabelList"/>
    <dgm:cxn modelId="{CE45A65F-61BC-43FC-A82E-BF84D1A5F732}" type="presParOf" srcId="{61D952FB-031C-430A-8999-F0A2C46BC285}" destId="{A8A3E733-A87F-4E3C-AB07-14A888BA9132}" srcOrd="1" destOrd="0" presId="urn:microsoft.com/office/officeart/2018/5/layout/IconCircleLabelList"/>
    <dgm:cxn modelId="{DA03D3D9-AA9F-469D-A013-0697F409647D}" type="presParOf" srcId="{61D952FB-031C-430A-8999-F0A2C46BC285}" destId="{48D7756F-FE2C-494C-9120-DE23CE203DCF}" srcOrd="2" destOrd="0" presId="urn:microsoft.com/office/officeart/2018/5/layout/IconCircleLabelList"/>
    <dgm:cxn modelId="{2B104E01-ADAF-44A1-871E-AB4B9C320C83}" type="presParOf" srcId="{61D952FB-031C-430A-8999-F0A2C46BC285}" destId="{DE4CF85D-C76E-4969-B23F-E5B29319BEA1}" srcOrd="3" destOrd="0" presId="urn:microsoft.com/office/officeart/2018/5/layout/IconCircleLabelList"/>
    <dgm:cxn modelId="{F4269A2E-1F32-4B42-BB20-EABF7E073297}" type="presParOf" srcId="{645C0E8F-1926-4502-9DAC-6FC8C28F896C}" destId="{01F6C856-BD4D-445D-8D3A-5CC038ACC62B}" srcOrd="7" destOrd="0" presId="urn:microsoft.com/office/officeart/2018/5/layout/IconCircleLabelList"/>
    <dgm:cxn modelId="{EC468239-15F4-47CD-A6CC-2A8551897C85}" type="presParOf" srcId="{645C0E8F-1926-4502-9DAC-6FC8C28F896C}" destId="{B9E89567-2B36-4B8B-89AC-BF638677A535}" srcOrd="8" destOrd="0" presId="urn:microsoft.com/office/officeart/2018/5/layout/IconCircleLabelList"/>
    <dgm:cxn modelId="{96F93C22-0148-4CDF-8DA9-D6DE173A645A}" type="presParOf" srcId="{B9E89567-2B36-4B8B-89AC-BF638677A535}" destId="{10798BB2-838C-42CC-9EA6-4D80A082F2D3}" srcOrd="0" destOrd="0" presId="urn:microsoft.com/office/officeart/2018/5/layout/IconCircleLabelList"/>
    <dgm:cxn modelId="{F72F27B7-931A-410F-8E34-8A3338EEE569}" type="presParOf" srcId="{B9E89567-2B36-4B8B-89AC-BF638677A535}" destId="{32A04D6E-319E-4DEC-88FA-DC3AA4CE1440}" srcOrd="1" destOrd="0" presId="urn:microsoft.com/office/officeart/2018/5/layout/IconCircleLabelList"/>
    <dgm:cxn modelId="{46954238-CAA6-4FDB-8930-4A75D22D26DB}" type="presParOf" srcId="{B9E89567-2B36-4B8B-89AC-BF638677A535}" destId="{AC008767-609E-43D1-8C38-3653263D355E}" srcOrd="2" destOrd="0" presId="urn:microsoft.com/office/officeart/2018/5/layout/IconCircleLabelList"/>
    <dgm:cxn modelId="{143F45AB-0BF9-493E-A7E5-6A3F914C9833}" type="presParOf" srcId="{B9E89567-2B36-4B8B-89AC-BF638677A535}" destId="{2BF4C5B5-882E-4647-9D40-7504044A19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AA0D2D-C823-4062-A72E-F5921306FD0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36AE428-F383-4F4B-9342-EF3C6360A2BA}">
      <dgm:prSet/>
      <dgm:spPr/>
      <dgm:t>
        <a:bodyPr/>
        <a:lstStyle/>
        <a:p>
          <a:pPr algn="ctr">
            <a:lnSpc>
              <a:spcPct val="100000"/>
            </a:lnSpc>
          </a:pPr>
          <a:r>
            <a:rPr lang="en-US" b="1" dirty="0"/>
            <a:t>Duchenne Muscular Dystrophy</a:t>
          </a:r>
        </a:p>
        <a:p>
          <a:pPr algn="ctr">
            <a:lnSpc>
              <a:spcPct val="100000"/>
            </a:lnSpc>
          </a:pPr>
          <a:r>
            <a:rPr lang="en-US" dirty="0"/>
            <a:t> 6-minute walk test</a:t>
          </a:r>
        </a:p>
      </dgm:t>
    </dgm:pt>
    <dgm:pt modelId="{C766F4B2-2CD2-4D81-B60C-83CB9FB63077}" type="parTrans" cxnId="{F280EDB9-4E76-4606-8832-D027082DFD8B}">
      <dgm:prSet/>
      <dgm:spPr/>
      <dgm:t>
        <a:bodyPr/>
        <a:lstStyle/>
        <a:p>
          <a:endParaRPr lang="en-US"/>
        </a:p>
      </dgm:t>
    </dgm:pt>
    <dgm:pt modelId="{6EF9DC92-0EEE-407B-8300-DA2DA2D6C702}" type="sibTrans" cxnId="{F280EDB9-4E76-4606-8832-D027082DFD8B}">
      <dgm:prSet/>
      <dgm:spPr/>
      <dgm:t>
        <a:bodyPr/>
        <a:lstStyle/>
        <a:p>
          <a:pPr>
            <a:lnSpc>
              <a:spcPct val="100000"/>
            </a:lnSpc>
          </a:pPr>
          <a:endParaRPr lang="en-US"/>
        </a:p>
      </dgm:t>
    </dgm:pt>
    <dgm:pt modelId="{986E3A8E-5054-4DDB-A6B8-DB18B3BE370C}">
      <dgm:prSet/>
      <dgm:spPr/>
      <dgm:t>
        <a:bodyPr/>
        <a:lstStyle/>
        <a:p>
          <a:pPr algn="ctr">
            <a:lnSpc>
              <a:spcPct val="100000"/>
            </a:lnSpc>
          </a:pPr>
          <a:r>
            <a:rPr lang="en-US" b="1" dirty="0" err="1"/>
            <a:t>Stargardt</a:t>
          </a:r>
          <a:r>
            <a:rPr lang="en-US" b="1" dirty="0"/>
            <a:t> Disease</a:t>
          </a:r>
        </a:p>
        <a:p>
          <a:pPr algn="ctr">
            <a:lnSpc>
              <a:spcPct val="100000"/>
            </a:lnSpc>
          </a:pPr>
          <a:r>
            <a:rPr lang="en-US" dirty="0"/>
            <a:t>% change in rate of growth of blind spot</a:t>
          </a:r>
        </a:p>
      </dgm:t>
    </dgm:pt>
    <dgm:pt modelId="{708654C0-CEA3-40EF-A709-1E6CDCC2993D}" type="parTrans" cxnId="{E600D955-2034-4CBC-905A-30DA411D36A4}">
      <dgm:prSet/>
      <dgm:spPr/>
      <dgm:t>
        <a:bodyPr/>
        <a:lstStyle/>
        <a:p>
          <a:endParaRPr lang="en-US"/>
        </a:p>
      </dgm:t>
    </dgm:pt>
    <dgm:pt modelId="{793926F2-2FA5-43C1-955E-06E5A0DDB6AD}" type="sibTrans" cxnId="{E600D955-2034-4CBC-905A-30DA411D36A4}">
      <dgm:prSet/>
      <dgm:spPr/>
      <dgm:t>
        <a:bodyPr/>
        <a:lstStyle/>
        <a:p>
          <a:pPr>
            <a:lnSpc>
              <a:spcPct val="100000"/>
            </a:lnSpc>
          </a:pPr>
          <a:endParaRPr lang="en-US"/>
        </a:p>
      </dgm:t>
    </dgm:pt>
    <dgm:pt modelId="{D23C500C-275E-41D0-AE64-E40C4745D5B5}">
      <dgm:prSet/>
      <dgm:spPr/>
      <dgm:t>
        <a:bodyPr/>
        <a:lstStyle/>
        <a:p>
          <a:pPr algn="ctr">
            <a:lnSpc>
              <a:spcPct val="100000"/>
            </a:lnSpc>
          </a:pPr>
          <a:r>
            <a:rPr lang="en-US" b="1" dirty="0"/>
            <a:t>COPD</a:t>
          </a:r>
        </a:p>
        <a:p>
          <a:pPr algn="ctr">
            <a:lnSpc>
              <a:spcPct val="100000"/>
            </a:lnSpc>
          </a:pPr>
          <a:r>
            <a:rPr lang="en-US" dirty="0"/>
            <a:t>O</a:t>
          </a:r>
          <a:r>
            <a:rPr lang="en-US" baseline="-25000" dirty="0"/>
            <a:t>2</a:t>
          </a:r>
          <a:r>
            <a:rPr lang="en-US" dirty="0"/>
            <a:t> saturation</a:t>
          </a:r>
        </a:p>
      </dgm:t>
    </dgm:pt>
    <dgm:pt modelId="{5492BAA6-E369-4330-8F34-A7FD3E2C4A4D}" type="parTrans" cxnId="{2D004EE8-4FCE-4BCC-BDE6-0823CCD1D5D7}">
      <dgm:prSet/>
      <dgm:spPr/>
      <dgm:t>
        <a:bodyPr/>
        <a:lstStyle/>
        <a:p>
          <a:endParaRPr lang="en-US"/>
        </a:p>
      </dgm:t>
    </dgm:pt>
    <dgm:pt modelId="{BE16DF66-2C8E-4572-8A3E-3D0D98CB90E1}" type="sibTrans" cxnId="{2D004EE8-4FCE-4BCC-BDE6-0823CCD1D5D7}">
      <dgm:prSet/>
      <dgm:spPr/>
      <dgm:t>
        <a:bodyPr/>
        <a:lstStyle/>
        <a:p>
          <a:pPr>
            <a:lnSpc>
              <a:spcPct val="100000"/>
            </a:lnSpc>
          </a:pPr>
          <a:endParaRPr lang="en-US"/>
        </a:p>
      </dgm:t>
    </dgm:pt>
    <dgm:pt modelId="{F8AB5316-F632-4E2F-B961-FAADCAFB2C75}">
      <dgm:prSet/>
      <dgm:spPr/>
      <dgm:t>
        <a:bodyPr/>
        <a:lstStyle/>
        <a:p>
          <a:pPr algn="ctr">
            <a:lnSpc>
              <a:spcPct val="100000"/>
            </a:lnSpc>
          </a:pPr>
          <a:r>
            <a:rPr lang="en-US" b="1" dirty="0"/>
            <a:t>VWD</a:t>
          </a:r>
        </a:p>
        <a:p>
          <a:pPr algn="ctr">
            <a:lnSpc>
              <a:spcPct val="100000"/>
            </a:lnSpc>
          </a:pPr>
          <a:r>
            <a:rPr lang="en-US" dirty="0"/>
            <a:t> frequency of bleeding</a:t>
          </a:r>
        </a:p>
      </dgm:t>
    </dgm:pt>
    <dgm:pt modelId="{87983F11-2AAC-4390-B9F6-225B5701D4D9}" type="parTrans" cxnId="{72DFEF8F-57F3-4298-BD8C-F8835E8F6328}">
      <dgm:prSet/>
      <dgm:spPr/>
      <dgm:t>
        <a:bodyPr/>
        <a:lstStyle/>
        <a:p>
          <a:endParaRPr lang="en-US"/>
        </a:p>
      </dgm:t>
    </dgm:pt>
    <dgm:pt modelId="{955422C8-BEC0-4CDB-8746-D1FF18BFE28A}" type="sibTrans" cxnId="{72DFEF8F-57F3-4298-BD8C-F8835E8F6328}">
      <dgm:prSet/>
      <dgm:spPr/>
      <dgm:t>
        <a:bodyPr/>
        <a:lstStyle/>
        <a:p>
          <a:endParaRPr lang="en-US"/>
        </a:p>
      </dgm:t>
    </dgm:pt>
    <dgm:pt modelId="{49607DCA-4F5B-4B3E-9043-45A3143EC000}" type="pres">
      <dgm:prSet presAssocID="{61AA0D2D-C823-4062-A72E-F5921306FD0D}" presName="root" presStyleCnt="0">
        <dgm:presLayoutVars>
          <dgm:dir/>
          <dgm:resizeHandles val="exact"/>
        </dgm:presLayoutVars>
      </dgm:prSet>
      <dgm:spPr/>
    </dgm:pt>
    <dgm:pt modelId="{B3A01EDA-2B15-477A-8CE0-E7005DD21561}" type="pres">
      <dgm:prSet presAssocID="{61AA0D2D-C823-4062-A72E-F5921306FD0D}" presName="container" presStyleCnt="0">
        <dgm:presLayoutVars>
          <dgm:dir/>
          <dgm:resizeHandles val="exact"/>
        </dgm:presLayoutVars>
      </dgm:prSet>
      <dgm:spPr/>
    </dgm:pt>
    <dgm:pt modelId="{41D5C5DA-D9FC-46A8-B840-4FE6DD8A22D8}" type="pres">
      <dgm:prSet presAssocID="{A36AE428-F383-4F4B-9342-EF3C6360A2BA}" presName="compNode" presStyleCnt="0"/>
      <dgm:spPr/>
    </dgm:pt>
    <dgm:pt modelId="{F934AD9E-BCF4-41A9-A3EF-44C993005361}" type="pres">
      <dgm:prSet presAssocID="{A36AE428-F383-4F4B-9342-EF3C6360A2BA}" presName="iconBgRect" presStyleLbl="bgShp" presStyleIdx="0" presStyleCnt="4"/>
      <dgm:spPr/>
    </dgm:pt>
    <dgm:pt modelId="{5535573F-819B-4936-910B-C447D4C9F079}" type="pres">
      <dgm:prSet presAssocID="{A36AE428-F383-4F4B-9342-EF3C6360A2B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with solid fill"/>
        </a:ext>
      </dgm:extLst>
    </dgm:pt>
    <dgm:pt modelId="{267149CF-077F-494D-AF9C-5041C9AB139F}" type="pres">
      <dgm:prSet presAssocID="{A36AE428-F383-4F4B-9342-EF3C6360A2BA}" presName="spaceRect" presStyleCnt="0"/>
      <dgm:spPr/>
    </dgm:pt>
    <dgm:pt modelId="{2E3D3283-F581-420D-9398-B7A44AAF06A4}" type="pres">
      <dgm:prSet presAssocID="{A36AE428-F383-4F4B-9342-EF3C6360A2BA}" presName="textRect" presStyleLbl="revTx" presStyleIdx="0" presStyleCnt="4">
        <dgm:presLayoutVars>
          <dgm:chMax val="1"/>
          <dgm:chPref val="1"/>
        </dgm:presLayoutVars>
      </dgm:prSet>
      <dgm:spPr/>
    </dgm:pt>
    <dgm:pt modelId="{7B641BF5-908E-4451-9D79-486A30D7B6DD}" type="pres">
      <dgm:prSet presAssocID="{6EF9DC92-0EEE-407B-8300-DA2DA2D6C702}" presName="sibTrans" presStyleLbl="sibTrans2D1" presStyleIdx="0" presStyleCnt="0"/>
      <dgm:spPr/>
    </dgm:pt>
    <dgm:pt modelId="{D69BB71B-F416-4DE0-B3EE-C9F2E55F1267}" type="pres">
      <dgm:prSet presAssocID="{986E3A8E-5054-4DDB-A6B8-DB18B3BE370C}" presName="compNode" presStyleCnt="0"/>
      <dgm:spPr/>
    </dgm:pt>
    <dgm:pt modelId="{F25A6B63-2B31-4ECA-AB26-459D93E13760}" type="pres">
      <dgm:prSet presAssocID="{986E3A8E-5054-4DDB-A6B8-DB18B3BE370C}" presName="iconBgRect" presStyleLbl="bgShp" presStyleIdx="1" presStyleCnt="4"/>
      <dgm:spPr/>
    </dgm:pt>
    <dgm:pt modelId="{EC20BB9F-DEA7-49C9-BC44-BBFDC9C71D58}" type="pres">
      <dgm:prSet presAssocID="{986E3A8E-5054-4DDB-A6B8-DB18B3BE37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ye with solid fill"/>
        </a:ext>
      </dgm:extLst>
    </dgm:pt>
    <dgm:pt modelId="{21A96FCF-4E06-4335-93E1-7E08E3135CE1}" type="pres">
      <dgm:prSet presAssocID="{986E3A8E-5054-4DDB-A6B8-DB18B3BE370C}" presName="spaceRect" presStyleCnt="0"/>
      <dgm:spPr/>
    </dgm:pt>
    <dgm:pt modelId="{2A137A57-0A86-4A66-9CBF-0F674BDB90B8}" type="pres">
      <dgm:prSet presAssocID="{986E3A8E-5054-4DDB-A6B8-DB18B3BE370C}" presName="textRect" presStyleLbl="revTx" presStyleIdx="1" presStyleCnt="4">
        <dgm:presLayoutVars>
          <dgm:chMax val="1"/>
          <dgm:chPref val="1"/>
        </dgm:presLayoutVars>
      </dgm:prSet>
      <dgm:spPr/>
    </dgm:pt>
    <dgm:pt modelId="{B2AF12F9-C2C8-44E1-9BA6-42F70F8DD8BF}" type="pres">
      <dgm:prSet presAssocID="{793926F2-2FA5-43C1-955E-06E5A0DDB6AD}" presName="sibTrans" presStyleLbl="sibTrans2D1" presStyleIdx="0" presStyleCnt="0"/>
      <dgm:spPr/>
    </dgm:pt>
    <dgm:pt modelId="{4E25DD99-D040-4AF1-BAF8-FA305AE7CAC0}" type="pres">
      <dgm:prSet presAssocID="{D23C500C-275E-41D0-AE64-E40C4745D5B5}" presName="compNode" presStyleCnt="0"/>
      <dgm:spPr/>
    </dgm:pt>
    <dgm:pt modelId="{A7538810-E7E6-44F8-890F-F9496509680E}" type="pres">
      <dgm:prSet presAssocID="{D23C500C-275E-41D0-AE64-E40C4745D5B5}" presName="iconBgRect" presStyleLbl="bgShp" presStyleIdx="2" presStyleCnt="4"/>
      <dgm:spPr/>
    </dgm:pt>
    <dgm:pt modelId="{2B2E7E85-4057-4A53-96E2-CD31EAE9B128}" type="pres">
      <dgm:prSet presAssocID="{D23C500C-275E-41D0-AE64-E40C4745D5B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ungs with solid fill"/>
        </a:ext>
      </dgm:extLst>
    </dgm:pt>
    <dgm:pt modelId="{6D3FCA85-1471-4E42-8036-805DBC1663E6}" type="pres">
      <dgm:prSet presAssocID="{D23C500C-275E-41D0-AE64-E40C4745D5B5}" presName="spaceRect" presStyleCnt="0"/>
      <dgm:spPr/>
    </dgm:pt>
    <dgm:pt modelId="{115BE9BF-997B-4253-9DCE-177155326923}" type="pres">
      <dgm:prSet presAssocID="{D23C500C-275E-41D0-AE64-E40C4745D5B5}" presName="textRect" presStyleLbl="revTx" presStyleIdx="2" presStyleCnt="4">
        <dgm:presLayoutVars>
          <dgm:chMax val="1"/>
          <dgm:chPref val="1"/>
        </dgm:presLayoutVars>
      </dgm:prSet>
      <dgm:spPr/>
    </dgm:pt>
    <dgm:pt modelId="{E22D628F-D2E4-476E-A6A9-7431A1803058}" type="pres">
      <dgm:prSet presAssocID="{BE16DF66-2C8E-4572-8A3E-3D0D98CB90E1}" presName="sibTrans" presStyleLbl="sibTrans2D1" presStyleIdx="0" presStyleCnt="0"/>
      <dgm:spPr/>
    </dgm:pt>
    <dgm:pt modelId="{7969D1BC-627A-45BA-8FC3-9AE8078F8EFC}" type="pres">
      <dgm:prSet presAssocID="{F8AB5316-F632-4E2F-B961-FAADCAFB2C75}" presName="compNode" presStyleCnt="0"/>
      <dgm:spPr/>
    </dgm:pt>
    <dgm:pt modelId="{92F19CFA-C5F0-4FE8-A1FD-48E011BA3B68}" type="pres">
      <dgm:prSet presAssocID="{F8AB5316-F632-4E2F-B961-FAADCAFB2C75}" presName="iconBgRect" presStyleLbl="bgShp" presStyleIdx="3" presStyleCnt="4"/>
      <dgm:spPr/>
    </dgm:pt>
    <dgm:pt modelId="{C2CA3212-E9D6-4906-9CAB-E0AB0F34846D}" type="pres">
      <dgm:prSet presAssocID="{F8AB5316-F632-4E2F-B961-FAADCAFB2C7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with solid fill"/>
        </a:ext>
      </dgm:extLst>
    </dgm:pt>
    <dgm:pt modelId="{BB5094D4-307A-485C-870B-0370667D5DA3}" type="pres">
      <dgm:prSet presAssocID="{F8AB5316-F632-4E2F-B961-FAADCAFB2C75}" presName="spaceRect" presStyleCnt="0"/>
      <dgm:spPr/>
    </dgm:pt>
    <dgm:pt modelId="{0962F49C-2E27-4BF5-83F9-F4D90BE7F829}" type="pres">
      <dgm:prSet presAssocID="{F8AB5316-F632-4E2F-B961-FAADCAFB2C75}" presName="textRect" presStyleLbl="revTx" presStyleIdx="3" presStyleCnt="4">
        <dgm:presLayoutVars>
          <dgm:chMax val="1"/>
          <dgm:chPref val="1"/>
        </dgm:presLayoutVars>
      </dgm:prSet>
      <dgm:spPr/>
    </dgm:pt>
  </dgm:ptLst>
  <dgm:cxnLst>
    <dgm:cxn modelId="{023FCE17-5825-4F87-B573-F7BC1D58458F}" type="presOf" srcId="{6EF9DC92-0EEE-407B-8300-DA2DA2D6C702}" destId="{7B641BF5-908E-4451-9D79-486A30D7B6DD}" srcOrd="0" destOrd="0" presId="urn:microsoft.com/office/officeart/2018/2/layout/IconCircleList"/>
    <dgm:cxn modelId="{52E4EB1B-3EF3-4988-9322-3ECE62CA30D5}" type="presOf" srcId="{BE16DF66-2C8E-4572-8A3E-3D0D98CB90E1}" destId="{E22D628F-D2E4-476E-A6A9-7431A1803058}" srcOrd="0" destOrd="0" presId="urn:microsoft.com/office/officeart/2018/2/layout/IconCircleList"/>
    <dgm:cxn modelId="{60D2FE26-FFDE-4830-B3EA-DD0671E03962}" type="presOf" srcId="{61AA0D2D-C823-4062-A72E-F5921306FD0D}" destId="{49607DCA-4F5B-4B3E-9043-45A3143EC000}" srcOrd="0" destOrd="0" presId="urn:microsoft.com/office/officeart/2018/2/layout/IconCircleList"/>
    <dgm:cxn modelId="{E600D955-2034-4CBC-905A-30DA411D36A4}" srcId="{61AA0D2D-C823-4062-A72E-F5921306FD0D}" destId="{986E3A8E-5054-4DDB-A6B8-DB18B3BE370C}" srcOrd="1" destOrd="0" parTransId="{708654C0-CEA3-40EF-A709-1E6CDCC2993D}" sibTransId="{793926F2-2FA5-43C1-955E-06E5A0DDB6AD}"/>
    <dgm:cxn modelId="{5CA0AB6C-4197-4398-91EB-DA7B73E9DC51}" type="presOf" srcId="{793926F2-2FA5-43C1-955E-06E5A0DDB6AD}" destId="{B2AF12F9-C2C8-44E1-9BA6-42F70F8DD8BF}" srcOrd="0" destOrd="0" presId="urn:microsoft.com/office/officeart/2018/2/layout/IconCircleList"/>
    <dgm:cxn modelId="{72DFEF8F-57F3-4298-BD8C-F8835E8F6328}" srcId="{61AA0D2D-C823-4062-A72E-F5921306FD0D}" destId="{F8AB5316-F632-4E2F-B961-FAADCAFB2C75}" srcOrd="3" destOrd="0" parTransId="{87983F11-2AAC-4390-B9F6-225B5701D4D9}" sibTransId="{955422C8-BEC0-4CDB-8746-D1FF18BFE28A}"/>
    <dgm:cxn modelId="{2B839896-9B64-4360-88A8-863C80E1A7EA}" type="presOf" srcId="{986E3A8E-5054-4DDB-A6B8-DB18B3BE370C}" destId="{2A137A57-0A86-4A66-9CBF-0F674BDB90B8}" srcOrd="0" destOrd="0" presId="urn:microsoft.com/office/officeart/2018/2/layout/IconCircleList"/>
    <dgm:cxn modelId="{FEF3B79D-86D8-4489-8BE6-947F83F6E46C}" type="presOf" srcId="{A36AE428-F383-4F4B-9342-EF3C6360A2BA}" destId="{2E3D3283-F581-420D-9398-B7A44AAF06A4}" srcOrd="0" destOrd="0" presId="urn:microsoft.com/office/officeart/2018/2/layout/IconCircleList"/>
    <dgm:cxn modelId="{D5B63D9E-EC07-4BBB-930B-3EF8EB80E2EF}" type="presOf" srcId="{D23C500C-275E-41D0-AE64-E40C4745D5B5}" destId="{115BE9BF-997B-4253-9DCE-177155326923}" srcOrd="0" destOrd="0" presId="urn:microsoft.com/office/officeart/2018/2/layout/IconCircleList"/>
    <dgm:cxn modelId="{F280EDB9-4E76-4606-8832-D027082DFD8B}" srcId="{61AA0D2D-C823-4062-A72E-F5921306FD0D}" destId="{A36AE428-F383-4F4B-9342-EF3C6360A2BA}" srcOrd="0" destOrd="0" parTransId="{C766F4B2-2CD2-4D81-B60C-83CB9FB63077}" sibTransId="{6EF9DC92-0EEE-407B-8300-DA2DA2D6C702}"/>
    <dgm:cxn modelId="{2D004EE8-4FCE-4BCC-BDE6-0823CCD1D5D7}" srcId="{61AA0D2D-C823-4062-A72E-F5921306FD0D}" destId="{D23C500C-275E-41D0-AE64-E40C4745D5B5}" srcOrd="2" destOrd="0" parTransId="{5492BAA6-E369-4330-8F34-A7FD3E2C4A4D}" sibTransId="{BE16DF66-2C8E-4572-8A3E-3D0D98CB90E1}"/>
    <dgm:cxn modelId="{F8116EF6-FA34-4921-9C35-57DA270B5D3B}" type="presOf" srcId="{F8AB5316-F632-4E2F-B961-FAADCAFB2C75}" destId="{0962F49C-2E27-4BF5-83F9-F4D90BE7F829}" srcOrd="0" destOrd="0" presId="urn:microsoft.com/office/officeart/2018/2/layout/IconCircleList"/>
    <dgm:cxn modelId="{02522D9B-7D16-41B8-8C8E-74F6DDFBBD4D}" type="presParOf" srcId="{49607DCA-4F5B-4B3E-9043-45A3143EC000}" destId="{B3A01EDA-2B15-477A-8CE0-E7005DD21561}" srcOrd="0" destOrd="0" presId="urn:microsoft.com/office/officeart/2018/2/layout/IconCircleList"/>
    <dgm:cxn modelId="{F09B9B93-77E8-4737-B876-49ACF683D5DD}" type="presParOf" srcId="{B3A01EDA-2B15-477A-8CE0-E7005DD21561}" destId="{41D5C5DA-D9FC-46A8-B840-4FE6DD8A22D8}" srcOrd="0" destOrd="0" presId="urn:microsoft.com/office/officeart/2018/2/layout/IconCircleList"/>
    <dgm:cxn modelId="{F90BCC6C-4FCF-41BF-A4CB-D2CDB63D7574}" type="presParOf" srcId="{41D5C5DA-D9FC-46A8-B840-4FE6DD8A22D8}" destId="{F934AD9E-BCF4-41A9-A3EF-44C993005361}" srcOrd="0" destOrd="0" presId="urn:microsoft.com/office/officeart/2018/2/layout/IconCircleList"/>
    <dgm:cxn modelId="{B2763B43-A34D-451C-B457-C1D2C3C818AB}" type="presParOf" srcId="{41D5C5DA-D9FC-46A8-B840-4FE6DD8A22D8}" destId="{5535573F-819B-4936-910B-C447D4C9F079}" srcOrd="1" destOrd="0" presId="urn:microsoft.com/office/officeart/2018/2/layout/IconCircleList"/>
    <dgm:cxn modelId="{8BE2EF06-E686-48BB-9877-C9CC38647E56}" type="presParOf" srcId="{41D5C5DA-D9FC-46A8-B840-4FE6DD8A22D8}" destId="{267149CF-077F-494D-AF9C-5041C9AB139F}" srcOrd="2" destOrd="0" presId="urn:microsoft.com/office/officeart/2018/2/layout/IconCircleList"/>
    <dgm:cxn modelId="{40228ED8-FCB7-4AE1-8B76-9C53EBD3C10D}" type="presParOf" srcId="{41D5C5DA-D9FC-46A8-B840-4FE6DD8A22D8}" destId="{2E3D3283-F581-420D-9398-B7A44AAF06A4}" srcOrd="3" destOrd="0" presId="urn:microsoft.com/office/officeart/2018/2/layout/IconCircleList"/>
    <dgm:cxn modelId="{679907AC-BF31-4E4F-8AA3-B890CB3C44FF}" type="presParOf" srcId="{B3A01EDA-2B15-477A-8CE0-E7005DD21561}" destId="{7B641BF5-908E-4451-9D79-486A30D7B6DD}" srcOrd="1" destOrd="0" presId="urn:microsoft.com/office/officeart/2018/2/layout/IconCircleList"/>
    <dgm:cxn modelId="{3B400C64-0A9B-4859-84A4-CC35FD3AE234}" type="presParOf" srcId="{B3A01EDA-2B15-477A-8CE0-E7005DD21561}" destId="{D69BB71B-F416-4DE0-B3EE-C9F2E55F1267}" srcOrd="2" destOrd="0" presId="urn:microsoft.com/office/officeart/2018/2/layout/IconCircleList"/>
    <dgm:cxn modelId="{D4D50045-B3F5-48FA-A869-59C8914C3FF7}" type="presParOf" srcId="{D69BB71B-F416-4DE0-B3EE-C9F2E55F1267}" destId="{F25A6B63-2B31-4ECA-AB26-459D93E13760}" srcOrd="0" destOrd="0" presId="urn:microsoft.com/office/officeart/2018/2/layout/IconCircleList"/>
    <dgm:cxn modelId="{66F88E0B-1D4A-4BFF-971B-7E63D40EF8C7}" type="presParOf" srcId="{D69BB71B-F416-4DE0-B3EE-C9F2E55F1267}" destId="{EC20BB9F-DEA7-49C9-BC44-BBFDC9C71D58}" srcOrd="1" destOrd="0" presId="urn:microsoft.com/office/officeart/2018/2/layout/IconCircleList"/>
    <dgm:cxn modelId="{B9C5226F-3ABD-4655-843F-3B60FCDE9C9F}" type="presParOf" srcId="{D69BB71B-F416-4DE0-B3EE-C9F2E55F1267}" destId="{21A96FCF-4E06-4335-93E1-7E08E3135CE1}" srcOrd="2" destOrd="0" presId="urn:microsoft.com/office/officeart/2018/2/layout/IconCircleList"/>
    <dgm:cxn modelId="{E9E2B1E3-0E9B-4C82-A8AA-0A9C433C3C24}" type="presParOf" srcId="{D69BB71B-F416-4DE0-B3EE-C9F2E55F1267}" destId="{2A137A57-0A86-4A66-9CBF-0F674BDB90B8}" srcOrd="3" destOrd="0" presId="urn:microsoft.com/office/officeart/2018/2/layout/IconCircleList"/>
    <dgm:cxn modelId="{6DA3EF6D-15FD-4977-8B19-B94E84854949}" type="presParOf" srcId="{B3A01EDA-2B15-477A-8CE0-E7005DD21561}" destId="{B2AF12F9-C2C8-44E1-9BA6-42F70F8DD8BF}" srcOrd="3" destOrd="0" presId="urn:microsoft.com/office/officeart/2018/2/layout/IconCircleList"/>
    <dgm:cxn modelId="{2C8D7E86-5B96-40BD-A502-DD9870BD4FDE}" type="presParOf" srcId="{B3A01EDA-2B15-477A-8CE0-E7005DD21561}" destId="{4E25DD99-D040-4AF1-BAF8-FA305AE7CAC0}" srcOrd="4" destOrd="0" presId="urn:microsoft.com/office/officeart/2018/2/layout/IconCircleList"/>
    <dgm:cxn modelId="{8ACD80C6-AA09-4922-B4FF-D7252EF66CFC}" type="presParOf" srcId="{4E25DD99-D040-4AF1-BAF8-FA305AE7CAC0}" destId="{A7538810-E7E6-44F8-890F-F9496509680E}" srcOrd="0" destOrd="0" presId="urn:microsoft.com/office/officeart/2018/2/layout/IconCircleList"/>
    <dgm:cxn modelId="{BC15283C-EB4A-4D3D-9C59-1A5DA42B0A11}" type="presParOf" srcId="{4E25DD99-D040-4AF1-BAF8-FA305AE7CAC0}" destId="{2B2E7E85-4057-4A53-96E2-CD31EAE9B128}" srcOrd="1" destOrd="0" presId="urn:microsoft.com/office/officeart/2018/2/layout/IconCircleList"/>
    <dgm:cxn modelId="{527AA8FE-8D1C-4A72-A985-5EBDD5437817}" type="presParOf" srcId="{4E25DD99-D040-4AF1-BAF8-FA305AE7CAC0}" destId="{6D3FCA85-1471-4E42-8036-805DBC1663E6}" srcOrd="2" destOrd="0" presId="urn:microsoft.com/office/officeart/2018/2/layout/IconCircleList"/>
    <dgm:cxn modelId="{025E89F0-5506-466F-9599-62B2432388F1}" type="presParOf" srcId="{4E25DD99-D040-4AF1-BAF8-FA305AE7CAC0}" destId="{115BE9BF-997B-4253-9DCE-177155326923}" srcOrd="3" destOrd="0" presId="urn:microsoft.com/office/officeart/2018/2/layout/IconCircleList"/>
    <dgm:cxn modelId="{00A71915-5D92-4F6C-BD37-9F768159F37F}" type="presParOf" srcId="{B3A01EDA-2B15-477A-8CE0-E7005DD21561}" destId="{E22D628F-D2E4-476E-A6A9-7431A1803058}" srcOrd="5" destOrd="0" presId="urn:microsoft.com/office/officeart/2018/2/layout/IconCircleList"/>
    <dgm:cxn modelId="{26527EED-4A53-4228-A471-332108D818D2}" type="presParOf" srcId="{B3A01EDA-2B15-477A-8CE0-E7005DD21561}" destId="{7969D1BC-627A-45BA-8FC3-9AE8078F8EFC}" srcOrd="6" destOrd="0" presId="urn:microsoft.com/office/officeart/2018/2/layout/IconCircleList"/>
    <dgm:cxn modelId="{1375D950-E512-46E4-9993-201A53AD8E97}" type="presParOf" srcId="{7969D1BC-627A-45BA-8FC3-9AE8078F8EFC}" destId="{92F19CFA-C5F0-4FE8-A1FD-48E011BA3B68}" srcOrd="0" destOrd="0" presId="urn:microsoft.com/office/officeart/2018/2/layout/IconCircleList"/>
    <dgm:cxn modelId="{73EA6E12-1A10-45A8-816B-A4BB2DC0BD8E}" type="presParOf" srcId="{7969D1BC-627A-45BA-8FC3-9AE8078F8EFC}" destId="{C2CA3212-E9D6-4906-9CAB-E0AB0F34846D}" srcOrd="1" destOrd="0" presId="urn:microsoft.com/office/officeart/2018/2/layout/IconCircleList"/>
    <dgm:cxn modelId="{1808BBE1-3583-4A78-ADB0-6A81812683D2}" type="presParOf" srcId="{7969D1BC-627A-45BA-8FC3-9AE8078F8EFC}" destId="{BB5094D4-307A-485C-870B-0370667D5DA3}" srcOrd="2" destOrd="0" presId="urn:microsoft.com/office/officeart/2018/2/layout/IconCircleList"/>
    <dgm:cxn modelId="{37C17300-BE94-48D3-BEA1-F1ADD66EB6C7}" type="presParOf" srcId="{7969D1BC-627A-45BA-8FC3-9AE8078F8EFC}" destId="{0962F49C-2E27-4BF5-83F9-F4D90BE7F82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AA0D2D-C823-4062-A72E-F5921306FD0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36AE428-F383-4F4B-9342-EF3C6360A2BA}">
      <dgm:prSet/>
      <dgm:spPr/>
      <dgm:t>
        <a:bodyPr/>
        <a:lstStyle/>
        <a:p>
          <a:pPr algn="ctr">
            <a:lnSpc>
              <a:spcPct val="100000"/>
            </a:lnSpc>
          </a:pPr>
          <a:r>
            <a:rPr lang="en-US" b="1" dirty="0"/>
            <a:t>Duchenne Muscular Dystrophy</a:t>
          </a:r>
        </a:p>
        <a:p>
          <a:pPr algn="ctr">
            <a:lnSpc>
              <a:spcPct val="100000"/>
            </a:lnSpc>
          </a:pPr>
          <a:r>
            <a:rPr lang="en-US" strike="sngStrike" dirty="0"/>
            <a:t> 6-minute walk test</a:t>
          </a:r>
        </a:p>
      </dgm:t>
    </dgm:pt>
    <dgm:pt modelId="{C766F4B2-2CD2-4D81-B60C-83CB9FB63077}" type="parTrans" cxnId="{F280EDB9-4E76-4606-8832-D027082DFD8B}">
      <dgm:prSet/>
      <dgm:spPr/>
      <dgm:t>
        <a:bodyPr/>
        <a:lstStyle/>
        <a:p>
          <a:endParaRPr lang="en-US"/>
        </a:p>
      </dgm:t>
    </dgm:pt>
    <dgm:pt modelId="{6EF9DC92-0EEE-407B-8300-DA2DA2D6C702}" type="sibTrans" cxnId="{F280EDB9-4E76-4606-8832-D027082DFD8B}">
      <dgm:prSet/>
      <dgm:spPr/>
      <dgm:t>
        <a:bodyPr/>
        <a:lstStyle/>
        <a:p>
          <a:pPr>
            <a:lnSpc>
              <a:spcPct val="100000"/>
            </a:lnSpc>
          </a:pPr>
          <a:endParaRPr lang="en-US"/>
        </a:p>
      </dgm:t>
    </dgm:pt>
    <dgm:pt modelId="{986E3A8E-5054-4DDB-A6B8-DB18B3BE370C}">
      <dgm:prSet/>
      <dgm:spPr/>
      <dgm:t>
        <a:bodyPr/>
        <a:lstStyle/>
        <a:p>
          <a:pPr algn="ctr">
            <a:lnSpc>
              <a:spcPct val="100000"/>
            </a:lnSpc>
          </a:pPr>
          <a:r>
            <a:rPr lang="en-US" b="1" dirty="0" err="1"/>
            <a:t>Stargardt</a:t>
          </a:r>
          <a:r>
            <a:rPr lang="en-US" b="1" dirty="0"/>
            <a:t> Disease</a:t>
          </a:r>
        </a:p>
        <a:p>
          <a:pPr algn="ctr">
            <a:lnSpc>
              <a:spcPct val="100000"/>
            </a:lnSpc>
          </a:pPr>
          <a:r>
            <a:rPr lang="en-US" dirty="0"/>
            <a:t>% change in rate of growth of blind spot</a:t>
          </a:r>
        </a:p>
      </dgm:t>
    </dgm:pt>
    <dgm:pt modelId="{708654C0-CEA3-40EF-A709-1E6CDCC2993D}" type="parTrans" cxnId="{E600D955-2034-4CBC-905A-30DA411D36A4}">
      <dgm:prSet/>
      <dgm:spPr/>
      <dgm:t>
        <a:bodyPr/>
        <a:lstStyle/>
        <a:p>
          <a:endParaRPr lang="en-US"/>
        </a:p>
      </dgm:t>
    </dgm:pt>
    <dgm:pt modelId="{793926F2-2FA5-43C1-955E-06E5A0DDB6AD}" type="sibTrans" cxnId="{E600D955-2034-4CBC-905A-30DA411D36A4}">
      <dgm:prSet/>
      <dgm:spPr/>
      <dgm:t>
        <a:bodyPr/>
        <a:lstStyle/>
        <a:p>
          <a:pPr>
            <a:lnSpc>
              <a:spcPct val="100000"/>
            </a:lnSpc>
          </a:pPr>
          <a:endParaRPr lang="en-US"/>
        </a:p>
      </dgm:t>
    </dgm:pt>
    <dgm:pt modelId="{D23C500C-275E-41D0-AE64-E40C4745D5B5}">
      <dgm:prSet/>
      <dgm:spPr/>
      <dgm:t>
        <a:bodyPr/>
        <a:lstStyle/>
        <a:p>
          <a:pPr algn="ctr">
            <a:lnSpc>
              <a:spcPct val="100000"/>
            </a:lnSpc>
          </a:pPr>
          <a:r>
            <a:rPr lang="en-US" b="1" dirty="0"/>
            <a:t>COPD</a:t>
          </a:r>
        </a:p>
        <a:p>
          <a:pPr algn="ctr">
            <a:lnSpc>
              <a:spcPct val="100000"/>
            </a:lnSpc>
          </a:pPr>
          <a:r>
            <a:rPr lang="en-US" dirty="0"/>
            <a:t>O</a:t>
          </a:r>
          <a:r>
            <a:rPr lang="en-US" baseline="-25000" dirty="0"/>
            <a:t>2</a:t>
          </a:r>
          <a:r>
            <a:rPr lang="en-US" dirty="0"/>
            <a:t> saturation</a:t>
          </a:r>
        </a:p>
      </dgm:t>
    </dgm:pt>
    <dgm:pt modelId="{5492BAA6-E369-4330-8F34-A7FD3E2C4A4D}" type="parTrans" cxnId="{2D004EE8-4FCE-4BCC-BDE6-0823CCD1D5D7}">
      <dgm:prSet/>
      <dgm:spPr/>
      <dgm:t>
        <a:bodyPr/>
        <a:lstStyle/>
        <a:p>
          <a:endParaRPr lang="en-US"/>
        </a:p>
      </dgm:t>
    </dgm:pt>
    <dgm:pt modelId="{BE16DF66-2C8E-4572-8A3E-3D0D98CB90E1}" type="sibTrans" cxnId="{2D004EE8-4FCE-4BCC-BDE6-0823CCD1D5D7}">
      <dgm:prSet/>
      <dgm:spPr/>
      <dgm:t>
        <a:bodyPr/>
        <a:lstStyle/>
        <a:p>
          <a:pPr>
            <a:lnSpc>
              <a:spcPct val="100000"/>
            </a:lnSpc>
          </a:pPr>
          <a:endParaRPr lang="en-US"/>
        </a:p>
      </dgm:t>
    </dgm:pt>
    <dgm:pt modelId="{F8AB5316-F632-4E2F-B961-FAADCAFB2C75}">
      <dgm:prSet/>
      <dgm:spPr/>
      <dgm:t>
        <a:bodyPr/>
        <a:lstStyle/>
        <a:p>
          <a:pPr algn="ctr">
            <a:lnSpc>
              <a:spcPct val="100000"/>
            </a:lnSpc>
          </a:pPr>
          <a:r>
            <a:rPr lang="en-US" b="1" dirty="0"/>
            <a:t>VWD</a:t>
          </a:r>
        </a:p>
        <a:p>
          <a:pPr algn="ctr">
            <a:lnSpc>
              <a:spcPct val="100000"/>
            </a:lnSpc>
          </a:pPr>
          <a:r>
            <a:rPr lang="en-US" dirty="0"/>
            <a:t> frequency of bleeding</a:t>
          </a:r>
        </a:p>
      </dgm:t>
    </dgm:pt>
    <dgm:pt modelId="{87983F11-2AAC-4390-B9F6-225B5701D4D9}" type="parTrans" cxnId="{72DFEF8F-57F3-4298-BD8C-F8835E8F6328}">
      <dgm:prSet/>
      <dgm:spPr/>
      <dgm:t>
        <a:bodyPr/>
        <a:lstStyle/>
        <a:p>
          <a:endParaRPr lang="en-US"/>
        </a:p>
      </dgm:t>
    </dgm:pt>
    <dgm:pt modelId="{955422C8-BEC0-4CDB-8746-D1FF18BFE28A}" type="sibTrans" cxnId="{72DFEF8F-57F3-4298-BD8C-F8835E8F6328}">
      <dgm:prSet/>
      <dgm:spPr/>
      <dgm:t>
        <a:bodyPr/>
        <a:lstStyle/>
        <a:p>
          <a:endParaRPr lang="en-US"/>
        </a:p>
      </dgm:t>
    </dgm:pt>
    <dgm:pt modelId="{49607DCA-4F5B-4B3E-9043-45A3143EC000}" type="pres">
      <dgm:prSet presAssocID="{61AA0D2D-C823-4062-A72E-F5921306FD0D}" presName="root" presStyleCnt="0">
        <dgm:presLayoutVars>
          <dgm:dir/>
          <dgm:resizeHandles val="exact"/>
        </dgm:presLayoutVars>
      </dgm:prSet>
      <dgm:spPr/>
    </dgm:pt>
    <dgm:pt modelId="{B3A01EDA-2B15-477A-8CE0-E7005DD21561}" type="pres">
      <dgm:prSet presAssocID="{61AA0D2D-C823-4062-A72E-F5921306FD0D}" presName="container" presStyleCnt="0">
        <dgm:presLayoutVars>
          <dgm:dir/>
          <dgm:resizeHandles val="exact"/>
        </dgm:presLayoutVars>
      </dgm:prSet>
      <dgm:spPr/>
    </dgm:pt>
    <dgm:pt modelId="{41D5C5DA-D9FC-46A8-B840-4FE6DD8A22D8}" type="pres">
      <dgm:prSet presAssocID="{A36AE428-F383-4F4B-9342-EF3C6360A2BA}" presName="compNode" presStyleCnt="0"/>
      <dgm:spPr/>
    </dgm:pt>
    <dgm:pt modelId="{F934AD9E-BCF4-41A9-A3EF-44C993005361}" type="pres">
      <dgm:prSet presAssocID="{A36AE428-F383-4F4B-9342-EF3C6360A2BA}" presName="iconBgRect" presStyleLbl="bgShp" presStyleIdx="0" presStyleCnt="4"/>
      <dgm:spPr/>
    </dgm:pt>
    <dgm:pt modelId="{5535573F-819B-4936-910B-C447D4C9F079}" type="pres">
      <dgm:prSet presAssocID="{A36AE428-F383-4F4B-9342-EF3C6360A2B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with solid fill"/>
        </a:ext>
      </dgm:extLst>
    </dgm:pt>
    <dgm:pt modelId="{267149CF-077F-494D-AF9C-5041C9AB139F}" type="pres">
      <dgm:prSet presAssocID="{A36AE428-F383-4F4B-9342-EF3C6360A2BA}" presName="spaceRect" presStyleCnt="0"/>
      <dgm:spPr/>
    </dgm:pt>
    <dgm:pt modelId="{2E3D3283-F581-420D-9398-B7A44AAF06A4}" type="pres">
      <dgm:prSet presAssocID="{A36AE428-F383-4F4B-9342-EF3C6360A2BA}" presName="textRect" presStyleLbl="revTx" presStyleIdx="0" presStyleCnt="4">
        <dgm:presLayoutVars>
          <dgm:chMax val="1"/>
          <dgm:chPref val="1"/>
        </dgm:presLayoutVars>
      </dgm:prSet>
      <dgm:spPr/>
    </dgm:pt>
    <dgm:pt modelId="{7B641BF5-908E-4451-9D79-486A30D7B6DD}" type="pres">
      <dgm:prSet presAssocID="{6EF9DC92-0EEE-407B-8300-DA2DA2D6C702}" presName="sibTrans" presStyleLbl="sibTrans2D1" presStyleIdx="0" presStyleCnt="0"/>
      <dgm:spPr/>
    </dgm:pt>
    <dgm:pt modelId="{D69BB71B-F416-4DE0-B3EE-C9F2E55F1267}" type="pres">
      <dgm:prSet presAssocID="{986E3A8E-5054-4DDB-A6B8-DB18B3BE370C}" presName="compNode" presStyleCnt="0"/>
      <dgm:spPr/>
    </dgm:pt>
    <dgm:pt modelId="{F25A6B63-2B31-4ECA-AB26-459D93E13760}" type="pres">
      <dgm:prSet presAssocID="{986E3A8E-5054-4DDB-A6B8-DB18B3BE370C}" presName="iconBgRect" presStyleLbl="bgShp" presStyleIdx="1" presStyleCnt="4"/>
      <dgm:spPr/>
    </dgm:pt>
    <dgm:pt modelId="{EC20BB9F-DEA7-49C9-BC44-BBFDC9C71D58}" type="pres">
      <dgm:prSet presAssocID="{986E3A8E-5054-4DDB-A6B8-DB18B3BE37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ye with solid fill"/>
        </a:ext>
      </dgm:extLst>
    </dgm:pt>
    <dgm:pt modelId="{21A96FCF-4E06-4335-93E1-7E08E3135CE1}" type="pres">
      <dgm:prSet presAssocID="{986E3A8E-5054-4DDB-A6B8-DB18B3BE370C}" presName="spaceRect" presStyleCnt="0"/>
      <dgm:spPr/>
    </dgm:pt>
    <dgm:pt modelId="{2A137A57-0A86-4A66-9CBF-0F674BDB90B8}" type="pres">
      <dgm:prSet presAssocID="{986E3A8E-5054-4DDB-A6B8-DB18B3BE370C}" presName="textRect" presStyleLbl="revTx" presStyleIdx="1" presStyleCnt="4">
        <dgm:presLayoutVars>
          <dgm:chMax val="1"/>
          <dgm:chPref val="1"/>
        </dgm:presLayoutVars>
      </dgm:prSet>
      <dgm:spPr/>
    </dgm:pt>
    <dgm:pt modelId="{B2AF12F9-C2C8-44E1-9BA6-42F70F8DD8BF}" type="pres">
      <dgm:prSet presAssocID="{793926F2-2FA5-43C1-955E-06E5A0DDB6AD}" presName="sibTrans" presStyleLbl="sibTrans2D1" presStyleIdx="0" presStyleCnt="0"/>
      <dgm:spPr/>
    </dgm:pt>
    <dgm:pt modelId="{4E25DD99-D040-4AF1-BAF8-FA305AE7CAC0}" type="pres">
      <dgm:prSet presAssocID="{D23C500C-275E-41D0-AE64-E40C4745D5B5}" presName="compNode" presStyleCnt="0"/>
      <dgm:spPr/>
    </dgm:pt>
    <dgm:pt modelId="{A7538810-E7E6-44F8-890F-F9496509680E}" type="pres">
      <dgm:prSet presAssocID="{D23C500C-275E-41D0-AE64-E40C4745D5B5}" presName="iconBgRect" presStyleLbl="bgShp" presStyleIdx="2" presStyleCnt="4"/>
      <dgm:spPr/>
    </dgm:pt>
    <dgm:pt modelId="{2B2E7E85-4057-4A53-96E2-CD31EAE9B128}" type="pres">
      <dgm:prSet presAssocID="{D23C500C-275E-41D0-AE64-E40C4745D5B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ungs with solid fill"/>
        </a:ext>
      </dgm:extLst>
    </dgm:pt>
    <dgm:pt modelId="{6D3FCA85-1471-4E42-8036-805DBC1663E6}" type="pres">
      <dgm:prSet presAssocID="{D23C500C-275E-41D0-AE64-E40C4745D5B5}" presName="spaceRect" presStyleCnt="0"/>
      <dgm:spPr/>
    </dgm:pt>
    <dgm:pt modelId="{115BE9BF-997B-4253-9DCE-177155326923}" type="pres">
      <dgm:prSet presAssocID="{D23C500C-275E-41D0-AE64-E40C4745D5B5}" presName="textRect" presStyleLbl="revTx" presStyleIdx="2" presStyleCnt="4">
        <dgm:presLayoutVars>
          <dgm:chMax val="1"/>
          <dgm:chPref val="1"/>
        </dgm:presLayoutVars>
      </dgm:prSet>
      <dgm:spPr/>
    </dgm:pt>
    <dgm:pt modelId="{E22D628F-D2E4-476E-A6A9-7431A1803058}" type="pres">
      <dgm:prSet presAssocID="{BE16DF66-2C8E-4572-8A3E-3D0D98CB90E1}" presName="sibTrans" presStyleLbl="sibTrans2D1" presStyleIdx="0" presStyleCnt="0"/>
      <dgm:spPr/>
    </dgm:pt>
    <dgm:pt modelId="{7969D1BC-627A-45BA-8FC3-9AE8078F8EFC}" type="pres">
      <dgm:prSet presAssocID="{F8AB5316-F632-4E2F-B961-FAADCAFB2C75}" presName="compNode" presStyleCnt="0"/>
      <dgm:spPr/>
    </dgm:pt>
    <dgm:pt modelId="{92F19CFA-C5F0-4FE8-A1FD-48E011BA3B68}" type="pres">
      <dgm:prSet presAssocID="{F8AB5316-F632-4E2F-B961-FAADCAFB2C75}" presName="iconBgRect" presStyleLbl="bgShp" presStyleIdx="3" presStyleCnt="4"/>
      <dgm:spPr/>
    </dgm:pt>
    <dgm:pt modelId="{C2CA3212-E9D6-4906-9CAB-E0AB0F34846D}" type="pres">
      <dgm:prSet presAssocID="{F8AB5316-F632-4E2F-B961-FAADCAFB2C7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with solid fill"/>
        </a:ext>
      </dgm:extLst>
    </dgm:pt>
    <dgm:pt modelId="{BB5094D4-307A-485C-870B-0370667D5DA3}" type="pres">
      <dgm:prSet presAssocID="{F8AB5316-F632-4E2F-B961-FAADCAFB2C75}" presName="spaceRect" presStyleCnt="0"/>
      <dgm:spPr/>
    </dgm:pt>
    <dgm:pt modelId="{0962F49C-2E27-4BF5-83F9-F4D90BE7F829}" type="pres">
      <dgm:prSet presAssocID="{F8AB5316-F632-4E2F-B961-FAADCAFB2C75}" presName="textRect" presStyleLbl="revTx" presStyleIdx="3" presStyleCnt="4">
        <dgm:presLayoutVars>
          <dgm:chMax val="1"/>
          <dgm:chPref val="1"/>
        </dgm:presLayoutVars>
      </dgm:prSet>
      <dgm:spPr/>
    </dgm:pt>
  </dgm:ptLst>
  <dgm:cxnLst>
    <dgm:cxn modelId="{023FCE17-5825-4F87-B573-F7BC1D58458F}" type="presOf" srcId="{6EF9DC92-0EEE-407B-8300-DA2DA2D6C702}" destId="{7B641BF5-908E-4451-9D79-486A30D7B6DD}" srcOrd="0" destOrd="0" presId="urn:microsoft.com/office/officeart/2018/2/layout/IconCircleList"/>
    <dgm:cxn modelId="{52E4EB1B-3EF3-4988-9322-3ECE62CA30D5}" type="presOf" srcId="{BE16DF66-2C8E-4572-8A3E-3D0D98CB90E1}" destId="{E22D628F-D2E4-476E-A6A9-7431A1803058}" srcOrd="0" destOrd="0" presId="urn:microsoft.com/office/officeart/2018/2/layout/IconCircleList"/>
    <dgm:cxn modelId="{60D2FE26-FFDE-4830-B3EA-DD0671E03962}" type="presOf" srcId="{61AA0D2D-C823-4062-A72E-F5921306FD0D}" destId="{49607DCA-4F5B-4B3E-9043-45A3143EC000}" srcOrd="0" destOrd="0" presId="urn:microsoft.com/office/officeart/2018/2/layout/IconCircleList"/>
    <dgm:cxn modelId="{E600D955-2034-4CBC-905A-30DA411D36A4}" srcId="{61AA0D2D-C823-4062-A72E-F5921306FD0D}" destId="{986E3A8E-5054-4DDB-A6B8-DB18B3BE370C}" srcOrd="1" destOrd="0" parTransId="{708654C0-CEA3-40EF-A709-1E6CDCC2993D}" sibTransId="{793926F2-2FA5-43C1-955E-06E5A0DDB6AD}"/>
    <dgm:cxn modelId="{5CA0AB6C-4197-4398-91EB-DA7B73E9DC51}" type="presOf" srcId="{793926F2-2FA5-43C1-955E-06E5A0DDB6AD}" destId="{B2AF12F9-C2C8-44E1-9BA6-42F70F8DD8BF}" srcOrd="0" destOrd="0" presId="urn:microsoft.com/office/officeart/2018/2/layout/IconCircleList"/>
    <dgm:cxn modelId="{72DFEF8F-57F3-4298-BD8C-F8835E8F6328}" srcId="{61AA0D2D-C823-4062-A72E-F5921306FD0D}" destId="{F8AB5316-F632-4E2F-B961-FAADCAFB2C75}" srcOrd="3" destOrd="0" parTransId="{87983F11-2AAC-4390-B9F6-225B5701D4D9}" sibTransId="{955422C8-BEC0-4CDB-8746-D1FF18BFE28A}"/>
    <dgm:cxn modelId="{2B839896-9B64-4360-88A8-863C80E1A7EA}" type="presOf" srcId="{986E3A8E-5054-4DDB-A6B8-DB18B3BE370C}" destId="{2A137A57-0A86-4A66-9CBF-0F674BDB90B8}" srcOrd="0" destOrd="0" presId="urn:microsoft.com/office/officeart/2018/2/layout/IconCircleList"/>
    <dgm:cxn modelId="{FEF3B79D-86D8-4489-8BE6-947F83F6E46C}" type="presOf" srcId="{A36AE428-F383-4F4B-9342-EF3C6360A2BA}" destId="{2E3D3283-F581-420D-9398-B7A44AAF06A4}" srcOrd="0" destOrd="0" presId="urn:microsoft.com/office/officeart/2018/2/layout/IconCircleList"/>
    <dgm:cxn modelId="{D5B63D9E-EC07-4BBB-930B-3EF8EB80E2EF}" type="presOf" srcId="{D23C500C-275E-41D0-AE64-E40C4745D5B5}" destId="{115BE9BF-997B-4253-9DCE-177155326923}" srcOrd="0" destOrd="0" presId="urn:microsoft.com/office/officeart/2018/2/layout/IconCircleList"/>
    <dgm:cxn modelId="{F280EDB9-4E76-4606-8832-D027082DFD8B}" srcId="{61AA0D2D-C823-4062-A72E-F5921306FD0D}" destId="{A36AE428-F383-4F4B-9342-EF3C6360A2BA}" srcOrd="0" destOrd="0" parTransId="{C766F4B2-2CD2-4D81-B60C-83CB9FB63077}" sibTransId="{6EF9DC92-0EEE-407B-8300-DA2DA2D6C702}"/>
    <dgm:cxn modelId="{2D004EE8-4FCE-4BCC-BDE6-0823CCD1D5D7}" srcId="{61AA0D2D-C823-4062-A72E-F5921306FD0D}" destId="{D23C500C-275E-41D0-AE64-E40C4745D5B5}" srcOrd="2" destOrd="0" parTransId="{5492BAA6-E369-4330-8F34-A7FD3E2C4A4D}" sibTransId="{BE16DF66-2C8E-4572-8A3E-3D0D98CB90E1}"/>
    <dgm:cxn modelId="{F8116EF6-FA34-4921-9C35-57DA270B5D3B}" type="presOf" srcId="{F8AB5316-F632-4E2F-B961-FAADCAFB2C75}" destId="{0962F49C-2E27-4BF5-83F9-F4D90BE7F829}" srcOrd="0" destOrd="0" presId="urn:microsoft.com/office/officeart/2018/2/layout/IconCircleList"/>
    <dgm:cxn modelId="{02522D9B-7D16-41B8-8C8E-74F6DDFBBD4D}" type="presParOf" srcId="{49607DCA-4F5B-4B3E-9043-45A3143EC000}" destId="{B3A01EDA-2B15-477A-8CE0-E7005DD21561}" srcOrd="0" destOrd="0" presId="urn:microsoft.com/office/officeart/2018/2/layout/IconCircleList"/>
    <dgm:cxn modelId="{F09B9B93-77E8-4737-B876-49ACF683D5DD}" type="presParOf" srcId="{B3A01EDA-2B15-477A-8CE0-E7005DD21561}" destId="{41D5C5DA-D9FC-46A8-B840-4FE6DD8A22D8}" srcOrd="0" destOrd="0" presId="urn:microsoft.com/office/officeart/2018/2/layout/IconCircleList"/>
    <dgm:cxn modelId="{F90BCC6C-4FCF-41BF-A4CB-D2CDB63D7574}" type="presParOf" srcId="{41D5C5DA-D9FC-46A8-B840-4FE6DD8A22D8}" destId="{F934AD9E-BCF4-41A9-A3EF-44C993005361}" srcOrd="0" destOrd="0" presId="urn:microsoft.com/office/officeart/2018/2/layout/IconCircleList"/>
    <dgm:cxn modelId="{B2763B43-A34D-451C-B457-C1D2C3C818AB}" type="presParOf" srcId="{41D5C5DA-D9FC-46A8-B840-4FE6DD8A22D8}" destId="{5535573F-819B-4936-910B-C447D4C9F079}" srcOrd="1" destOrd="0" presId="urn:microsoft.com/office/officeart/2018/2/layout/IconCircleList"/>
    <dgm:cxn modelId="{8BE2EF06-E686-48BB-9877-C9CC38647E56}" type="presParOf" srcId="{41D5C5DA-D9FC-46A8-B840-4FE6DD8A22D8}" destId="{267149CF-077F-494D-AF9C-5041C9AB139F}" srcOrd="2" destOrd="0" presId="urn:microsoft.com/office/officeart/2018/2/layout/IconCircleList"/>
    <dgm:cxn modelId="{40228ED8-FCB7-4AE1-8B76-9C53EBD3C10D}" type="presParOf" srcId="{41D5C5DA-D9FC-46A8-B840-4FE6DD8A22D8}" destId="{2E3D3283-F581-420D-9398-B7A44AAF06A4}" srcOrd="3" destOrd="0" presId="urn:microsoft.com/office/officeart/2018/2/layout/IconCircleList"/>
    <dgm:cxn modelId="{679907AC-BF31-4E4F-8AA3-B890CB3C44FF}" type="presParOf" srcId="{B3A01EDA-2B15-477A-8CE0-E7005DD21561}" destId="{7B641BF5-908E-4451-9D79-486A30D7B6DD}" srcOrd="1" destOrd="0" presId="urn:microsoft.com/office/officeart/2018/2/layout/IconCircleList"/>
    <dgm:cxn modelId="{3B400C64-0A9B-4859-84A4-CC35FD3AE234}" type="presParOf" srcId="{B3A01EDA-2B15-477A-8CE0-E7005DD21561}" destId="{D69BB71B-F416-4DE0-B3EE-C9F2E55F1267}" srcOrd="2" destOrd="0" presId="urn:microsoft.com/office/officeart/2018/2/layout/IconCircleList"/>
    <dgm:cxn modelId="{D4D50045-B3F5-48FA-A869-59C8914C3FF7}" type="presParOf" srcId="{D69BB71B-F416-4DE0-B3EE-C9F2E55F1267}" destId="{F25A6B63-2B31-4ECA-AB26-459D93E13760}" srcOrd="0" destOrd="0" presId="urn:microsoft.com/office/officeart/2018/2/layout/IconCircleList"/>
    <dgm:cxn modelId="{66F88E0B-1D4A-4BFF-971B-7E63D40EF8C7}" type="presParOf" srcId="{D69BB71B-F416-4DE0-B3EE-C9F2E55F1267}" destId="{EC20BB9F-DEA7-49C9-BC44-BBFDC9C71D58}" srcOrd="1" destOrd="0" presId="urn:microsoft.com/office/officeart/2018/2/layout/IconCircleList"/>
    <dgm:cxn modelId="{B9C5226F-3ABD-4655-843F-3B60FCDE9C9F}" type="presParOf" srcId="{D69BB71B-F416-4DE0-B3EE-C9F2E55F1267}" destId="{21A96FCF-4E06-4335-93E1-7E08E3135CE1}" srcOrd="2" destOrd="0" presId="urn:microsoft.com/office/officeart/2018/2/layout/IconCircleList"/>
    <dgm:cxn modelId="{E9E2B1E3-0E9B-4C82-A8AA-0A9C433C3C24}" type="presParOf" srcId="{D69BB71B-F416-4DE0-B3EE-C9F2E55F1267}" destId="{2A137A57-0A86-4A66-9CBF-0F674BDB90B8}" srcOrd="3" destOrd="0" presId="urn:microsoft.com/office/officeart/2018/2/layout/IconCircleList"/>
    <dgm:cxn modelId="{6DA3EF6D-15FD-4977-8B19-B94E84854949}" type="presParOf" srcId="{B3A01EDA-2B15-477A-8CE0-E7005DD21561}" destId="{B2AF12F9-C2C8-44E1-9BA6-42F70F8DD8BF}" srcOrd="3" destOrd="0" presId="urn:microsoft.com/office/officeart/2018/2/layout/IconCircleList"/>
    <dgm:cxn modelId="{2C8D7E86-5B96-40BD-A502-DD9870BD4FDE}" type="presParOf" srcId="{B3A01EDA-2B15-477A-8CE0-E7005DD21561}" destId="{4E25DD99-D040-4AF1-BAF8-FA305AE7CAC0}" srcOrd="4" destOrd="0" presId="urn:microsoft.com/office/officeart/2018/2/layout/IconCircleList"/>
    <dgm:cxn modelId="{8ACD80C6-AA09-4922-B4FF-D7252EF66CFC}" type="presParOf" srcId="{4E25DD99-D040-4AF1-BAF8-FA305AE7CAC0}" destId="{A7538810-E7E6-44F8-890F-F9496509680E}" srcOrd="0" destOrd="0" presId="urn:microsoft.com/office/officeart/2018/2/layout/IconCircleList"/>
    <dgm:cxn modelId="{BC15283C-EB4A-4D3D-9C59-1A5DA42B0A11}" type="presParOf" srcId="{4E25DD99-D040-4AF1-BAF8-FA305AE7CAC0}" destId="{2B2E7E85-4057-4A53-96E2-CD31EAE9B128}" srcOrd="1" destOrd="0" presId="urn:microsoft.com/office/officeart/2018/2/layout/IconCircleList"/>
    <dgm:cxn modelId="{527AA8FE-8D1C-4A72-A985-5EBDD5437817}" type="presParOf" srcId="{4E25DD99-D040-4AF1-BAF8-FA305AE7CAC0}" destId="{6D3FCA85-1471-4E42-8036-805DBC1663E6}" srcOrd="2" destOrd="0" presId="urn:microsoft.com/office/officeart/2018/2/layout/IconCircleList"/>
    <dgm:cxn modelId="{025E89F0-5506-466F-9599-62B2432388F1}" type="presParOf" srcId="{4E25DD99-D040-4AF1-BAF8-FA305AE7CAC0}" destId="{115BE9BF-997B-4253-9DCE-177155326923}" srcOrd="3" destOrd="0" presId="urn:microsoft.com/office/officeart/2018/2/layout/IconCircleList"/>
    <dgm:cxn modelId="{00A71915-5D92-4F6C-BD37-9F768159F37F}" type="presParOf" srcId="{B3A01EDA-2B15-477A-8CE0-E7005DD21561}" destId="{E22D628F-D2E4-476E-A6A9-7431A1803058}" srcOrd="5" destOrd="0" presId="urn:microsoft.com/office/officeart/2018/2/layout/IconCircleList"/>
    <dgm:cxn modelId="{26527EED-4A53-4228-A471-332108D818D2}" type="presParOf" srcId="{B3A01EDA-2B15-477A-8CE0-E7005DD21561}" destId="{7969D1BC-627A-45BA-8FC3-9AE8078F8EFC}" srcOrd="6" destOrd="0" presId="urn:microsoft.com/office/officeart/2018/2/layout/IconCircleList"/>
    <dgm:cxn modelId="{1375D950-E512-46E4-9993-201A53AD8E97}" type="presParOf" srcId="{7969D1BC-627A-45BA-8FC3-9AE8078F8EFC}" destId="{92F19CFA-C5F0-4FE8-A1FD-48E011BA3B68}" srcOrd="0" destOrd="0" presId="urn:microsoft.com/office/officeart/2018/2/layout/IconCircleList"/>
    <dgm:cxn modelId="{73EA6E12-1A10-45A8-816B-A4BB2DC0BD8E}" type="presParOf" srcId="{7969D1BC-627A-45BA-8FC3-9AE8078F8EFC}" destId="{C2CA3212-E9D6-4906-9CAB-E0AB0F34846D}" srcOrd="1" destOrd="0" presId="urn:microsoft.com/office/officeart/2018/2/layout/IconCircleList"/>
    <dgm:cxn modelId="{1808BBE1-3583-4A78-ADB0-6A81812683D2}" type="presParOf" srcId="{7969D1BC-627A-45BA-8FC3-9AE8078F8EFC}" destId="{BB5094D4-307A-485C-870B-0370667D5DA3}" srcOrd="2" destOrd="0" presId="urn:microsoft.com/office/officeart/2018/2/layout/IconCircleList"/>
    <dgm:cxn modelId="{37C17300-BE94-48D3-BEA1-F1ADD66EB6C7}" type="presParOf" srcId="{7969D1BC-627A-45BA-8FC3-9AE8078F8EFC}" destId="{0962F49C-2E27-4BF5-83F9-F4D90BE7F82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AA0D2D-C823-4062-A72E-F5921306FD0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36AE428-F383-4F4B-9342-EF3C6360A2BA}">
      <dgm:prSet/>
      <dgm:spPr/>
      <dgm:t>
        <a:bodyPr/>
        <a:lstStyle/>
        <a:p>
          <a:pPr algn="ctr">
            <a:lnSpc>
              <a:spcPct val="100000"/>
            </a:lnSpc>
          </a:pPr>
          <a:r>
            <a:rPr lang="en-US" b="1" dirty="0"/>
            <a:t>Duchenne Muscular Dystrophy</a:t>
          </a:r>
        </a:p>
        <a:p>
          <a:pPr algn="ctr">
            <a:lnSpc>
              <a:spcPct val="100000"/>
            </a:lnSpc>
          </a:pPr>
          <a:r>
            <a:rPr lang="en-US" strike="sngStrike" dirty="0"/>
            <a:t> 6-minute walk test</a:t>
          </a:r>
        </a:p>
      </dgm:t>
    </dgm:pt>
    <dgm:pt modelId="{C766F4B2-2CD2-4D81-B60C-83CB9FB63077}" type="parTrans" cxnId="{F280EDB9-4E76-4606-8832-D027082DFD8B}">
      <dgm:prSet/>
      <dgm:spPr/>
      <dgm:t>
        <a:bodyPr/>
        <a:lstStyle/>
        <a:p>
          <a:endParaRPr lang="en-US"/>
        </a:p>
      </dgm:t>
    </dgm:pt>
    <dgm:pt modelId="{6EF9DC92-0EEE-407B-8300-DA2DA2D6C702}" type="sibTrans" cxnId="{F280EDB9-4E76-4606-8832-D027082DFD8B}">
      <dgm:prSet/>
      <dgm:spPr/>
      <dgm:t>
        <a:bodyPr/>
        <a:lstStyle/>
        <a:p>
          <a:pPr>
            <a:lnSpc>
              <a:spcPct val="100000"/>
            </a:lnSpc>
          </a:pPr>
          <a:endParaRPr lang="en-US"/>
        </a:p>
      </dgm:t>
    </dgm:pt>
    <dgm:pt modelId="{986E3A8E-5054-4DDB-A6B8-DB18B3BE370C}">
      <dgm:prSet/>
      <dgm:spPr/>
      <dgm:t>
        <a:bodyPr/>
        <a:lstStyle/>
        <a:p>
          <a:pPr algn="ctr">
            <a:lnSpc>
              <a:spcPct val="100000"/>
            </a:lnSpc>
          </a:pPr>
          <a:r>
            <a:rPr lang="en-US" b="1" dirty="0" err="1"/>
            <a:t>Stargardt</a:t>
          </a:r>
          <a:r>
            <a:rPr lang="en-US" b="1" dirty="0"/>
            <a:t> Disease</a:t>
          </a:r>
        </a:p>
        <a:p>
          <a:pPr algn="ctr">
            <a:lnSpc>
              <a:spcPct val="100000"/>
            </a:lnSpc>
          </a:pPr>
          <a:r>
            <a:rPr lang="en-US" strike="sngStrike" dirty="0"/>
            <a:t>% change in rate of growth of blind spot</a:t>
          </a:r>
        </a:p>
      </dgm:t>
    </dgm:pt>
    <dgm:pt modelId="{708654C0-CEA3-40EF-A709-1E6CDCC2993D}" type="parTrans" cxnId="{E600D955-2034-4CBC-905A-30DA411D36A4}">
      <dgm:prSet/>
      <dgm:spPr/>
      <dgm:t>
        <a:bodyPr/>
        <a:lstStyle/>
        <a:p>
          <a:endParaRPr lang="en-US"/>
        </a:p>
      </dgm:t>
    </dgm:pt>
    <dgm:pt modelId="{793926F2-2FA5-43C1-955E-06E5A0DDB6AD}" type="sibTrans" cxnId="{E600D955-2034-4CBC-905A-30DA411D36A4}">
      <dgm:prSet/>
      <dgm:spPr/>
      <dgm:t>
        <a:bodyPr/>
        <a:lstStyle/>
        <a:p>
          <a:pPr>
            <a:lnSpc>
              <a:spcPct val="100000"/>
            </a:lnSpc>
          </a:pPr>
          <a:endParaRPr lang="en-US"/>
        </a:p>
      </dgm:t>
    </dgm:pt>
    <dgm:pt modelId="{D23C500C-275E-41D0-AE64-E40C4745D5B5}">
      <dgm:prSet/>
      <dgm:spPr/>
      <dgm:t>
        <a:bodyPr/>
        <a:lstStyle/>
        <a:p>
          <a:pPr algn="ctr">
            <a:lnSpc>
              <a:spcPct val="100000"/>
            </a:lnSpc>
          </a:pPr>
          <a:r>
            <a:rPr lang="en-US" b="1" dirty="0"/>
            <a:t>COPD</a:t>
          </a:r>
        </a:p>
        <a:p>
          <a:pPr algn="ctr">
            <a:lnSpc>
              <a:spcPct val="100000"/>
            </a:lnSpc>
          </a:pPr>
          <a:r>
            <a:rPr lang="en-US" dirty="0"/>
            <a:t>O</a:t>
          </a:r>
          <a:r>
            <a:rPr lang="en-US" baseline="-25000" dirty="0"/>
            <a:t>2</a:t>
          </a:r>
          <a:r>
            <a:rPr lang="en-US" dirty="0"/>
            <a:t> saturation</a:t>
          </a:r>
        </a:p>
      </dgm:t>
    </dgm:pt>
    <dgm:pt modelId="{5492BAA6-E369-4330-8F34-A7FD3E2C4A4D}" type="parTrans" cxnId="{2D004EE8-4FCE-4BCC-BDE6-0823CCD1D5D7}">
      <dgm:prSet/>
      <dgm:spPr/>
      <dgm:t>
        <a:bodyPr/>
        <a:lstStyle/>
        <a:p>
          <a:endParaRPr lang="en-US"/>
        </a:p>
      </dgm:t>
    </dgm:pt>
    <dgm:pt modelId="{BE16DF66-2C8E-4572-8A3E-3D0D98CB90E1}" type="sibTrans" cxnId="{2D004EE8-4FCE-4BCC-BDE6-0823CCD1D5D7}">
      <dgm:prSet/>
      <dgm:spPr/>
      <dgm:t>
        <a:bodyPr/>
        <a:lstStyle/>
        <a:p>
          <a:pPr>
            <a:lnSpc>
              <a:spcPct val="100000"/>
            </a:lnSpc>
          </a:pPr>
          <a:endParaRPr lang="en-US"/>
        </a:p>
      </dgm:t>
    </dgm:pt>
    <dgm:pt modelId="{F8AB5316-F632-4E2F-B961-FAADCAFB2C75}">
      <dgm:prSet/>
      <dgm:spPr/>
      <dgm:t>
        <a:bodyPr/>
        <a:lstStyle/>
        <a:p>
          <a:pPr algn="ctr">
            <a:lnSpc>
              <a:spcPct val="100000"/>
            </a:lnSpc>
          </a:pPr>
          <a:r>
            <a:rPr lang="en-US" b="1" dirty="0"/>
            <a:t>VWD</a:t>
          </a:r>
        </a:p>
        <a:p>
          <a:pPr algn="ctr">
            <a:lnSpc>
              <a:spcPct val="100000"/>
            </a:lnSpc>
          </a:pPr>
          <a:r>
            <a:rPr lang="en-US" dirty="0"/>
            <a:t> frequency of bleeding</a:t>
          </a:r>
        </a:p>
      </dgm:t>
    </dgm:pt>
    <dgm:pt modelId="{87983F11-2AAC-4390-B9F6-225B5701D4D9}" type="parTrans" cxnId="{72DFEF8F-57F3-4298-BD8C-F8835E8F6328}">
      <dgm:prSet/>
      <dgm:spPr/>
      <dgm:t>
        <a:bodyPr/>
        <a:lstStyle/>
        <a:p>
          <a:endParaRPr lang="en-US"/>
        </a:p>
      </dgm:t>
    </dgm:pt>
    <dgm:pt modelId="{955422C8-BEC0-4CDB-8746-D1FF18BFE28A}" type="sibTrans" cxnId="{72DFEF8F-57F3-4298-BD8C-F8835E8F6328}">
      <dgm:prSet/>
      <dgm:spPr/>
      <dgm:t>
        <a:bodyPr/>
        <a:lstStyle/>
        <a:p>
          <a:endParaRPr lang="en-US"/>
        </a:p>
      </dgm:t>
    </dgm:pt>
    <dgm:pt modelId="{49607DCA-4F5B-4B3E-9043-45A3143EC000}" type="pres">
      <dgm:prSet presAssocID="{61AA0D2D-C823-4062-A72E-F5921306FD0D}" presName="root" presStyleCnt="0">
        <dgm:presLayoutVars>
          <dgm:dir/>
          <dgm:resizeHandles val="exact"/>
        </dgm:presLayoutVars>
      </dgm:prSet>
      <dgm:spPr/>
    </dgm:pt>
    <dgm:pt modelId="{B3A01EDA-2B15-477A-8CE0-E7005DD21561}" type="pres">
      <dgm:prSet presAssocID="{61AA0D2D-C823-4062-A72E-F5921306FD0D}" presName="container" presStyleCnt="0">
        <dgm:presLayoutVars>
          <dgm:dir/>
          <dgm:resizeHandles val="exact"/>
        </dgm:presLayoutVars>
      </dgm:prSet>
      <dgm:spPr/>
    </dgm:pt>
    <dgm:pt modelId="{41D5C5DA-D9FC-46A8-B840-4FE6DD8A22D8}" type="pres">
      <dgm:prSet presAssocID="{A36AE428-F383-4F4B-9342-EF3C6360A2BA}" presName="compNode" presStyleCnt="0"/>
      <dgm:spPr/>
    </dgm:pt>
    <dgm:pt modelId="{F934AD9E-BCF4-41A9-A3EF-44C993005361}" type="pres">
      <dgm:prSet presAssocID="{A36AE428-F383-4F4B-9342-EF3C6360A2BA}" presName="iconBgRect" presStyleLbl="bgShp" presStyleIdx="0" presStyleCnt="4"/>
      <dgm:spPr/>
    </dgm:pt>
    <dgm:pt modelId="{5535573F-819B-4936-910B-C447D4C9F079}" type="pres">
      <dgm:prSet presAssocID="{A36AE428-F383-4F4B-9342-EF3C6360A2B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with solid fill"/>
        </a:ext>
      </dgm:extLst>
    </dgm:pt>
    <dgm:pt modelId="{267149CF-077F-494D-AF9C-5041C9AB139F}" type="pres">
      <dgm:prSet presAssocID="{A36AE428-F383-4F4B-9342-EF3C6360A2BA}" presName="spaceRect" presStyleCnt="0"/>
      <dgm:spPr/>
    </dgm:pt>
    <dgm:pt modelId="{2E3D3283-F581-420D-9398-B7A44AAF06A4}" type="pres">
      <dgm:prSet presAssocID="{A36AE428-F383-4F4B-9342-EF3C6360A2BA}" presName="textRect" presStyleLbl="revTx" presStyleIdx="0" presStyleCnt="4">
        <dgm:presLayoutVars>
          <dgm:chMax val="1"/>
          <dgm:chPref val="1"/>
        </dgm:presLayoutVars>
      </dgm:prSet>
      <dgm:spPr/>
    </dgm:pt>
    <dgm:pt modelId="{7B641BF5-908E-4451-9D79-486A30D7B6DD}" type="pres">
      <dgm:prSet presAssocID="{6EF9DC92-0EEE-407B-8300-DA2DA2D6C702}" presName="sibTrans" presStyleLbl="sibTrans2D1" presStyleIdx="0" presStyleCnt="0"/>
      <dgm:spPr/>
    </dgm:pt>
    <dgm:pt modelId="{D69BB71B-F416-4DE0-B3EE-C9F2E55F1267}" type="pres">
      <dgm:prSet presAssocID="{986E3A8E-5054-4DDB-A6B8-DB18B3BE370C}" presName="compNode" presStyleCnt="0"/>
      <dgm:spPr/>
    </dgm:pt>
    <dgm:pt modelId="{F25A6B63-2B31-4ECA-AB26-459D93E13760}" type="pres">
      <dgm:prSet presAssocID="{986E3A8E-5054-4DDB-A6B8-DB18B3BE370C}" presName="iconBgRect" presStyleLbl="bgShp" presStyleIdx="1" presStyleCnt="4"/>
      <dgm:spPr/>
    </dgm:pt>
    <dgm:pt modelId="{EC20BB9F-DEA7-49C9-BC44-BBFDC9C71D58}" type="pres">
      <dgm:prSet presAssocID="{986E3A8E-5054-4DDB-A6B8-DB18B3BE37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ye with solid fill"/>
        </a:ext>
      </dgm:extLst>
    </dgm:pt>
    <dgm:pt modelId="{21A96FCF-4E06-4335-93E1-7E08E3135CE1}" type="pres">
      <dgm:prSet presAssocID="{986E3A8E-5054-4DDB-A6B8-DB18B3BE370C}" presName="spaceRect" presStyleCnt="0"/>
      <dgm:spPr/>
    </dgm:pt>
    <dgm:pt modelId="{2A137A57-0A86-4A66-9CBF-0F674BDB90B8}" type="pres">
      <dgm:prSet presAssocID="{986E3A8E-5054-4DDB-A6B8-DB18B3BE370C}" presName="textRect" presStyleLbl="revTx" presStyleIdx="1" presStyleCnt="4">
        <dgm:presLayoutVars>
          <dgm:chMax val="1"/>
          <dgm:chPref val="1"/>
        </dgm:presLayoutVars>
      </dgm:prSet>
      <dgm:spPr/>
    </dgm:pt>
    <dgm:pt modelId="{B2AF12F9-C2C8-44E1-9BA6-42F70F8DD8BF}" type="pres">
      <dgm:prSet presAssocID="{793926F2-2FA5-43C1-955E-06E5A0DDB6AD}" presName="sibTrans" presStyleLbl="sibTrans2D1" presStyleIdx="0" presStyleCnt="0"/>
      <dgm:spPr/>
    </dgm:pt>
    <dgm:pt modelId="{4E25DD99-D040-4AF1-BAF8-FA305AE7CAC0}" type="pres">
      <dgm:prSet presAssocID="{D23C500C-275E-41D0-AE64-E40C4745D5B5}" presName="compNode" presStyleCnt="0"/>
      <dgm:spPr/>
    </dgm:pt>
    <dgm:pt modelId="{A7538810-E7E6-44F8-890F-F9496509680E}" type="pres">
      <dgm:prSet presAssocID="{D23C500C-275E-41D0-AE64-E40C4745D5B5}" presName="iconBgRect" presStyleLbl="bgShp" presStyleIdx="2" presStyleCnt="4"/>
      <dgm:spPr/>
    </dgm:pt>
    <dgm:pt modelId="{2B2E7E85-4057-4A53-96E2-CD31EAE9B128}" type="pres">
      <dgm:prSet presAssocID="{D23C500C-275E-41D0-AE64-E40C4745D5B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ungs with solid fill"/>
        </a:ext>
      </dgm:extLst>
    </dgm:pt>
    <dgm:pt modelId="{6D3FCA85-1471-4E42-8036-805DBC1663E6}" type="pres">
      <dgm:prSet presAssocID="{D23C500C-275E-41D0-AE64-E40C4745D5B5}" presName="spaceRect" presStyleCnt="0"/>
      <dgm:spPr/>
    </dgm:pt>
    <dgm:pt modelId="{115BE9BF-997B-4253-9DCE-177155326923}" type="pres">
      <dgm:prSet presAssocID="{D23C500C-275E-41D0-AE64-E40C4745D5B5}" presName="textRect" presStyleLbl="revTx" presStyleIdx="2" presStyleCnt="4">
        <dgm:presLayoutVars>
          <dgm:chMax val="1"/>
          <dgm:chPref val="1"/>
        </dgm:presLayoutVars>
      </dgm:prSet>
      <dgm:spPr/>
    </dgm:pt>
    <dgm:pt modelId="{E22D628F-D2E4-476E-A6A9-7431A1803058}" type="pres">
      <dgm:prSet presAssocID="{BE16DF66-2C8E-4572-8A3E-3D0D98CB90E1}" presName="sibTrans" presStyleLbl="sibTrans2D1" presStyleIdx="0" presStyleCnt="0"/>
      <dgm:spPr/>
    </dgm:pt>
    <dgm:pt modelId="{7969D1BC-627A-45BA-8FC3-9AE8078F8EFC}" type="pres">
      <dgm:prSet presAssocID="{F8AB5316-F632-4E2F-B961-FAADCAFB2C75}" presName="compNode" presStyleCnt="0"/>
      <dgm:spPr/>
    </dgm:pt>
    <dgm:pt modelId="{92F19CFA-C5F0-4FE8-A1FD-48E011BA3B68}" type="pres">
      <dgm:prSet presAssocID="{F8AB5316-F632-4E2F-B961-FAADCAFB2C75}" presName="iconBgRect" presStyleLbl="bgShp" presStyleIdx="3" presStyleCnt="4"/>
      <dgm:spPr/>
    </dgm:pt>
    <dgm:pt modelId="{C2CA3212-E9D6-4906-9CAB-E0AB0F34846D}" type="pres">
      <dgm:prSet presAssocID="{F8AB5316-F632-4E2F-B961-FAADCAFB2C7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with solid fill"/>
        </a:ext>
      </dgm:extLst>
    </dgm:pt>
    <dgm:pt modelId="{BB5094D4-307A-485C-870B-0370667D5DA3}" type="pres">
      <dgm:prSet presAssocID="{F8AB5316-F632-4E2F-B961-FAADCAFB2C75}" presName="spaceRect" presStyleCnt="0"/>
      <dgm:spPr/>
    </dgm:pt>
    <dgm:pt modelId="{0962F49C-2E27-4BF5-83F9-F4D90BE7F829}" type="pres">
      <dgm:prSet presAssocID="{F8AB5316-F632-4E2F-B961-FAADCAFB2C75}" presName="textRect" presStyleLbl="revTx" presStyleIdx="3" presStyleCnt="4">
        <dgm:presLayoutVars>
          <dgm:chMax val="1"/>
          <dgm:chPref val="1"/>
        </dgm:presLayoutVars>
      </dgm:prSet>
      <dgm:spPr/>
    </dgm:pt>
  </dgm:ptLst>
  <dgm:cxnLst>
    <dgm:cxn modelId="{023FCE17-5825-4F87-B573-F7BC1D58458F}" type="presOf" srcId="{6EF9DC92-0EEE-407B-8300-DA2DA2D6C702}" destId="{7B641BF5-908E-4451-9D79-486A30D7B6DD}" srcOrd="0" destOrd="0" presId="urn:microsoft.com/office/officeart/2018/2/layout/IconCircleList"/>
    <dgm:cxn modelId="{52E4EB1B-3EF3-4988-9322-3ECE62CA30D5}" type="presOf" srcId="{BE16DF66-2C8E-4572-8A3E-3D0D98CB90E1}" destId="{E22D628F-D2E4-476E-A6A9-7431A1803058}" srcOrd="0" destOrd="0" presId="urn:microsoft.com/office/officeart/2018/2/layout/IconCircleList"/>
    <dgm:cxn modelId="{60D2FE26-FFDE-4830-B3EA-DD0671E03962}" type="presOf" srcId="{61AA0D2D-C823-4062-A72E-F5921306FD0D}" destId="{49607DCA-4F5B-4B3E-9043-45A3143EC000}" srcOrd="0" destOrd="0" presId="urn:microsoft.com/office/officeart/2018/2/layout/IconCircleList"/>
    <dgm:cxn modelId="{E600D955-2034-4CBC-905A-30DA411D36A4}" srcId="{61AA0D2D-C823-4062-A72E-F5921306FD0D}" destId="{986E3A8E-5054-4DDB-A6B8-DB18B3BE370C}" srcOrd="1" destOrd="0" parTransId="{708654C0-CEA3-40EF-A709-1E6CDCC2993D}" sibTransId="{793926F2-2FA5-43C1-955E-06E5A0DDB6AD}"/>
    <dgm:cxn modelId="{5CA0AB6C-4197-4398-91EB-DA7B73E9DC51}" type="presOf" srcId="{793926F2-2FA5-43C1-955E-06E5A0DDB6AD}" destId="{B2AF12F9-C2C8-44E1-9BA6-42F70F8DD8BF}" srcOrd="0" destOrd="0" presId="urn:microsoft.com/office/officeart/2018/2/layout/IconCircleList"/>
    <dgm:cxn modelId="{72DFEF8F-57F3-4298-BD8C-F8835E8F6328}" srcId="{61AA0D2D-C823-4062-A72E-F5921306FD0D}" destId="{F8AB5316-F632-4E2F-B961-FAADCAFB2C75}" srcOrd="3" destOrd="0" parTransId="{87983F11-2AAC-4390-B9F6-225B5701D4D9}" sibTransId="{955422C8-BEC0-4CDB-8746-D1FF18BFE28A}"/>
    <dgm:cxn modelId="{2B839896-9B64-4360-88A8-863C80E1A7EA}" type="presOf" srcId="{986E3A8E-5054-4DDB-A6B8-DB18B3BE370C}" destId="{2A137A57-0A86-4A66-9CBF-0F674BDB90B8}" srcOrd="0" destOrd="0" presId="urn:microsoft.com/office/officeart/2018/2/layout/IconCircleList"/>
    <dgm:cxn modelId="{FEF3B79D-86D8-4489-8BE6-947F83F6E46C}" type="presOf" srcId="{A36AE428-F383-4F4B-9342-EF3C6360A2BA}" destId="{2E3D3283-F581-420D-9398-B7A44AAF06A4}" srcOrd="0" destOrd="0" presId="urn:microsoft.com/office/officeart/2018/2/layout/IconCircleList"/>
    <dgm:cxn modelId="{D5B63D9E-EC07-4BBB-930B-3EF8EB80E2EF}" type="presOf" srcId="{D23C500C-275E-41D0-AE64-E40C4745D5B5}" destId="{115BE9BF-997B-4253-9DCE-177155326923}" srcOrd="0" destOrd="0" presId="urn:microsoft.com/office/officeart/2018/2/layout/IconCircleList"/>
    <dgm:cxn modelId="{F280EDB9-4E76-4606-8832-D027082DFD8B}" srcId="{61AA0D2D-C823-4062-A72E-F5921306FD0D}" destId="{A36AE428-F383-4F4B-9342-EF3C6360A2BA}" srcOrd="0" destOrd="0" parTransId="{C766F4B2-2CD2-4D81-B60C-83CB9FB63077}" sibTransId="{6EF9DC92-0EEE-407B-8300-DA2DA2D6C702}"/>
    <dgm:cxn modelId="{2D004EE8-4FCE-4BCC-BDE6-0823CCD1D5D7}" srcId="{61AA0D2D-C823-4062-A72E-F5921306FD0D}" destId="{D23C500C-275E-41D0-AE64-E40C4745D5B5}" srcOrd="2" destOrd="0" parTransId="{5492BAA6-E369-4330-8F34-A7FD3E2C4A4D}" sibTransId="{BE16DF66-2C8E-4572-8A3E-3D0D98CB90E1}"/>
    <dgm:cxn modelId="{F8116EF6-FA34-4921-9C35-57DA270B5D3B}" type="presOf" srcId="{F8AB5316-F632-4E2F-B961-FAADCAFB2C75}" destId="{0962F49C-2E27-4BF5-83F9-F4D90BE7F829}" srcOrd="0" destOrd="0" presId="urn:microsoft.com/office/officeart/2018/2/layout/IconCircleList"/>
    <dgm:cxn modelId="{02522D9B-7D16-41B8-8C8E-74F6DDFBBD4D}" type="presParOf" srcId="{49607DCA-4F5B-4B3E-9043-45A3143EC000}" destId="{B3A01EDA-2B15-477A-8CE0-E7005DD21561}" srcOrd="0" destOrd="0" presId="urn:microsoft.com/office/officeart/2018/2/layout/IconCircleList"/>
    <dgm:cxn modelId="{F09B9B93-77E8-4737-B876-49ACF683D5DD}" type="presParOf" srcId="{B3A01EDA-2B15-477A-8CE0-E7005DD21561}" destId="{41D5C5DA-D9FC-46A8-B840-4FE6DD8A22D8}" srcOrd="0" destOrd="0" presId="urn:microsoft.com/office/officeart/2018/2/layout/IconCircleList"/>
    <dgm:cxn modelId="{F90BCC6C-4FCF-41BF-A4CB-D2CDB63D7574}" type="presParOf" srcId="{41D5C5DA-D9FC-46A8-B840-4FE6DD8A22D8}" destId="{F934AD9E-BCF4-41A9-A3EF-44C993005361}" srcOrd="0" destOrd="0" presId="urn:microsoft.com/office/officeart/2018/2/layout/IconCircleList"/>
    <dgm:cxn modelId="{B2763B43-A34D-451C-B457-C1D2C3C818AB}" type="presParOf" srcId="{41D5C5DA-D9FC-46A8-B840-4FE6DD8A22D8}" destId="{5535573F-819B-4936-910B-C447D4C9F079}" srcOrd="1" destOrd="0" presId="urn:microsoft.com/office/officeart/2018/2/layout/IconCircleList"/>
    <dgm:cxn modelId="{8BE2EF06-E686-48BB-9877-C9CC38647E56}" type="presParOf" srcId="{41D5C5DA-D9FC-46A8-B840-4FE6DD8A22D8}" destId="{267149CF-077F-494D-AF9C-5041C9AB139F}" srcOrd="2" destOrd="0" presId="urn:microsoft.com/office/officeart/2018/2/layout/IconCircleList"/>
    <dgm:cxn modelId="{40228ED8-FCB7-4AE1-8B76-9C53EBD3C10D}" type="presParOf" srcId="{41D5C5DA-D9FC-46A8-B840-4FE6DD8A22D8}" destId="{2E3D3283-F581-420D-9398-B7A44AAF06A4}" srcOrd="3" destOrd="0" presId="urn:microsoft.com/office/officeart/2018/2/layout/IconCircleList"/>
    <dgm:cxn modelId="{679907AC-BF31-4E4F-8AA3-B890CB3C44FF}" type="presParOf" srcId="{B3A01EDA-2B15-477A-8CE0-E7005DD21561}" destId="{7B641BF5-908E-4451-9D79-486A30D7B6DD}" srcOrd="1" destOrd="0" presId="urn:microsoft.com/office/officeart/2018/2/layout/IconCircleList"/>
    <dgm:cxn modelId="{3B400C64-0A9B-4859-84A4-CC35FD3AE234}" type="presParOf" srcId="{B3A01EDA-2B15-477A-8CE0-E7005DD21561}" destId="{D69BB71B-F416-4DE0-B3EE-C9F2E55F1267}" srcOrd="2" destOrd="0" presId="urn:microsoft.com/office/officeart/2018/2/layout/IconCircleList"/>
    <dgm:cxn modelId="{D4D50045-B3F5-48FA-A869-59C8914C3FF7}" type="presParOf" srcId="{D69BB71B-F416-4DE0-B3EE-C9F2E55F1267}" destId="{F25A6B63-2B31-4ECA-AB26-459D93E13760}" srcOrd="0" destOrd="0" presId="urn:microsoft.com/office/officeart/2018/2/layout/IconCircleList"/>
    <dgm:cxn modelId="{66F88E0B-1D4A-4BFF-971B-7E63D40EF8C7}" type="presParOf" srcId="{D69BB71B-F416-4DE0-B3EE-C9F2E55F1267}" destId="{EC20BB9F-DEA7-49C9-BC44-BBFDC9C71D58}" srcOrd="1" destOrd="0" presId="urn:microsoft.com/office/officeart/2018/2/layout/IconCircleList"/>
    <dgm:cxn modelId="{B9C5226F-3ABD-4655-843F-3B60FCDE9C9F}" type="presParOf" srcId="{D69BB71B-F416-4DE0-B3EE-C9F2E55F1267}" destId="{21A96FCF-4E06-4335-93E1-7E08E3135CE1}" srcOrd="2" destOrd="0" presId="urn:microsoft.com/office/officeart/2018/2/layout/IconCircleList"/>
    <dgm:cxn modelId="{E9E2B1E3-0E9B-4C82-A8AA-0A9C433C3C24}" type="presParOf" srcId="{D69BB71B-F416-4DE0-B3EE-C9F2E55F1267}" destId="{2A137A57-0A86-4A66-9CBF-0F674BDB90B8}" srcOrd="3" destOrd="0" presId="urn:microsoft.com/office/officeart/2018/2/layout/IconCircleList"/>
    <dgm:cxn modelId="{6DA3EF6D-15FD-4977-8B19-B94E84854949}" type="presParOf" srcId="{B3A01EDA-2B15-477A-8CE0-E7005DD21561}" destId="{B2AF12F9-C2C8-44E1-9BA6-42F70F8DD8BF}" srcOrd="3" destOrd="0" presId="urn:microsoft.com/office/officeart/2018/2/layout/IconCircleList"/>
    <dgm:cxn modelId="{2C8D7E86-5B96-40BD-A502-DD9870BD4FDE}" type="presParOf" srcId="{B3A01EDA-2B15-477A-8CE0-E7005DD21561}" destId="{4E25DD99-D040-4AF1-BAF8-FA305AE7CAC0}" srcOrd="4" destOrd="0" presId="urn:microsoft.com/office/officeart/2018/2/layout/IconCircleList"/>
    <dgm:cxn modelId="{8ACD80C6-AA09-4922-B4FF-D7252EF66CFC}" type="presParOf" srcId="{4E25DD99-D040-4AF1-BAF8-FA305AE7CAC0}" destId="{A7538810-E7E6-44F8-890F-F9496509680E}" srcOrd="0" destOrd="0" presId="urn:microsoft.com/office/officeart/2018/2/layout/IconCircleList"/>
    <dgm:cxn modelId="{BC15283C-EB4A-4D3D-9C59-1A5DA42B0A11}" type="presParOf" srcId="{4E25DD99-D040-4AF1-BAF8-FA305AE7CAC0}" destId="{2B2E7E85-4057-4A53-96E2-CD31EAE9B128}" srcOrd="1" destOrd="0" presId="urn:microsoft.com/office/officeart/2018/2/layout/IconCircleList"/>
    <dgm:cxn modelId="{527AA8FE-8D1C-4A72-A985-5EBDD5437817}" type="presParOf" srcId="{4E25DD99-D040-4AF1-BAF8-FA305AE7CAC0}" destId="{6D3FCA85-1471-4E42-8036-805DBC1663E6}" srcOrd="2" destOrd="0" presId="urn:microsoft.com/office/officeart/2018/2/layout/IconCircleList"/>
    <dgm:cxn modelId="{025E89F0-5506-466F-9599-62B2432388F1}" type="presParOf" srcId="{4E25DD99-D040-4AF1-BAF8-FA305AE7CAC0}" destId="{115BE9BF-997B-4253-9DCE-177155326923}" srcOrd="3" destOrd="0" presId="urn:microsoft.com/office/officeart/2018/2/layout/IconCircleList"/>
    <dgm:cxn modelId="{00A71915-5D92-4F6C-BD37-9F768159F37F}" type="presParOf" srcId="{B3A01EDA-2B15-477A-8CE0-E7005DD21561}" destId="{E22D628F-D2E4-476E-A6A9-7431A1803058}" srcOrd="5" destOrd="0" presId="urn:microsoft.com/office/officeart/2018/2/layout/IconCircleList"/>
    <dgm:cxn modelId="{26527EED-4A53-4228-A471-332108D818D2}" type="presParOf" srcId="{B3A01EDA-2B15-477A-8CE0-E7005DD21561}" destId="{7969D1BC-627A-45BA-8FC3-9AE8078F8EFC}" srcOrd="6" destOrd="0" presId="urn:microsoft.com/office/officeart/2018/2/layout/IconCircleList"/>
    <dgm:cxn modelId="{1375D950-E512-46E4-9993-201A53AD8E97}" type="presParOf" srcId="{7969D1BC-627A-45BA-8FC3-9AE8078F8EFC}" destId="{92F19CFA-C5F0-4FE8-A1FD-48E011BA3B68}" srcOrd="0" destOrd="0" presId="urn:microsoft.com/office/officeart/2018/2/layout/IconCircleList"/>
    <dgm:cxn modelId="{73EA6E12-1A10-45A8-816B-A4BB2DC0BD8E}" type="presParOf" srcId="{7969D1BC-627A-45BA-8FC3-9AE8078F8EFC}" destId="{C2CA3212-E9D6-4906-9CAB-E0AB0F34846D}" srcOrd="1" destOrd="0" presId="urn:microsoft.com/office/officeart/2018/2/layout/IconCircleList"/>
    <dgm:cxn modelId="{1808BBE1-3583-4A78-ADB0-6A81812683D2}" type="presParOf" srcId="{7969D1BC-627A-45BA-8FC3-9AE8078F8EFC}" destId="{BB5094D4-307A-485C-870B-0370667D5DA3}" srcOrd="2" destOrd="0" presId="urn:microsoft.com/office/officeart/2018/2/layout/IconCircleList"/>
    <dgm:cxn modelId="{37C17300-BE94-48D3-BEA1-F1ADD66EB6C7}" type="presParOf" srcId="{7969D1BC-627A-45BA-8FC3-9AE8078F8EFC}" destId="{0962F49C-2E27-4BF5-83F9-F4D90BE7F82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AA0D2D-C823-4062-A72E-F5921306FD0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36AE428-F383-4F4B-9342-EF3C6360A2BA}">
      <dgm:prSet/>
      <dgm:spPr/>
      <dgm:t>
        <a:bodyPr/>
        <a:lstStyle/>
        <a:p>
          <a:pPr algn="ctr">
            <a:lnSpc>
              <a:spcPct val="100000"/>
            </a:lnSpc>
          </a:pPr>
          <a:r>
            <a:rPr lang="en-US" b="1" dirty="0"/>
            <a:t>Duchenne Muscular Dystrophy</a:t>
          </a:r>
        </a:p>
        <a:p>
          <a:pPr algn="ctr">
            <a:lnSpc>
              <a:spcPct val="100000"/>
            </a:lnSpc>
          </a:pPr>
          <a:r>
            <a:rPr lang="en-US" strike="sngStrike" dirty="0"/>
            <a:t> 6-minute walk test</a:t>
          </a:r>
        </a:p>
      </dgm:t>
    </dgm:pt>
    <dgm:pt modelId="{C766F4B2-2CD2-4D81-B60C-83CB9FB63077}" type="parTrans" cxnId="{F280EDB9-4E76-4606-8832-D027082DFD8B}">
      <dgm:prSet/>
      <dgm:spPr/>
      <dgm:t>
        <a:bodyPr/>
        <a:lstStyle/>
        <a:p>
          <a:endParaRPr lang="en-US"/>
        </a:p>
      </dgm:t>
    </dgm:pt>
    <dgm:pt modelId="{6EF9DC92-0EEE-407B-8300-DA2DA2D6C702}" type="sibTrans" cxnId="{F280EDB9-4E76-4606-8832-D027082DFD8B}">
      <dgm:prSet/>
      <dgm:spPr/>
      <dgm:t>
        <a:bodyPr/>
        <a:lstStyle/>
        <a:p>
          <a:pPr>
            <a:lnSpc>
              <a:spcPct val="100000"/>
            </a:lnSpc>
          </a:pPr>
          <a:endParaRPr lang="en-US"/>
        </a:p>
      </dgm:t>
    </dgm:pt>
    <dgm:pt modelId="{986E3A8E-5054-4DDB-A6B8-DB18B3BE370C}">
      <dgm:prSet/>
      <dgm:spPr/>
      <dgm:t>
        <a:bodyPr/>
        <a:lstStyle/>
        <a:p>
          <a:pPr algn="ctr">
            <a:lnSpc>
              <a:spcPct val="100000"/>
            </a:lnSpc>
          </a:pPr>
          <a:r>
            <a:rPr lang="en-US" b="1" dirty="0" err="1"/>
            <a:t>Stargardt</a:t>
          </a:r>
          <a:r>
            <a:rPr lang="en-US" b="1" dirty="0"/>
            <a:t> Disease</a:t>
          </a:r>
        </a:p>
        <a:p>
          <a:pPr algn="ctr">
            <a:lnSpc>
              <a:spcPct val="100000"/>
            </a:lnSpc>
          </a:pPr>
          <a:r>
            <a:rPr lang="en-US" strike="sngStrike" dirty="0"/>
            <a:t>% change in rate of growth of blind spot</a:t>
          </a:r>
        </a:p>
      </dgm:t>
    </dgm:pt>
    <dgm:pt modelId="{708654C0-CEA3-40EF-A709-1E6CDCC2993D}" type="parTrans" cxnId="{E600D955-2034-4CBC-905A-30DA411D36A4}">
      <dgm:prSet/>
      <dgm:spPr/>
      <dgm:t>
        <a:bodyPr/>
        <a:lstStyle/>
        <a:p>
          <a:endParaRPr lang="en-US"/>
        </a:p>
      </dgm:t>
    </dgm:pt>
    <dgm:pt modelId="{793926F2-2FA5-43C1-955E-06E5A0DDB6AD}" type="sibTrans" cxnId="{E600D955-2034-4CBC-905A-30DA411D36A4}">
      <dgm:prSet/>
      <dgm:spPr/>
      <dgm:t>
        <a:bodyPr/>
        <a:lstStyle/>
        <a:p>
          <a:pPr>
            <a:lnSpc>
              <a:spcPct val="100000"/>
            </a:lnSpc>
          </a:pPr>
          <a:endParaRPr lang="en-US"/>
        </a:p>
      </dgm:t>
    </dgm:pt>
    <dgm:pt modelId="{D23C500C-275E-41D0-AE64-E40C4745D5B5}">
      <dgm:prSet/>
      <dgm:spPr/>
      <dgm:t>
        <a:bodyPr/>
        <a:lstStyle/>
        <a:p>
          <a:pPr algn="ctr">
            <a:lnSpc>
              <a:spcPct val="100000"/>
            </a:lnSpc>
          </a:pPr>
          <a:r>
            <a:rPr lang="en-US" b="1" dirty="0"/>
            <a:t>COPD</a:t>
          </a:r>
        </a:p>
        <a:p>
          <a:pPr algn="ctr">
            <a:lnSpc>
              <a:spcPct val="100000"/>
            </a:lnSpc>
          </a:pPr>
          <a:r>
            <a:rPr lang="en-US" strike="sngStrike" dirty="0"/>
            <a:t>O</a:t>
          </a:r>
          <a:r>
            <a:rPr lang="en-US" strike="sngStrike" baseline="-25000" dirty="0"/>
            <a:t>2</a:t>
          </a:r>
          <a:r>
            <a:rPr lang="en-US" strike="sngStrike" dirty="0"/>
            <a:t> saturation</a:t>
          </a:r>
        </a:p>
      </dgm:t>
    </dgm:pt>
    <dgm:pt modelId="{5492BAA6-E369-4330-8F34-A7FD3E2C4A4D}" type="parTrans" cxnId="{2D004EE8-4FCE-4BCC-BDE6-0823CCD1D5D7}">
      <dgm:prSet/>
      <dgm:spPr/>
      <dgm:t>
        <a:bodyPr/>
        <a:lstStyle/>
        <a:p>
          <a:endParaRPr lang="en-US"/>
        </a:p>
      </dgm:t>
    </dgm:pt>
    <dgm:pt modelId="{BE16DF66-2C8E-4572-8A3E-3D0D98CB90E1}" type="sibTrans" cxnId="{2D004EE8-4FCE-4BCC-BDE6-0823CCD1D5D7}">
      <dgm:prSet/>
      <dgm:spPr/>
      <dgm:t>
        <a:bodyPr/>
        <a:lstStyle/>
        <a:p>
          <a:pPr>
            <a:lnSpc>
              <a:spcPct val="100000"/>
            </a:lnSpc>
          </a:pPr>
          <a:endParaRPr lang="en-US"/>
        </a:p>
      </dgm:t>
    </dgm:pt>
    <dgm:pt modelId="{F8AB5316-F632-4E2F-B961-FAADCAFB2C75}">
      <dgm:prSet/>
      <dgm:spPr/>
      <dgm:t>
        <a:bodyPr/>
        <a:lstStyle/>
        <a:p>
          <a:pPr algn="ctr">
            <a:lnSpc>
              <a:spcPct val="100000"/>
            </a:lnSpc>
          </a:pPr>
          <a:r>
            <a:rPr lang="en-US" b="1" dirty="0"/>
            <a:t>VWD</a:t>
          </a:r>
        </a:p>
        <a:p>
          <a:pPr algn="ctr">
            <a:lnSpc>
              <a:spcPct val="100000"/>
            </a:lnSpc>
          </a:pPr>
          <a:r>
            <a:rPr lang="en-US" dirty="0"/>
            <a:t> frequency of bleeding</a:t>
          </a:r>
        </a:p>
      </dgm:t>
    </dgm:pt>
    <dgm:pt modelId="{87983F11-2AAC-4390-B9F6-225B5701D4D9}" type="parTrans" cxnId="{72DFEF8F-57F3-4298-BD8C-F8835E8F6328}">
      <dgm:prSet/>
      <dgm:spPr/>
      <dgm:t>
        <a:bodyPr/>
        <a:lstStyle/>
        <a:p>
          <a:endParaRPr lang="en-US"/>
        </a:p>
      </dgm:t>
    </dgm:pt>
    <dgm:pt modelId="{955422C8-BEC0-4CDB-8746-D1FF18BFE28A}" type="sibTrans" cxnId="{72DFEF8F-57F3-4298-BD8C-F8835E8F6328}">
      <dgm:prSet/>
      <dgm:spPr/>
      <dgm:t>
        <a:bodyPr/>
        <a:lstStyle/>
        <a:p>
          <a:endParaRPr lang="en-US"/>
        </a:p>
      </dgm:t>
    </dgm:pt>
    <dgm:pt modelId="{49607DCA-4F5B-4B3E-9043-45A3143EC000}" type="pres">
      <dgm:prSet presAssocID="{61AA0D2D-C823-4062-A72E-F5921306FD0D}" presName="root" presStyleCnt="0">
        <dgm:presLayoutVars>
          <dgm:dir/>
          <dgm:resizeHandles val="exact"/>
        </dgm:presLayoutVars>
      </dgm:prSet>
      <dgm:spPr/>
    </dgm:pt>
    <dgm:pt modelId="{B3A01EDA-2B15-477A-8CE0-E7005DD21561}" type="pres">
      <dgm:prSet presAssocID="{61AA0D2D-C823-4062-A72E-F5921306FD0D}" presName="container" presStyleCnt="0">
        <dgm:presLayoutVars>
          <dgm:dir/>
          <dgm:resizeHandles val="exact"/>
        </dgm:presLayoutVars>
      </dgm:prSet>
      <dgm:spPr/>
    </dgm:pt>
    <dgm:pt modelId="{41D5C5DA-D9FC-46A8-B840-4FE6DD8A22D8}" type="pres">
      <dgm:prSet presAssocID="{A36AE428-F383-4F4B-9342-EF3C6360A2BA}" presName="compNode" presStyleCnt="0"/>
      <dgm:spPr/>
    </dgm:pt>
    <dgm:pt modelId="{F934AD9E-BCF4-41A9-A3EF-44C993005361}" type="pres">
      <dgm:prSet presAssocID="{A36AE428-F383-4F4B-9342-EF3C6360A2BA}" presName="iconBgRect" presStyleLbl="bgShp" presStyleIdx="0" presStyleCnt="4"/>
      <dgm:spPr/>
    </dgm:pt>
    <dgm:pt modelId="{5535573F-819B-4936-910B-C447D4C9F079}" type="pres">
      <dgm:prSet presAssocID="{A36AE428-F383-4F4B-9342-EF3C6360A2B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with solid fill"/>
        </a:ext>
      </dgm:extLst>
    </dgm:pt>
    <dgm:pt modelId="{267149CF-077F-494D-AF9C-5041C9AB139F}" type="pres">
      <dgm:prSet presAssocID="{A36AE428-F383-4F4B-9342-EF3C6360A2BA}" presName="spaceRect" presStyleCnt="0"/>
      <dgm:spPr/>
    </dgm:pt>
    <dgm:pt modelId="{2E3D3283-F581-420D-9398-B7A44AAF06A4}" type="pres">
      <dgm:prSet presAssocID="{A36AE428-F383-4F4B-9342-EF3C6360A2BA}" presName="textRect" presStyleLbl="revTx" presStyleIdx="0" presStyleCnt="4">
        <dgm:presLayoutVars>
          <dgm:chMax val="1"/>
          <dgm:chPref val="1"/>
        </dgm:presLayoutVars>
      </dgm:prSet>
      <dgm:spPr/>
    </dgm:pt>
    <dgm:pt modelId="{7B641BF5-908E-4451-9D79-486A30D7B6DD}" type="pres">
      <dgm:prSet presAssocID="{6EF9DC92-0EEE-407B-8300-DA2DA2D6C702}" presName="sibTrans" presStyleLbl="sibTrans2D1" presStyleIdx="0" presStyleCnt="0"/>
      <dgm:spPr/>
    </dgm:pt>
    <dgm:pt modelId="{D69BB71B-F416-4DE0-B3EE-C9F2E55F1267}" type="pres">
      <dgm:prSet presAssocID="{986E3A8E-5054-4DDB-A6B8-DB18B3BE370C}" presName="compNode" presStyleCnt="0"/>
      <dgm:spPr/>
    </dgm:pt>
    <dgm:pt modelId="{F25A6B63-2B31-4ECA-AB26-459D93E13760}" type="pres">
      <dgm:prSet presAssocID="{986E3A8E-5054-4DDB-A6B8-DB18B3BE370C}" presName="iconBgRect" presStyleLbl="bgShp" presStyleIdx="1" presStyleCnt="4"/>
      <dgm:spPr/>
    </dgm:pt>
    <dgm:pt modelId="{EC20BB9F-DEA7-49C9-BC44-BBFDC9C71D58}" type="pres">
      <dgm:prSet presAssocID="{986E3A8E-5054-4DDB-A6B8-DB18B3BE37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ye with solid fill"/>
        </a:ext>
      </dgm:extLst>
    </dgm:pt>
    <dgm:pt modelId="{21A96FCF-4E06-4335-93E1-7E08E3135CE1}" type="pres">
      <dgm:prSet presAssocID="{986E3A8E-5054-4DDB-A6B8-DB18B3BE370C}" presName="spaceRect" presStyleCnt="0"/>
      <dgm:spPr/>
    </dgm:pt>
    <dgm:pt modelId="{2A137A57-0A86-4A66-9CBF-0F674BDB90B8}" type="pres">
      <dgm:prSet presAssocID="{986E3A8E-5054-4DDB-A6B8-DB18B3BE370C}" presName="textRect" presStyleLbl="revTx" presStyleIdx="1" presStyleCnt="4">
        <dgm:presLayoutVars>
          <dgm:chMax val="1"/>
          <dgm:chPref val="1"/>
        </dgm:presLayoutVars>
      </dgm:prSet>
      <dgm:spPr/>
    </dgm:pt>
    <dgm:pt modelId="{B2AF12F9-C2C8-44E1-9BA6-42F70F8DD8BF}" type="pres">
      <dgm:prSet presAssocID="{793926F2-2FA5-43C1-955E-06E5A0DDB6AD}" presName="sibTrans" presStyleLbl="sibTrans2D1" presStyleIdx="0" presStyleCnt="0"/>
      <dgm:spPr/>
    </dgm:pt>
    <dgm:pt modelId="{4E25DD99-D040-4AF1-BAF8-FA305AE7CAC0}" type="pres">
      <dgm:prSet presAssocID="{D23C500C-275E-41D0-AE64-E40C4745D5B5}" presName="compNode" presStyleCnt="0"/>
      <dgm:spPr/>
    </dgm:pt>
    <dgm:pt modelId="{A7538810-E7E6-44F8-890F-F9496509680E}" type="pres">
      <dgm:prSet presAssocID="{D23C500C-275E-41D0-AE64-E40C4745D5B5}" presName="iconBgRect" presStyleLbl="bgShp" presStyleIdx="2" presStyleCnt="4"/>
      <dgm:spPr/>
    </dgm:pt>
    <dgm:pt modelId="{2B2E7E85-4057-4A53-96E2-CD31EAE9B128}" type="pres">
      <dgm:prSet presAssocID="{D23C500C-275E-41D0-AE64-E40C4745D5B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ungs with solid fill"/>
        </a:ext>
      </dgm:extLst>
    </dgm:pt>
    <dgm:pt modelId="{6D3FCA85-1471-4E42-8036-805DBC1663E6}" type="pres">
      <dgm:prSet presAssocID="{D23C500C-275E-41D0-AE64-E40C4745D5B5}" presName="spaceRect" presStyleCnt="0"/>
      <dgm:spPr/>
    </dgm:pt>
    <dgm:pt modelId="{115BE9BF-997B-4253-9DCE-177155326923}" type="pres">
      <dgm:prSet presAssocID="{D23C500C-275E-41D0-AE64-E40C4745D5B5}" presName="textRect" presStyleLbl="revTx" presStyleIdx="2" presStyleCnt="4">
        <dgm:presLayoutVars>
          <dgm:chMax val="1"/>
          <dgm:chPref val="1"/>
        </dgm:presLayoutVars>
      </dgm:prSet>
      <dgm:spPr/>
    </dgm:pt>
    <dgm:pt modelId="{E22D628F-D2E4-476E-A6A9-7431A1803058}" type="pres">
      <dgm:prSet presAssocID="{BE16DF66-2C8E-4572-8A3E-3D0D98CB90E1}" presName="sibTrans" presStyleLbl="sibTrans2D1" presStyleIdx="0" presStyleCnt="0"/>
      <dgm:spPr/>
    </dgm:pt>
    <dgm:pt modelId="{7969D1BC-627A-45BA-8FC3-9AE8078F8EFC}" type="pres">
      <dgm:prSet presAssocID="{F8AB5316-F632-4E2F-B961-FAADCAFB2C75}" presName="compNode" presStyleCnt="0"/>
      <dgm:spPr/>
    </dgm:pt>
    <dgm:pt modelId="{92F19CFA-C5F0-4FE8-A1FD-48E011BA3B68}" type="pres">
      <dgm:prSet presAssocID="{F8AB5316-F632-4E2F-B961-FAADCAFB2C75}" presName="iconBgRect" presStyleLbl="bgShp" presStyleIdx="3" presStyleCnt="4"/>
      <dgm:spPr/>
    </dgm:pt>
    <dgm:pt modelId="{C2CA3212-E9D6-4906-9CAB-E0AB0F34846D}" type="pres">
      <dgm:prSet presAssocID="{F8AB5316-F632-4E2F-B961-FAADCAFB2C7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with solid fill"/>
        </a:ext>
      </dgm:extLst>
    </dgm:pt>
    <dgm:pt modelId="{BB5094D4-307A-485C-870B-0370667D5DA3}" type="pres">
      <dgm:prSet presAssocID="{F8AB5316-F632-4E2F-B961-FAADCAFB2C75}" presName="spaceRect" presStyleCnt="0"/>
      <dgm:spPr/>
    </dgm:pt>
    <dgm:pt modelId="{0962F49C-2E27-4BF5-83F9-F4D90BE7F829}" type="pres">
      <dgm:prSet presAssocID="{F8AB5316-F632-4E2F-B961-FAADCAFB2C75}" presName="textRect" presStyleLbl="revTx" presStyleIdx="3" presStyleCnt="4">
        <dgm:presLayoutVars>
          <dgm:chMax val="1"/>
          <dgm:chPref val="1"/>
        </dgm:presLayoutVars>
      </dgm:prSet>
      <dgm:spPr/>
    </dgm:pt>
  </dgm:ptLst>
  <dgm:cxnLst>
    <dgm:cxn modelId="{023FCE17-5825-4F87-B573-F7BC1D58458F}" type="presOf" srcId="{6EF9DC92-0EEE-407B-8300-DA2DA2D6C702}" destId="{7B641BF5-908E-4451-9D79-486A30D7B6DD}" srcOrd="0" destOrd="0" presId="urn:microsoft.com/office/officeart/2018/2/layout/IconCircleList"/>
    <dgm:cxn modelId="{52E4EB1B-3EF3-4988-9322-3ECE62CA30D5}" type="presOf" srcId="{BE16DF66-2C8E-4572-8A3E-3D0D98CB90E1}" destId="{E22D628F-D2E4-476E-A6A9-7431A1803058}" srcOrd="0" destOrd="0" presId="urn:microsoft.com/office/officeart/2018/2/layout/IconCircleList"/>
    <dgm:cxn modelId="{60D2FE26-FFDE-4830-B3EA-DD0671E03962}" type="presOf" srcId="{61AA0D2D-C823-4062-A72E-F5921306FD0D}" destId="{49607DCA-4F5B-4B3E-9043-45A3143EC000}" srcOrd="0" destOrd="0" presId="urn:microsoft.com/office/officeart/2018/2/layout/IconCircleList"/>
    <dgm:cxn modelId="{E600D955-2034-4CBC-905A-30DA411D36A4}" srcId="{61AA0D2D-C823-4062-A72E-F5921306FD0D}" destId="{986E3A8E-5054-4DDB-A6B8-DB18B3BE370C}" srcOrd="1" destOrd="0" parTransId="{708654C0-CEA3-40EF-A709-1E6CDCC2993D}" sibTransId="{793926F2-2FA5-43C1-955E-06E5A0DDB6AD}"/>
    <dgm:cxn modelId="{5CA0AB6C-4197-4398-91EB-DA7B73E9DC51}" type="presOf" srcId="{793926F2-2FA5-43C1-955E-06E5A0DDB6AD}" destId="{B2AF12F9-C2C8-44E1-9BA6-42F70F8DD8BF}" srcOrd="0" destOrd="0" presId="urn:microsoft.com/office/officeart/2018/2/layout/IconCircleList"/>
    <dgm:cxn modelId="{72DFEF8F-57F3-4298-BD8C-F8835E8F6328}" srcId="{61AA0D2D-C823-4062-A72E-F5921306FD0D}" destId="{F8AB5316-F632-4E2F-B961-FAADCAFB2C75}" srcOrd="3" destOrd="0" parTransId="{87983F11-2AAC-4390-B9F6-225B5701D4D9}" sibTransId="{955422C8-BEC0-4CDB-8746-D1FF18BFE28A}"/>
    <dgm:cxn modelId="{2B839896-9B64-4360-88A8-863C80E1A7EA}" type="presOf" srcId="{986E3A8E-5054-4DDB-A6B8-DB18B3BE370C}" destId="{2A137A57-0A86-4A66-9CBF-0F674BDB90B8}" srcOrd="0" destOrd="0" presId="urn:microsoft.com/office/officeart/2018/2/layout/IconCircleList"/>
    <dgm:cxn modelId="{FEF3B79D-86D8-4489-8BE6-947F83F6E46C}" type="presOf" srcId="{A36AE428-F383-4F4B-9342-EF3C6360A2BA}" destId="{2E3D3283-F581-420D-9398-B7A44AAF06A4}" srcOrd="0" destOrd="0" presId="urn:microsoft.com/office/officeart/2018/2/layout/IconCircleList"/>
    <dgm:cxn modelId="{D5B63D9E-EC07-4BBB-930B-3EF8EB80E2EF}" type="presOf" srcId="{D23C500C-275E-41D0-AE64-E40C4745D5B5}" destId="{115BE9BF-997B-4253-9DCE-177155326923}" srcOrd="0" destOrd="0" presId="urn:microsoft.com/office/officeart/2018/2/layout/IconCircleList"/>
    <dgm:cxn modelId="{F280EDB9-4E76-4606-8832-D027082DFD8B}" srcId="{61AA0D2D-C823-4062-A72E-F5921306FD0D}" destId="{A36AE428-F383-4F4B-9342-EF3C6360A2BA}" srcOrd="0" destOrd="0" parTransId="{C766F4B2-2CD2-4D81-B60C-83CB9FB63077}" sibTransId="{6EF9DC92-0EEE-407B-8300-DA2DA2D6C702}"/>
    <dgm:cxn modelId="{2D004EE8-4FCE-4BCC-BDE6-0823CCD1D5D7}" srcId="{61AA0D2D-C823-4062-A72E-F5921306FD0D}" destId="{D23C500C-275E-41D0-AE64-E40C4745D5B5}" srcOrd="2" destOrd="0" parTransId="{5492BAA6-E369-4330-8F34-A7FD3E2C4A4D}" sibTransId="{BE16DF66-2C8E-4572-8A3E-3D0D98CB90E1}"/>
    <dgm:cxn modelId="{F8116EF6-FA34-4921-9C35-57DA270B5D3B}" type="presOf" srcId="{F8AB5316-F632-4E2F-B961-FAADCAFB2C75}" destId="{0962F49C-2E27-4BF5-83F9-F4D90BE7F829}" srcOrd="0" destOrd="0" presId="urn:microsoft.com/office/officeart/2018/2/layout/IconCircleList"/>
    <dgm:cxn modelId="{02522D9B-7D16-41B8-8C8E-74F6DDFBBD4D}" type="presParOf" srcId="{49607DCA-4F5B-4B3E-9043-45A3143EC000}" destId="{B3A01EDA-2B15-477A-8CE0-E7005DD21561}" srcOrd="0" destOrd="0" presId="urn:microsoft.com/office/officeart/2018/2/layout/IconCircleList"/>
    <dgm:cxn modelId="{F09B9B93-77E8-4737-B876-49ACF683D5DD}" type="presParOf" srcId="{B3A01EDA-2B15-477A-8CE0-E7005DD21561}" destId="{41D5C5DA-D9FC-46A8-B840-4FE6DD8A22D8}" srcOrd="0" destOrd="0" presId="urn:microsoft.com/office/officeart/2018/2/layout/IconCircleList"/>
    <dgm:cxn modelId="{F90BCC6C-4FCF-41BF-A4CB-D2CDB63D7574}" type="presParOf" srcId="{41D5C5DA-D9FC-46A8-B840-4FE6DD8A22D8}" destId="{F934AD9E-BCF4-41A9-A3EF-44C993005361}" srcOrd="0" destOrd="0" presId="urn:microsoft.com/office/officeart/2018/2/layout/IconCircleList"/>
    <dgm:cxn modelId="{B2763B43-A34D-451C-B457-C1D2C3C818AB}" type="presParOf" srcId="{41D5C5DA-D9FC-46A8-B840-4FE6DD8A22D8}" destId="{5535573F-819B-4936-910B-C447D4C9F079}" srcOrd="1" destOrd="0" presId="urn:microsoft.com/office/officeart/2018/2/layout/IconCircleList"/>
    <dgm:cxn modelId="{8BE2EF06-E686-48BB-9877-C9CC38647E56}" type="presParOf" srcId="{41D5C5DA-D9FC-46A8-B840-4FE6DD8A22D8}" destId="{267149CF-077F-494D-AF9C-5041C9AB139F}" srcOrd="2" destOrd="0" presId="urn:microsoft.com/office/officeart/2018/2/layout/IconCircleList"/>
    <dgm:cxn modelId="{40228ED8-FCB7-4AE1-8B76-9C53EBD3C10D}" type="presParOf" srcId="{41D5C5DA-D9FC-46A8-B840-4FE6DD8A22D8}" destId="{2E3D3283-F581-420D-9398-B7A44AAF06A4}" srcOrd="3" destOrd="0" presId="urn:microsoft.com/office/officeart/2018/2/layout/IconCircleList"/>
    <dgm:cxn modelId="{679907AC-BF31-4E4F-8AA3-B890CB3C44FF}" type="presParOf" srcId="{B3A01EDA-2B15-477A-8CE0-E7005DD21561}" destId="{7B641BF5-908E-4451-9D79-486A30D7B6DD}" srcOrd="1" destOrd="0" presId="urn:microsoft.com/office/officeart/2018/2/layout/IconCircleList"/>
    <dgm:cxn modelId="{3B400C64-0A9B-4859-84A4-CC35FD3AE234}" type="presParOf" srcId="{B3A01EDA-2B15-477A-8CE0-E7005DD21561}" destId="{D69BB71B-F416-4DE0-B3EE-C9F2E55F1267}" srcOrd="2" destOrd="0" presId="urn:microsoft.com/office/officeart/2018/2/layout/IconCircleList"/>
    <dgm:cxn modelId="{D4D50045-B3F5-48FA-A869-59C8914C3FF7}" type="presParOf" srcId="{D69BB71B-F416-4DE0-B3EE-C9F2E55F1267}" destId="{F25A6B63-2B31-4ECA-AB26-459D93E13760}" srcOrd="0" destOrd="0" presId="urn:microsoft.com/office/officeart/2018/2/layout/IconCircleList"/>
    <dgm:cxn modelId="{66F88E0B-1D4A-4BFF-971B-7E63D40EF8C7}" type="presParOf" srcId="{D69BB71B-F416-4DE0-B3EE-C9F2E55F1267}" destId="{EC20BB9F-DEA7-49C9-BC44-BBFDC9C71D58}" srcOrd="1" destOrd="0" presId="urn:microsoft.com/office/officeart/2018/2/layout/IconCircleList"/>
    <dgm:cxn modelId="{B9C5226F-3ABD-4655-843F-3B60FCDE9C9F}" type="presParOf" srcId="{D69BB71B-F416-4DE0-B3EE-C9F2E55F1267}" destId="{21A96FCF-4E06-4335-93E1-7E08E3135CE1}" srcOrd="2" destOrd="0" presId="urn:microsoft.com/office/officeart/2018/2/layout/IconCircleList"/>
    <dgm:cxn modelId="{E9E2B1E3-0E9B-4C82-A8AA-0A9C433C3C24}" type="presParOf" srcId="{D69BB71B-F416-4DE0-B3EE-C9F2E55F1267}" destId="{2A137A57-0A86-4A66-9CBF-0F674BDB90B8}" srcOrd="3" destOrd="0" presId="urn:microsoft.com/office/officeart/2018/2/layout/IconCircleList"/>
    <dgm:cxn modelId="{6DA3EF6D-15FD-4977-8B19-B94E84854949}" type="presParOf" srcId="{B3A01EDA-2B15-477A-8CE0-E7005DD21561}" destId="{B2AF12F9-C2C8-44E1-9BA6-42F70F8DD8BF}" srcOrd="3" destOrd="0" presId="urn:microsoft.com/office/officeart/2018/2/layout/IconCircleList"/>
    <dgm:cxn modelId="{2C8D7E86-5B96-40BD-A502-DD9870BD4FDE}" type="presParOf" srcId="{B3A01EDA-2B15-477A-8CE0-E7005DD21561}" destId="{4E25DD99-D040-4AF1-BAF8-FA305AE7CAC0}" srcOrd="4" destOrd="0" presId="urn:microsoft.com/office/officeart/2018/2/layout/IconCircleList"/>
    <dgm:cxn modelId="{8ACD80C6-AA09-4922-B4FF-D7252EF66CFC}" type="presParOf" srcId="{4E25DD99-D040-4AF1-BAF8-FA305AE7CAC0}" destId="{A7538810-E7E6-44F8-890F-F9496509680E}" srcOrd="0" destOrd="0" presId="urn:microsoft.com/office/officeart/2018/2/layout/IconCircleList"/>
    <dgm:cxn modelId="{BC15283C-EB4A-4D3D-9C59-1A5DA42B0A11}" type="presParOf" srcId="{4E25DD99-D040-4AF1-BAF8-FA305AE7CAC0}" destId="{2B2E7E85-4057-4A53-96E2-CD31EAE9B128}" srcOrd="1" destOrd="0" presId="urn:microsoft.com/office/officeart/2018/2/layout/IconCircleList"/>
    <dgm:cxn modelId="{527AA8FE-8D1C-4A72-A985-5EBDD5437817}" type="presParOf" srcId="{4E25DD99-D040-4AF1-BAF8-FA305AE7CAC0}" destId="{6D3FCA85-1471-4E42-8036-805DBC1663E6}" srcOrd="2" destOrd="0" presId="urn:microsoft.com/office/officeart/2018/2/layout/IconCircleList"/>
    <dgm:cxn modelId="{025E89F0-5506-466F-9599-62B2432388F1}" type="presParOf" srcId="{4E25DD99-D040-4AF1-BAF8-FA305AE7CAC0}" destId="{115BE9BF-997B-4253-9DCE-177155326923}" srcOrd="3" destOrd="0" presId="urn:microsoft.com/office/officeart/2018/2/layout/IconCircleList"/>
    <dgm:cxn modelId="{00A71915-5D92-4F6C-BD37-9F768159F37F}" type="presParOf" srcId="{B3A01EDA-2B15-477A-8CE0-E7005DD21561}" destId="{E22D628F-D2E4-476E-A6A9-7431A1803058}" srcOrd="5" destOrd="0" presId="urn:microsoft.com/office/officeart/2018/2/layout/IconCircleList"/>
    <dgm:cxn modelId="{26527EED-4A53-4228-A471-332108D818D2}" type="presParOf" srcId="{B3A01EDA-2B15-477A-8CE0-E7005DD21561}" destId="{7969D1BC-627A-45BA-8FC3-9AE8078F8EFC}" srcOrd="6" destOrd="0" presId="urn:microsoft.com/office/officeart/2018/2/layout/IconCircleList"/>
    <dgm:cxn modelId="{1375D950-E512-46E4-9993-201A53AD8E97}" type="presParOf" srcId="{7969D1BC-627A-45BA-8FC3-9AE8078F8EFC}" destId="{92F19CFA-C5F0-4FE8-A1FD-48E011BA3B68}" srcOrd="0" destOrd="0" presId="urn:microsoft.com/office/officeart/2018/2/layout/IconCircleList"/>
    <dgm:cxn modelId="{73EA6E12-1A10-45A8-816B-A4BB2DC0BD8E}" type="presParOf" srcId="{7969D1BC-627A-45BA-8FC3-9AE8078F8EFC}" destId="{C2CA3212-E9D6-4906-9CAB-E0AB0F34846D}" srcOrd="1" destOrd="0" presId="urn:microsoft.com/office/officeart/2018/2/layout/IconCircleList"/>
    <dgm:cxn modelId="{1808BBE1-3583-4A78-ADB0-6A81812683D2}" type="presParOf" srcId="{7969D1BC-627A-45BA-8FC3-9AE8078F8EFC}" destId="{BB5094D4-307A-485C-870B-0370667D5DA3}" srcOrd="2" destOrd="0" presId="urn:microsoft.com/office/officeart/2018/2/layout/IconCircleList"/>
    <dgm:cxn modelId="{37C17300-BE94-48D3-BEA1-F1ADD66EB6C7}" type="presParOf" srcId="{7969D1BC-627A-45BA-8FC3-9AE8078F8EFC}" destId="{0962F49C-2E27-4BF5-83F9-F4D90BE7F82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AA0D2D-C823-4062-A72E-F5921306FD0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36AE428-F383-4F4B-9342-EF3C6360A2BA}">
      <dgm:prSet/>
      <dgm:spPr/>
      <dgm:t>
        <a:bodyPr/>
        <a:lstStyle/>
        <a:p>
          <a:pPr algn="ctr">
            <a:lnSpc>
              <a:spcPct val="100000"/>
            </a:lnSpc>
          </a:pPr>
          <a:r>
            <a:rPr lang="en-US" b="1" dirty="0"/>
            <a:t>Duchenne Muscular Dystrophy</a:t>
          </a:r>
        </a:p>
        <a:p>
          <a:pPr algn="ctr">
            <a:lnSpc>
              <a:spcPct val="100000"/>
            </a:lnSpc>
          </a:pPr>
          <a:r>
            <a:rPr lang="en-US" strike="sngStrike" dirty="0"/>
            <a:t> 6-minute walk test</a:t>
          </a:r>
        </a:p>
      </dgm:t>
    </dgm:pt>
    <dgm:pt modelId="{C766F4B2-2CD2-4D81-B60C-83CB9FB63077}" type="parTrans" cxnId="{F280EDB9-4E76-4606-8832-D027082DFD8B}">
      <dgm:prSet/>
      <dgm:spPr/>
      <dgm:t>
        <a:bodyPr/>
        <a:lstStyle/>
        <a:p>
          <a:endParaRPr lang="en-US"/>
        </a:p>
      </dgm:t>
    </dgm:pt>
    <dgm:pt modelId="{6EF9DC92-0EEE-407B-8300-DA2DA2D6C702}" type="sibTrans" cxnId="{F280EDB9-4E76-4606-8832-D027082DFD8B}">
      <dgm:prSet/>
      <dgm:spPr/>
      <dgm:t>
        <a:bodyPr/>
        <a:lstStyle/>
        <a:p>
          <a:pPr>
            <a:lnSpc>
              <a:spcPct val="100000"/>
            </a:lnSpc>
          </a:pPr>
          <a:endParaRPr lang="en-US"/>
        </a:p>
      </dgm:t>
    </dgm:pt>
    <dgm:pt modelId="{986E3A8E-5054-4DDB-A6B8-DB18B3BE370C}">
      <dgm:prSet/>
      <dgm:spPr/>
      <dgm:t>
        <a:bodyPr/>
        <a:lstStyle/>
        <a:p>
          <a:pPr algn="ctr">
            <a:lnSpc>
              <a:spcPct val="100000"/>
            </a:lnSpc>
          </a:pPr>
          <a:r>
            <a:rPr lang="en-US" b="1" dirty="0" err="1"/>
            <a:t>Stargardt</a:t>
          </a:r>
          <a:r>
            <a:rPr lang="en-US" b="1" dirty="0"/>
            <a:t> Disease</a:t>
          </a:r>
        </a:p>
        <a:p>
          <a:pPr algn="ctr">
            <a:lnSpc>
              <a:spcPct val="100000"/>
            </a:lnSpc>
          </a:pPr>
          <a:r>
            <a:rPr lang="en-US" strike="sngStrike" dirty="0"/>
            <a:t>% change in rate of growth of blind spot</a:t>
          </a:r>
        </a:p>
      </dgm:t>
    </dgm:pt>
    <dgm:pt modelId="{708654C0-CEA3-40EF-A709-1E6CDCC2993D}" type="parTrans" cxnId="{E600D955-2034-4CBC-905A-30DA411D36A4}">
      <dgm:prSet/>
      <dgm:spPr/>
      <dgm:t>
        <a:bodyPr/>
        <a:lstStyle/>
        <a:p>
          <a:endParaRPr lang="en-US"/>
        </a:p>
      </dgm:t>
    </dgm:pt>
    <dgm:pt modelId="{793926F2-2FA5-43C1-955E-06E5A0DDB6AD}" type="sibTrans" cxnId="{E600D955-2034-4CBC-905A-30DA411D36A4}">
      <dgm:prSet/>
      <dgm:spPr/>
      <dgm:t>
        <a:bodyPr/>
        <a:lstStyle/>
        <a:p>
          <a:pPr>
            <a:lnSpc>
              <a:spcPct val="100000"/>
            </a:lnSpc>
          </a:pPr>
          <a:endParaRPr lang="en-US"/>
        </a:p>
      </dgm:t>
    </dgm:pt>
    <dgm:pt modelId="{D23C500C-275E-41D0-AE64-E40C4745D5B5}">
      <dgm:prSet/>
      <dgm:spPr/>
      <dgm:t>
        <a:bodyPr/>
        <a:lstStyle/>
        <a:p>
          <a:pPr algn="ctr">
            <a:lnSpc>
              <a:spcPct val="100000"/>
            </a:lnSpc>
          </a:pPr>
          <a:r>
            <a:rPr lang="en-US" b="1" dirty="0"/>
            <a:t>COPD</a:t>
          </a:r>
        </a:p>
        <a:p>
          <a:pPr algn="ctr">
            <a:lnSpc>
              <a:spcPct val="100000"/>
            </a:lnSpc>
          </a:pPr>
          <a:r>
            <a:rPr lang="en-US" strike="sngStrike" dirty="0"/>
            <a:t>O</a:t>
          </a:r>
          <a:r>
            <a:rPr lang="en-US" strike="sngStrike" baseline="-25000" dirty="0"/>
            <a:t>2</a:t>
          </a:r>
          <a:r>
            <a:rPr lang="en-US" strike="sngStrike" dirty="0"/>
            <a:t> saturation</a:t>
          </a:r>
        </a:p>
      </dgm:t>
    </dgm:pt>
    <dgm:pt modelId="{5492BAA6-E369-4330-8F34-A7FD3E2C4A4D}" type="parTrans" cxnId="{2D004EE8-4FCE-4BCC-BDE6-0823CCD1D5D7}">
      <dgm:prSet/>
      <dgm:spPr/>
      <dgm:t>
        <a:bodyPr/>
        <a:lstStyle/>
        <a:p>
          <a:endParaRPr lang="en-US"/>
        </a:p>
      </dgm:t>
    </dgm:pt>
    <dgm:pt modelId="{BE16DF66-2C8E-4572-8A3E-3D0D98CB90E1}" type="sibTrans" cxnId="{2D004EE8-4FCE-4BCC-BDE6-0823CCD1D5D7}">
      <dgm:prSet/>
      <dgm:spPr/>
      <dgm:t>
        <a:bodyPr/>
        <a:lstStyle/>
        <a:p>
          <a:pPr>
            <a:lnSpc>
              <a:spcPct val="100000"/>
            </a:lnSpc>
          </a:pPr>
          <a:endParaRPr lang="en-US"/>
        </a:p>
      </dgm:t>
    </dgm:pt>
    <dgm:pt modelId="{F8AB5316-F632-4E2F-B961-FAADCAFB2C75}">
      <dgm:prSet/>
      <dgm:spPr/>
      <dgm:t>
        <a:bodyPr/>
        <a:lstStyle/>
        <a:p>
          <a:pPr algn="ctr">
            <a:lnSpc>
              <a:spcPct val="100000"/>
            </a:lnSpc>
          </a:pPr>
          <a:r>
            <a:rPr lang="en-US" b="1" dirty="0"/>
            <a:t>VWD</a:t>
          </a:r>
        </a:p>
        <a:p>
          <a:pPr algn="ctr">
            <a:lnSpc>
              <a:spcPct val="100000"/>
            </a:lnSpc>
          </a:pPr>
          <a:r>
            <a:rPr lang="en-US" dirty="0"/>
            <a:t> </a:t>
          </a:r>
          <a:r>
            <a:rPr lang="en-US" strike="sngStrike" dirty="0"/>
            <a:t>frequency of bleeding</a:t>
          </a:r>
        </a:p>
      </dgm:t>
    </dgm:pt>
    <dgm:pt modelId="{87983F11-2AAC-4390-B9F6-225B5701D4D9}" type="parTrans" cxnId="{72DFEF8F-57F3-4298-BD8C-F8835E8F6328}">
      <dgm:prSet/>
      <dgm:spPr/>
      <dgm:t>
        <a:bodyPr/>
        <a:lstStyle/>
        <a:p>
          <a:endParaRPr lang="en-US"/>
        </a:p>
      </dgm:t>
    </dgm:pt>
    <dgm:pt modelId="{955422C8-BEC0-4CDB-8746-D1FF18BFE28A}" type="sibTrans" cxnId="{72DFEF8F-57F3-4298-BD8C-F8835E8F6328}">
      <dgm:prSet/>
      <dgm:spPr/>
      <dgm:t>
        <a:bodyPr/>
        <a:lstStyle/>
        <a:p>
          <a:endParaRPr lang="en-US"/>
        </a:p>
      </dgm:t>
    </dgm:pt>
    <dgm:pt modelId="{49607DCA-4F5B-4B3E-9043-45A3143EC000}" type="pres">
      <dgm:prSet presAssocID="{61AA0D2D-C823-4062-A72E-F5921306FD0D}" presName="root" presStyleCnt="0">
        <dgm:presLayoutVars>
          <dgm:dir/>
          <dgm:resizeHandles val="exact"/>
        </dgm:presLayoutVars>
      </dgm:prSet>
      <dgm:spPr/>
    </dgm:pt>
    <dgm:pt modelId="{B3A01EDA-2B15-477A-8CE0-E7005DD21561}" type="pres">
      <dgm:prSet presAssocID="{61AA0D2D-C823-4062-A72E-F5921306FD0D}" presName="container" presStyleCnt="0">
        <dgm:presLayoutVars>
          <dgm:dir/>
          <dgm:resizeHandles val="exact"/>
        </dgm:presLayoutVars>
      </dgm:prSet>
      <dgm:spPr/>
    </dgm:pt>
    <dgm:pt modelId="{41D5C5DA-D9FC-46A8-B840-4FE6DD8A22D8}" type="pres">
      <dgm:prSet presAssocID="{A36AE428-F383-4F4B-9342-EF3C6360A2BA}" presName="compNode" presStyleCnt="0"/>
      <dgm:spPr/>
    </dgm:pt>
    <dgm:pt modelId="{F934AD9E-BCF4-41A9-A3EF-44C993005361}" type="pres">
      <dgm:prSet presAssocID="{A36AE428-F383-4F4B-9342-EF3C6360A2BA}" presName="iconBgRect" presStyleLbl="bgShp" presStyleIdx="0" presStyleCnt="4"/>
      <dgm:spPr/>
    </dgm:pt>
    <dgm:pt modelId="{5535573F-819B-4936-910B-C447D4C9F079}" type="pres">
      <dgm:prSet presAssocID="{A36AE428-F383-4F4B-9342-EF3C6360A2B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with solid fill"/>
        </a:ext>
      </dgm:extLst>
    </dgm:pt>
    <dgm:pt modelId="{267149CF-077F-494D-AF9C-5041C9AB139F}" type="pres">
      <dgm:prSet presAssocID="{A36AE428-F383-4F4B-9342-EF3C6360A2BA}" presName="spaceRect" presStyleCnt="0"/>
      <dgm:spPr/>
    </dgm:pt>
    <dgm:pt modelId="{2E3D3283-F581-420D-9398-B7A44AAF06A4}" type="pres">
      <dgm:prSet presAssocID="{A36AE428-F383-4F4B-9342-EF3C6360A2BA}" presName="textRect" presStyleLbl="revTx" presStyleIdx="0" presStyleCnt="4">
        <dgm:presLayoutVars>
          <dgm:chMax val="1"/>
          <dgm:chPref val="1"/>
        </dgm:presLayoutVars>
      </dgm:prSet>
      <dgm:spPr/>
    </dgm:pt>
    <dgm:pt modelId="{7B641BF5-908E-4451-9D79-486A30D7B6DD}" type="pres">
      <dgm:prSet presAssocID="{6EF9DC92-0EEE-407B-8300-DA2DA2D6C702}" presName="sibTrans" presStyleLbl="sibTrans2D1" presStyleIdx="0" presStyleCnt="0"/>
      <dgm:spPr/>
    </dgm:pt>
    <dgm:pt modelId="{D69BB71B-F416-4DE0-B3EE-C9F2E55F1267}" type="pres">
      <dgm:prSet presAssocID="{986E3A8E-5054-4DDB-A6B8-DB18B3BE370C}" presName="compNode" presStyleCnt="0"/>
      <dgm:spPr/>
    </dgm:pt>
    <dgm:pt modelId="{F25A6B63-2B31-4ECA-AB26-459D93E13760}" type="pres">
      <dgm:prSet presAssocID="{986E3A8E-5054-4DDB-A6B8-DB18B3BE370C}" presName="iconBgRect" presStyleLbl="bgShp" presStyleIdx="1" presStyleCnt="4"/>
      <dgm:spPr/>
    </dgm:pt>
    <dgm:pt modelId="{EC20BB9F-DEA7-49C9-BC44-BBFDC9C71D58}" type="pres">
      <dgm:prSet presAssocID="{986E3A8E-5054-4DDB-A6B8-DB18B3BE37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ye with solid fill"/>
        </a:ext>
      </dgm:extLst>
    </dgm:pt>
    <dgm:pt modelId="{21A96FCF-4E06-4335-93E1-7E08E3135CE1}" type="pres">
      <dgm:prSet presAssocID="{986E3A8E-5054-4DDB-A6B8-DB18B3BE370C}" presName="spaceRect" presStyleCnt="0"/>
      <dgm:spPr/>
    </dgm:pt>
    <dgm:pt modelId="{2A137A57-0A86-4A66-9CBF-0F674BDB90B8}" type="pres">
      <dgm:prSet presAssocID="{986E3A8E-5054-4DDB-A6B8-DB18B3BE370C}" presName="textRect" presStyleLbl="revTx" presStyleIdx="1" presStyleCnt="4">
        <dgm:presLayoutVars>
          <dgm:chMax val="1"/>
          <dgm:chPref val="1"/>
        </dgm:presLayoutVars>
      </dgm:prSet>
      <dgm:spPr/>
    </dgm:pt>
    <dgm:pt modelId="{B2AF12F9-C2C8-44E1-9BA6-42F70F8DD8BF}" type="pres">
      <dgm:prSet presAssocID="{793926F2-2FA5-43C1-955E-06E5A0DDB6AD}" presName="sibTrans" presStyleLbl="sibTrans2D1" presStyleIdx="0" presStyleCnt="0"/>
      <dgm:spPr/>
    </dgm:pt>
    <dgm:pt modelId="{4E25DD99-D040-4AF1-BAF8-FA305AE7CAC0}" type="pres">
      <dgm:prSet presAssocID="{D23C500C-275E-41D0-AE64-E40C4745D5B5}" presName="compNode" presStyleCnt="0"/>
      <dgm:spPr/>
    </dgm:pt>
    <dgm:pt modelId="{A7538810-E7E6-44F8-890F-F9496509680E}" type="pres">
      <dgm:prSet presAssocID="{D23C500C-275E-41D0-AE64-E40C4745D5B5}" presName="iconBgRect" presStyleLbl="bgShp" presStyleIdx="2" presStyleCnt="4"/>
      <dgm:spPr/>
    </dgm:pt>
    <dgm:pt modelId="{2B2E7E85-4057-4A53-96E2-CD31EAE9B128}" type="pres">
      <dgm:prSet presAssocID="{D23C500C-275E-41D0-AE64-E40C4745D5B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ungs with solid fill"/>
        </a:ext>
      </dgm:extLst>
    </dgm:pt>
    <dgm:pt modelId="{6D3FCA85-1471-4E42-8036-805DBC1663E6}" type="pres">
      <dgm:prSet presAssocID="{D23C500C-275E-41D0-AE64-E40C4745D5B5}" presName="spaceRect" presStyleCnt="0"/>
      <dgm:spPr/>
    </dgm:pt>
    <dgm:pt modelId="{115BE9BF-997B-4253-9DCE-177155326923}" type="pres">
      <dgm:prSet presAssocID="{D23C500C-275E-41D0-AE64-E40C4745D5B5}" presName="textRect" presStyleLbl="revTx" presStyleIdx="2" presStyleCnt="4">
        <dgm:presLayoutVars>
          <dgm:chMax val="1"/>
          <dgm:chPref val="1"/>
        </dgm:presLayoutVars>
      </dgm:prSet>
      <dgm:spPr/>
    </dgm:pt>
    <dgm:pt modelId="{E22D628F-D2E4-476E-A6A9-7431A1803058}" type="pres">
      <dgm:prSet presAssocID="{BE16DF66-2C8E-4572-8A3E-3D0D98CB90E1}" presName="sibTrans" presStyleLbl="sibTrans2D1" presStyleIdx="0" presStyleCnt="0"/>
      <dgm:spPr/>
    </dgm:pt>
    <dgm:pt modelId="{7969D1BC-627A-45BA-8FC3-9AE8078F8EFC}" type="pres">
      <dgm:prSet presAssocID="{F8AB5316-F632-4E2F-B961-FAADCAFB2C75}" presName="compNode" presStyleCnt="0"/>
      <dgm:spPr/>
    </dgm:pt>
    <dgm:pt modelId="{92F19CFA-C5F0-4FE8-A1FD-48E011BA3B68}" type="pres">
      <dgm:prSet presAssocID="{F8AB5316-F632-4E2F-B961-FAADCAFB2C75}" presName="iconBgRect" presStyleLbl="bgShp" presStyleIdx="3" presStyleCnt="4"/>
      <dgm:spPr/>
    </dgm:pt>
    <dgm:pt modelId="{C2CA3212-E9D6-4906-9CAB-E0AB0F34846D}" type="pres">
      <dgm:prSet presAssocID="{F8AB5316-F632-4E2F-B961-FAADCAFB2C7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with solid fill"/>
        </a:ext>
      </dgm:extLst>
    </dgm:pt>
    <dgm:pt modelId="{BB5094D4-307A-485C-870B-0370667D5DA3}" type="pres">
      <dgm:prSet presAssocID="{F8AB5316-F632-4E2F-B961-FAADCAFB2C75}" presName="spaceRect" presStyleCnt="0"/>
      <dgm:spPr/>
    </dgm:pt>
    <dgm:pt modelId="{0962F49C-2E27-4BF5-83F9-F4D90BE7F829}" type="pres">
      <dgm:prSet presAssocID="{F8AB5316-F632-4E2F-B961-FAADCAFB2C75}" presName="textRect" presStyleLbl="revTx" presStyleIdx="3" presStyleCnt="4">
        <dgm:presLayoutVars>
          <dgm:chMax val="1"/>
          <dgm:chPref val="1"/>
        </dgm:presLayoutVars>
      </dgm:prSet>
      <dgm:spPr/>
    </dgm:pt>
  </dgm:ptLst>
  <dgm:cxnLst>
    <dgm:cxn modelId="{023FCE17-5825-4F87-B573-F7BC1D58458F}" type="presOf" srcId="{6EF9DC92-0EEE-407B-8300-DA2DA2D6C702}" destId="{7B641BF5-908E-4451-9D79-486A30D7B6DD}" srcOrd="0" destOrd="0" presId="urn:microsoft.com/office/officeart/2018/2/layout/IconCircleList"/>
    <dgm:cxn modelId="{52E4EB1B-3EF3-4988-9322-3ECE62CA30D5}" type="presOf" srcId="{BE16DF66-2C8E-4572-8A3E-3D0D98CB90E1}" destId="{E22D628F-D2E4-476E-A6A9-7431A1803058}" srcOrd="0" destOrd="0" presId="urn:microsoft.com/office/officeart/2018/2/layout/IconCircleList"/>
    <dgm:cxn modelId="{60D2FE26-FFDE-4830-B3EA-DD0671E03962}" type="presOf" srcId="{61AA0D2D-C823-4062-A72E-F5921306FD0D}" destId="{49607DCA-4F5B-4B3E-9043-45A3143EC000}" srcOrd="0" destOrd="0" presId="urn:microsoft.com/office/officeart/2018/2/layout/IconCircleList"/>
    <dgm:cxn modelId="{E600D955-2034-4CBC-905A-30DA411D36A4}" srcId="{61AA0D2D-C823-4062-A72E-F5921306FD0D}" destId="{986E3A8E-5054-4DDB-A6B8-DB18B3BE370C}" srcOrd="1" destOrd="0" parTransId="{708654C0-CEA3-40EF-A709-1E6CDCC2993D}" sibTransId="{793926F2-2FA5-43C1-955E-06E5A0DDB6AD}"/>
    <dgm:cxn modelId="{5CA0AB6C-4197-4398-91EB-DA7B73E9DC51}" type="presOf" srcId="{793926F2-2FA5-43C1-955E-06E5A0DDB6AD}" destId="{B2AF12F9-C2C8-44E1-9BA6-42F70F8DD8BF}" srcOrd="0" destOrd="0" presId="urn:microsoft.com/office/officeart/2018/2/layout/IconCircleList"/>
    <dgm:cxn modelId="{72DFEF8F-57F3-4298-BD8C-F8835E8F6328}" srcId="{61AA0D2D-C823-4062-A72E-F5921306FD0D}" destId="{F8AB5316-F632-4E2F-B961-FAADCAFB2C75}" srcOrd="3" destOrd="0" parTransId="{87983F11-2AAC-4390-B9F6-225B5701D4D9}" sibTransId="{955422C8-BEC0-4CDB-8746-D1FF18BFE28A}"/>
    <dgm:cxn modelId="{2B839896-9B64-4360-88A8-863C80E1A7EA}" type="presOf" srcId="{986E3A8E-5054-4DDB-A6B8-DB18B3BE370C}" destId="{2A137A57-0A86-4A66-9CBF-0F674BDB90B8}" srcOrd="0" destOrd="0" presId="urn:microsoft.com/office/officeart/2018/2/layout/IconCircleList"/>
    <dgm:cxn modelId="{FEF3B79D-86D8-4489-8BE6-947F83F6E46C}" type="presOf" srcId="{A36AE428-F383-4F4B-9342-EF3C6360A2BA}" destId="{2E3D3283-F581-420D-9398-B7A44AAF06A4}" srcOrd="0" destOrd="0" presId="urn:microsoft.com/office/officeart/2018/2/layout/IconCircleList"/>
    <dgm:cxn modelId="{D5B63D9E-EC07-4BBB-930B-3EF8EB80E2EF}" type="presOf" srcId="{D23C500C-275E-41D0-AE64-E40C4745D5B5}" destId="{115BE9BF-997B-4253-9DCE-177155326923}" srcOrd="0" destOrd="0" presId="urn:microsoft.com/office/officeart/2018/2/layout/IconCircleList"/>
    <dgm:cxn modelId="{F280EDB9-4E76-4606-8832-D027082DFD8B}" srcId="{61AA0D2D-C823-4062-A72E-F5921306FD0D}" destId="{A36AE428-F383-4F4B-9342-EF3C6360A2BA}" srcOrd="0" destOrd="0" parTransId="{C766F4B2-2CD2-4D81-B60C-83CB9FB63077}" sibTransId="{6EF9DC92-0EEE-407B-8300-DA2DA2D6C702}"/>
    <dgm:cxn modelId="{2D004EE8-4FCE-4BCC-BDE6-0823CCD1D5D7}" srcId="{61AA0D2D-C823-4062-A72E-F5921306FD0D}" destId="{D23C500C-275E-41D0-AE64-E40C4745D5B5}" srcOrd="2" destOrd="0" parTransId="{5492BAA6-E369-4330-8F34-A7FD3E2C4A4D}" sibTransId="{BE16DF66-2C8E-4572-8A3E-3D0D98CB90E1}"/>
    <dgm:cxn modelId="{F8116EF6-FA34-4921-9C35-57DA270B5D3B}" type="presOf" srcId="{F8AB5316-F632-4E2F-B961-FAADCAFB2C75}" destId="{0962F49C-2E27-4BF5-83F9-F4D90BE7F829}" srcOrd="0" destOrd="0" presId="urn:microsoft.com/office/officeart/2018/2/layout/IconCircleList"/>
    <dgm:cxn modelId="{02522D9B-7D16-41B8-8C8E-74F6DDFBBD4D}" type="presParOf" srcId="{49607DCA-4F5B-4B3E-9043-45A3143EC000}" destId="{B3A01EDA-2B15-477A-8CE0-E7005DD21561}" srcOrd="0" destOrd="0" presId="urn:microsoft.com/office/officeart/2018/2/layout/IconCircleList"/>
    <dgm:cxn modelId="{F09B9B93-77E8-4737-B876-49ACF683D5DD}" type="presParOf" srcId="{B3A01EDA-2B15-477A-8CE0-E7005DD21561}" destId="{41D5C5DA-D9FC-46A8-B840-4FE6DD8A22D8}" srcOrd="0" destOrd="0" presId="urn:microsoft.com/office/officeart/2018/2/layout/IconCircleList"/>
    <dgm:cxn modelId="{F90BCC6C-4FCF-41BF-A4CB-D2CDB63D7574}" type="presParOf" srcId="{41D5C5DA-D9FC-46A8-B840-4FE6DD8A22D8}" destId="{F934AD9E-BCF4-41A9-A3EF-44C993005361}" srcOrd="0" destOrd="0" presId="urn:microsoft.com/office/officeart/2018/2/layout/IconCircleList"/>
    <dgm:cxn modelId="{B2763B43-A34D-451C-B457-C1D2C3C818AB}" type="presParOf" srcId="{41D5C5DA-D9FC-46A8-B840-4FE6DD8A22D8}" destId="{5535573F-819B-4936-910B-C447D4C9F079}" srcOrd="1" destOrd="0" presId="urn:microsoft.com/office/officeart/2018/2/layout/IconCircleList"/>
    <dgm:cxn modelId="{8BE2EF06-E686-48BB-9877-C9CC38647E56}" type="presParOf" srcId="{41D5C5DA-D9FC-46A8-B840-4FE6DD8A22D8}" destId="{267149CF-077F-494D-AF9C-5041C9AB139F}" srcOrd="2" destOrd="0" presId="urn:microsoft.com/office/officeart/2018/2/layout/IconCircleList"/>
    <dgm:cxn modelId="{40228ED8-FCB7-4AE1-8B76-9C53EBD3C10D}" type="presParOf" srcId="{41D5C5DA-D9FC-46A8-B840-4FE6DD8A22D8}" destId="{2E3D3283-F581-420D-9398-B7A44AAF06A4}" srcOrd="3" destOrd="0" presId="urn:microsoft.com/office/officeart/2018/2/layout/IconCircleList"/>
    <dgm:cxn modelId="{679907AC-BF31-4E4F-8AA3-B890CB3C44FF}" type="presParOf" srcId="{B3A01EDA-2B15-477A-8CE0-E7005DD21561}" destId="{7B641BF5-908E-4451-9D79-486A30D7B6DD}" srcOrd="1" destOrd="0" presId="urn:microsoft.com/office/officeart/2018/2/layout/IconCircleList"/>
    <dgm:cxn modelId="{3B400C64-0A9B-4859-84A4-CC35FD3AE234}" type="presParOf" srcId="{B3A01EDA-2B15-477A-8CE0-E7005DD21561}" destId="{D69BB71B-F416-4DE0-B3EE-C9F2E55F1267}" srcOrd="2" destOrd="0" presId="urn:microsoft.com/office/officeart/2018/2/layout/IconCircleList"/>
    <dgm:cxn modelId="{D4D50045-B3F5-48FA-A869-59C8914C3FF7}" type="presParOf" srcId="{D69BB71B-F416-4DE0-B3EE-C9F2E55F1267}" destId="{F25A6B63-2B31-4ECA-AB26-459D93E13760}" srcOrd="0" destOrd="0" presId="urn:microsoft.com/office/officeart/2018/2/layout/IconCircleList"/>
    <dgm:cxn modelId="{66F88E0B-1D4A-4BFF-971B-7E63D40EF8C7}" type="presParOf" srcId="{D69BB71B-F416-4DE0-B3EE-C9F2E55F1267}" destId="{EC20BB9F-DEA7-49C9-BC44-BBFDC9C71D58}" srcOrd="1" destOrd="0" presId="urn:microsoft.com/office/officeart/2018/2/layout/IconCircleList"/>
    <dgm:cxn modelId="{B9C5226F-3ABD-4655-843F-3B60FCDE9C9F}" type="presParOf" srcId="{D69BB71B-F416-4DE0-B3EE-C9F2E55F1267}" destId="{21A96FCF-4E06-4335-93E1-7E08E3135CE1}" srcOrd="2" destOrd="0" presId="urn:microsoft.com/office/officeart/2018/2/layout/IconCircleList"/>
    <dgm:cxn modelId="{E9E2B1E3-0E9B-4C82-A8AA-0A9C433C3C24}" type="presParOf" srcId="{D69BB71B-F416-4DE0-B3EE-C9F2E55F1267}" destId="{2A137A57-0A86-4A66-9CBF-0F674BDB90B8}" srcOrd="3" destOrd="0" presId="urn:microsoft.com/office/officeart/2018/2/layout/IconCircleList"/>
    <dgm:cxn modelId="{6DA3EF6D-15FD-4977-8B19-B94E84854949}" type="presParOf" srcId="{B3A01EDA-2B15-477A-8CE0-E7005DD21561}" destId="{B2AF12F9-C2C8-44E1-9BA6-42F70F8DD8BF}" srcOrd="3" destOrd="0" presId="urn:microsoft.com/office/officeart/2018/2/layout/IconCircleList"/>
    <dgm:cxn modelId="{2C8D7E86-5B96-40BD-A502-DD9870BD4FDE}" type="presParOf" srcId="{B3A01EDA-2B15-477A-8CE0-E7005DD21561}" destId="{4E25DD99-D040-4AF1-BAF8-FA305AE7CAC0}" srcOrd="4" destOrd="0" presId="urn:microsoft.com/office/officeart/2018/2/layout/IconCircleList"/>
    <dgm:cxn modelId="{8ACD80C6-AA09-4922-B4FF-D7252EF66CFC}" type="presParOf" srcId="{4E25DD99-D040-4AF1-BAF8-FA305AE7CAC0}" destId="{A7538810-E7E6-44F8-890F-F9496509680E}" srcOrd="0" destOrd="0" presId="urn:microsoft.com/office/officeart/2018/2/layout/IconCircleList"/>
    <dgm:cxn modelId="{BC15283C-EB4A-4D3D-9C59-1A5DA42B0A11}" type="presParOf" srcId="{4E25DD99-D040-4AF1-BAF8-FA305AE7CAC0}" destId="{2B2E7E85-4057-4A53-96E2-CD31EAE9B128}" srcOrd="1" destOrd="0" presId="urn:microsoft.com/office/officeart/2018/2/layout/IconCircleList"/>
    <dgm:cxn modelId="{527AA8FE-8D1C-4A72-A985-5EBDD5437817}" type="presParOf" srcId="{4E25DD99-D040-4AF1-BAF8-FA305AE7CAC0}" destId="{6D3FCA85-1471-4E42-8036-805DBC1663E6}" srcOrd="2" destOrd="0" presId="urn:microsoft.com/office/officeart/2018/2/layout/IconCircleList"/>
    <dgm:cxn modelId="{025E89F0-5506-466F-9599-62B2432388F1}" type="presParOf" srcId="{4E25DD99-D040-4AF1-BAF8-FA305AE7CAC0}" destId="{115BE9BF-997B-4253-9DCE-177155326923}" srcOrd="3" destOrd="0" presId="urn:microsoft.com/office/officeart/2018/2/layout/IconCircleList"/>
    <dgm:cxn modelId="{00A71915-5D92-4F6C-BD37-9F768159F37F}" type="presParOf" srcId="{B3A01EDA-2B15-477A-8CE0-E7005DD21561}" destId="{E22D628F-D2E4-476E-A6A9-7431A1803058}" srcOrd="5" destOrd="0" presId="urn:microsoft.com/office/officeart/2018/2/layout/IconCircleList"/>
    <dgm:cxn modelId="{26527EED-4A53-4228-A471-332108D818D2}" type="presParOf" srcId="{B3A01EDA-2B15-477A-8CE0-E7005DD21561}" destId="{7969D1BC-627A-45BA-8FC3-9AE8078F8EFC}" srcOrd="6" destOrd="0" presId="urn:microsoft.com/office/officeart/2018/2/layout/IconCircleList"/>
    <dgm:cxn modelId="{1375D950-E512-46E4-9993-201A53AD8E97}" type="presParOf" srcId="{7969D1BC-627A-45BA-8FC3-9AE8078F8EFC}" destId="{92F19CFA-C5F0-4FE8-A1FD-48E011BA3B68}" srcOrd="0" destOrd="0" presId="urn:microsoft.com/office/officeart/2018/2/layout/IconCircleList"/>
    <dgm:cxn modelId="{73EA6E12-1A10-45A8-816B-A4BB2DC0BD8E}" type="presParOf" srcId="{7969D1BC-627A-45BA-8FC3-9AE8078F8EFC}" destId="{C2CA3212-E9D6-4906-9CAB-E0AB0F34846D}" srcOrd="1" destOrd="0" presId="urn:microsoft.com/office/officeart/2018/2/layout/IconCircleList"/>
    <dgm:cxn modelId="{1808BBE1-3583-4A78-ADB0-6A81812683D2}" type="presParOf" srcId="{7969D1BC-627A-45BA-8FC3-9AE8078F8EFC}" destId="{BB5094D4-307A-485C-870B-0370667D5DA3}" srcOrd="2" destOrd="0" presId="urn:microsoft.com/office/officeart/2018/2/layout/IconCircleList"/>
    <dgm:cxn modelId="{37C17300-BE94-48D3-BEA1-F1ADD66EB6C7}" type="presParOf" srcId="{7969D1BC-627A-45BA-8FC3-9AE8078F8EFC}" destId="{0962F49C-2E27-4BF5-83F9-F4D90BE7F82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068FBA-9427-451F-9D63-927743EEC9E1}"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C824EC30-2324-4DCC-B8BD-3142FFDB0D22}">
      <dgm:prSet/>
      <dgm:spPr>
        <a:gradFill rotWithShape="0">
          <a:gsLst>
            <a:gs pos="0">
              <a:schemeClr val="accent1">
                <a:alpha val="60000"/>
              </a:schemeClr>
            </a:gs>
            <a:gs pos="50000">
              <a:schemeClr val="accent1">
                <a:alpha val="60000"/>
              </a:schemeClr>
            </a:gs>
            <a:gs pos="100000">
              <a:schemeClr val="accent1">
                <a:alpha val="60000"/>
              </a:schemeClr>
            </a:gs>
          </a:gsLst>
        </a:gradFill>
      </dgm:spPr>
      <dgm:t>
        <a:bodyPr/>
        <a:lstStyle/>
        <a:p>
          <a:r>
            <a:rPr lang="en-US" dirty="0"/>
            <a:t>VWD Background (VWD 101)</a:t>
          </a:r>
        </a:p>
      </dgm:t>
    </dgm:pt>
    <dgm:pt modelId="{88A34424-8E77-44B8-B2EE-B320A26A56F5}" type="parTrans" cxnId="{2F0EFA93-C0AB-4C31-B2C8-FB8DAD17FCDE}">
      <dgm:prSet/>
      <dgm:spPr/>
      <dgm:t>
        <a:bodyPr/>
        <a:lstStyle/>
        <a:p>
          <a:endParaRPr lang="en-US"/>
        </a:p>
      </dgm:t>
    </dgm:pt>
    <dgm:pt modelId="{763D03B9-A9C0-421F-8126-A8E357B46D8F}" type="sibTrans" cxnId="{2F0EFA93-C0AB-4C31-B2C8-FB8DAD17FCDE}">
      <dgm:prSet/>
      <dgm:spPr/>
      <dgm:t>
        <a:bodyPr/>
        <a:lstStyle/>
        <a:p>
          <a:endParaRPr lang="en-US"/>
        </a:p>
      </dgm:t>
    </dgm:pt>
    <dgm:pt modelId="{A96F51A3-140D-4A6E-8E0E-923381264083}">
      <dgm:prSet/>
      <dgm:spPr>
        <a:gradFill rotWithShape="0">
          <a:gsLst>
            <a:gs pos="0">
              <a:schemeClr val="accent1">
                <a:alpha val="80000"/>
              </a:schemeClr>
            </a:gs>
            <a:gs pos="49000">
              <a:schemeClr val="accent1">
                <a:alpha val="80000"/>
              </a:schemeClr>
            </a:gs>
            <a:gs pos="100000">
              <a:schemeClr val="accent1">
                <a:alpha val="80000"/>
              </a:schemeClr>
            </a:gs>
          </a:gsLst>
        </a:gradFill>
      </dgm:spPr>
      <dgm:t>
        <a:bodyPr/>
        <a:lstStyle/>
        <a:p>
          <a:r>
            <a:rPr lang="en-US"/>
            <a:t>Delphi Methods</a:t>
          </a:r>
        </a:p>
      </dgm:t>
    </dgm:pt>
    <dgm:pt modelId="{B818AC7F-9701-4075-9532-BBF8D79079EE}" type="parTrans" cxnId="{568806D5-8D0E-4CE9-8E24-04B52D034139}">
      <dgm:prSet/>
      <dgm:spPr/>
      <dgm:t>
        <a:bodyPr/>
        <a:lstStyle/>
        <a:p>
          <a:endParaRPr lang="en-US"/>
        </a:p>
      </dgm:t>
    </dgm:pt>
    <dgm:pt modelId="{49A121CB-977A-452D-AD23-7D640F5E604E}" type="sibTrans" cxnId="{568806D5-8D0E-4CE9-8E24-04B52D034139}">
      <dgm:prSet/>
      <dgm:spPr/>
      <dgm:t>
        <a:bodyPr/>
        <a:lstStyle/>
        <a:p>
          <a:endParaRPr lang="en-US"/>
        </a:p>
      </dgm:t>
    </dgm:pt>
    <dgm:pt modelId="{A4403ACB-3AA9-45ED-BE60-9BB27526C11A}">
      <dgm:prSet/>
      <dgm:spPr>
        <a:gradFill rotWithShape="0">
          <a:gsLst>
            <a:gs pos="0">
              <a:schemeClr val="accent1"/>
            </a:gs>
            <a:gs pos="50000">
              <a:schemeClr val="accent1"/>
            </a:gs>
            <a:gs pos="100000">
              <a:schemeClr val="accent1"/>
            </a:gs>
          </a:gsLst>
        </a:gradFill>
      </dgm:spPr>
      <dgm:t>
        <a:bodyPr/>
        <a:lstStyle/>
        <a:p>
          <a:r>
            <a:rPr lang="en-US"/>
            <a:t>Outcomes</a:t>
          </a:r>
        </a:p>
      </dgm:t>
    </dgm:pt>
    <dgm:pt modelId="{2C4D5C9F-34F7-4317-8426-093A6145BB5F}" type="parTrans" cxnId="{0202F00A-0F0E-48A2-9F17-790EF6912FD2}">
      <dgm:prSet/>
      <dgm:spPr/>
      <dgm:t>
        <a:bodyPr/>
        <a:lstStyle/>
        <a:p>
          <a:endParaRPr lang="en-US"/>
        </a:p>
      </dgm:t>
    </dgm:pt>
    <dgm:pt modelId="{14F7D531-E575-491A-8FE5-AC57AE49A1A2}" type="sibTrans" cxnId="{0202F00A-0F0E-48A2-9F17-790EF6912FD2}">
      <dgm:prSet/>
      <dgm:spPr/>
      <dgm:t>
        <a:bodyPr/>
        <a:lstStyle/>
        <a:p>
          <a:endParaRPr lang="en-US"/>
        </a:p>
      </dgm:t>
    </dgm:pt>
    <dgm:pt modelId="{187A8E3A-FCF5-C243-8A18-7044E3505F41}" type="pres">
      <dgm:prSet presAssocID="{6C068FBA-9427-451F-9D63-927743EEC9E1}" presName="Name0" presStyleCnt="0">
        <dgm:presLayoutVars>
          <dgm:dir/>
          <dgm:animLvl val="lvl"/>
          <dgm:resizeHandles val="exact"/>
        </dgm:presLayoutVars>
      </dgm:prSet>
      <dgm:spPr/>
    </dgm:pt>
    <dgm:pt modelId="{ACFF874B-4229-4742-83B6-4D1B022DEA3C}" type="pres">
      <dgm:prSet presAssocID="{C824EC30-2324-4DCC-B8BD-3142FFDB0D22}" presName="linNode" presStyleCnt="0"/>
      <dgm:spPr/>
    </dgm:pt>
    <dgm:pt modelId="{0B98D948-6AB5-E549-ABB6-9233D0568262}" type="pres">
      <dgm:prSet presAssocID="{C824EC30-2324-4DCC-B8BD-3142FFDB0D22}" presName="parentText" presStyleLbl="node1" presStyleIdx="0" presStyleCnt="3">
        <dgm:presLayoutVars>
          <dgm:chMax val="1"/>
          <dgm:bulletEnabled val="1"/>
        </dgm:presLayoutVars>
      </dgm:prSet>
      <dgm:spPr/>
    </dgm:pt>
    <dgm:pt modelId="{064FCF49-76AB-514F-A358-5944FCD89C7B}" type="pres">
      <dgm:prSet presAssocID="{763D03B9-A9C0-421F-8126-A8E357B46D8F}" presName="sp" presStyleCnt="0"/>
      <dgm:spPr/>
    </dgm:pt>
    <dgm:pt modelId="{75CACB41-FFBC-E247-BADD-87ACD062F3B2}" type="pres">
      <dgm:prSet presAssocID="{A96F51A3-140D-4A6E-8E0E-923381264083}" presName="linNode" presStyleCnt="0"/>
      <dgm:spPr/>
    </dgm:pt>
    <dgm:pt modelId="{46356F54-5886-8B45-A50D-45B8CCE8455E}" type="pres">
      <dgm:prSet presAssocID="{A96F51A3-140D-4A6E-8E0E-923381264083}" presName="parentText" presStyleLbl="node1" presStyleIdx="1" presStyleCnt="3">
        <dgm:presLayoutVars>
          <dgm:chMax val="1"/>
          <dgm:bulletEnabled val="1"/>
        </dgm:presLayoutVars>
      </dgm:prSet>
      <dgm:spPr/>
    </dgm:pt>
    <dgm:pt modelId="{CC3F5BED-69E1-7142-9F32-987A7F86DE29}" type="pres">
      <dgm:prSet presAssocID="{49A121CB-977A-452D-AD23-7D640F5E604E}" presName="sp" presStyleCnt="0"/>
      <dgm:spPr/>
    </dgm:pt>
    <dgm:pt modelId="{8595EEE8-E1DA-0C45-B33C-D2BA2BFB90E5}" type="pres">
      <dgm:prSet presAssocID="{A4403ACB-3AA9-45ED-BE60-9BB27526C11A}" presName="linNode" presStyleCnt="0"/>
      <dgm:spPr/>
    </dgm:pt>
    <dgm:pt modelId="{3E001440-309C-A842-A1E9-C1F6BC9CA96B}" type="pres">
      <dgm:prSet presAssocID="{A4403ACB-3AA9-45ED-BE60-9BB27526C11A}" presName="parentText" presStyleLbl="node1" presStyleIdx="2" presStyleCnt="3">
        <dgm:presLayoutVars>
          <dgm:chMax val="1"/>
          <dgm:bulletEnabled val="1"/>
        </dgm:presLayoutVars>
      </dgm:prSet>
      <dgm:spPr/>
    </dgm:pt>
  </dgm:ptLst>
  <dgm:cxnLst>
    <dgm:cxn modelId="{0202F00A-0F0E-48A2-9F17-790EF6912FD2}" srcId="{6C068FBA-9427-451F-9D63-927743EEC9E1}" destId="{A4403ACB-3AA9-45ED-BE60-9BB27526C11A}" srcOrd="2" destOrd="0" parTransId="{2C4D5C9F-34F7-4317-8426-093A6145BB5F}" sibTransId="{14F7D531-E575-491A-8FE5-AC57AE49A1A2}"/>
    <dgm:cxn modelId="{6BA74B3B-12F2-F84F-A9AE-2B8279AAE5C1}" type="presOf" srcId="{C824EC30-2324-4DCC-B8BD-3142FFDB0D22}" destId="{0B98D948-6AB5-E549-ABB6-9233D0568262}" srcOrd="0" destOrd="0" presId="urn:microsoft.com/office/officeart/2005/8/layout/vList5"/>
    <dgm:cxn modelId="{78E12745-740B-3C4C-AD7F-C0CFF05E0D89}" type="presOf" srcId="{A96F51A3-140D-4A6E-8E0E-923381264083}" destId="{46356F54-5886-8B45-A50D-45B8CCE8455E}" srcOrd="0" destOrd="0" presId="urn:microsoft.com/office/officeart/2005/8/layout/vList5"/>
    <dgm:cxn modelId="{48D4536F-0432-4043-992E-2AB7D335ADB5}" type="presOf" srcId="{6C068FBA-9427-451F-9D63-927743EEC9E1}" destId="{187A8E3A-FCF5-C243-8A18-7044E3505F41}" srcOrd="0" destOrd="0" presId="urn:microsoft.com/office/officeart/2005/8/layout/vList5"/>
    <dgm:cxn modelId="{2F0EFA93-C0AB-4C31-B2C8-FB8DAD17FCDE}" srcId="{6C068FBA-9427-451F-9D63-927743EEC9E1}" destId="{C824EC30-2324-4DCC-B8BD-3142FFDB0D22}" srcOrd="0" destOrd="0" parTransId="{88A34424-8E77-44B8-B2EE-B320A26A56F5}" sibTransId="{763D03B9-A9C0-421F-8126-A8E357B46D8F}"/>
    <dgm:cxn modelId="{568806D5-8D0E-4CE9-8E24-04B52D034139}" srcId="{6C068FBA-9427-451F-9D63-927743EEC9E1}" destId="{A96F51A3-140D-4A6E-8E0E-923381264083}" srcOrd="1" destOrd="0" parTransId="{B818AC7F-9701-4075-9532-BBF8D79079EE}" sibTransId="{49A121CB-977A-452D-AD23-7D640F5E604E}"/>
    <dgm:cxn modelId="{276BE4F4-43B7-CD4A-8B30-0F7BDCBA2155}" type="presOf" srcId="{A4403ACB-3AA9-45ED-BE60-9BB27526C11A}" destId="{3E001440-309C-A842-A1E9-C1F6BC9CA96B}" srcOrd="0" destOrd="0" presId="urn:microsoft.com/office/officeart/2005/8/layout/vList5"/>
    <dgm:cxn modelId="{C0E71DE2-6E7E-B54F-8661-960A5A6DA685}" type="presParOf" srcId="{187A8E3A-FCF5-C243-8A18-7044E3505F41}" destId="{ACFF874B-4229-4742-83B6-4D1B022DEA3C}" srcOrd="0" destOrd="0" presId="urn:microsoft.com/office/officeart/2005/8/layout/vList5"/>
    <dgm:cxn modelId="{6DAAA969-A017-1744-851D-E0687D69903F}" type="presParOf" srcId="{ACFF874B-4229-4742-83B6-4D1B022DEA3C}" destId="{0B98D948-6AB5-E549-ABB6-9233D0568262}" srcOrd="0" destOrd="0" presId="urn:microsoft.com/office/officeart/2005/8/layout/vList5"/>
    <dgm:cxn modelId="{C24A2BD0-C097-354B-9E29-CB7C5488394B}" type="presParOf" srcId="{187A8E3A-FCF5-C243-8A18-7044E3505F41}" destId="{064FCF49-76AB-514F-A358-5944FCD89C7B}" srcOrd="1" destOrd="0" presId="urn:microsoft.com/office/officeart/2005/8/layout/vList5"/>
    <dgm:cxn modelId="{8ADD5C8C-AD59-4D42-B1FF-4EA96E66E52E}" type="presParOf" srcId="{187A8E3A-FCF5-C243-8A18-7044E3505F41}" destId="{75CACB41-FFBC-E247-BADD-87ACD062F3B2}" srcOrd="2" destOrd="0" presId="urn:microsoft.com/office/officeart/2005/8/layout/vList5"/>
    <dgm:cxn modelId="{27B7C07E-9EB8-7F44-B076-2058E11B6714}" type="presParOf" srcId="{75CACB41-FFBC-E247-BADD-87ACD062F3B2}" destId="{46356F54-5886-8B45-A50D-45B8CCE8455E}" srcOrd="0" destOrd="0" presId="urn:microsoft.com/office/officeart/2005/8/layout/vList5"/>
    <dgm:cxn modelId="{E3DCF384-BDE8-6842-B1C4-F25B4B03055A}" type="presParOf" srcId="{187A8E3A-FCF5-C243-8A18-7044E3505F41}" destId="{CC3F5BED-69E1-7142-9F32-987A7F86DE29}" srcOrd="3" destOrd="0" presId="urn:microsoft.com/office/officeart/2005/8/layout/vList5"/>
    <dgm:cxn modelId="{682A5A7F-4C7C-8544-8F8A-0044D0D0E106}" type="presParOf" srcId="{187A8E3A-FCF5-C243-8A18-7044E3505F41}" destId="{8595EEE8-E1DA-0C45-B33C-D2BA2BFB90E5}" srcOrd="4" destOrd="0" presId="urn:microsoft.com/office/officeart/2005/8/layout/vList5"/>
    <dgm:cxn modelId="{D7021AA0-5440-B34B-A438-28A2B8CFF95B}" type="presParOf" srcId="{8595EEE8-E1DA-0C45-B33C-D2BA2BFB90E5}" destId="{3E001440-309C-A842-A1E9-C1F6BC9CA96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B65E4-ED43-4A0D-9531-DC0A17C728B4}">
      <dsp:nvSpPr>
        <dsp:cNvPr id="0" name=""/>
        <dsp:cNvSpPr/>
      </dsp:nvSpPr>
      <dsp:spPr>
        <a:xfrm>
          <a:off x="693277" y="1179616"/>
          <a:ext cx="1371599" cy="137159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D4494-0766-4001-8BB8-F8513DC02E69}">
      <dsp:nvSpPr>
        <dsp:cNvPr id="0" name=""/>
        <dsp:cNvSpPr/>
      </dsp:nvSpPr>
      <dsp:spPr>
        <a:xfrm>
          <a:off x="1013317" y="1499656"/>
          <a:ext cx="731518" cy="731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985CD2-41FC-4EB3-90D9-B8596C8CB077}">
      <dsp:nvSpPr>
        <dsp:cNvPr id="0" name=""/>
        <dsp:cNvSpPr/>
      </dsp:nvSpPr>
      <dsp:spPr>
        <a:xfrm>
          <a:off x="479077" y="2756415"/>
          <a:ext cx="180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Diversity of opinions</a:t>
          </a:r>
        </a:p>
      </dsp:txBody>
      <dsp:txXfrm>
        <a:off x="479077" y="2756415"/>
        <a:ext cx="1800000" cy="1192500"/>
      </dsp:txXfrm>
    </dsp:sp>
    <dsp:sp modelId="{2EEF53AF-DEC1-41E5-93EE-53B4329B4E4B}">
      <dsp:nvSpPr>
        <dsp:cNvPr id="0" name=""/>
        <dsp:cNvSpPr/>
      </dsp:nvSpPr>
      <dsp:spPr>
        <a:xfrm>
          <a:off x="2808277" y="1179616"/>
          <a:ext cx="1371599" cy="137159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165A8-2155-414C-B28D-95E179329796}">
      <dsp:nvSpPr>
        <dsp:cNvPr id="0" name=""/>
        <dsp:cNvSpPr/>
      </dsp:nvSpPr>
      <dsp:spPr>
        <a:xfrm>
          <a:off x="3128317" y="1499656"/>
          <a:ext cx="731518" cy="7315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2250BC-7BDA-486C-9642-6D93E6F7D09B}">
      <dsp:nvSpPr>
        <dsp:cNvPr id="0" name=""/>
        <dsp:cNvSpPr/>
      </dsp:nvSpPr>
      <dsp:spPr>
        <a:xfrm>
          <a:off x="2594077" y="2756415"/>
          <a:ext cx="180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Independence of opinions</a:t>
          </a:r>
        </a:p>
      </dsp:txBody>
      <dsp:txXfrm>
        <a:off x="2594077" y="2756415"/>
        <a:ext cx="1800000" cy="1192500"/>
      </dsp:txXfrm>
    </dsp:sp>
    <dsp:sp modelId="{46FA9E92-9F2D-426D-AFA1-BA32C749B374}">
      <dsp:nvSpPr>
        <dsp:cNvPr id="0" name=""/>
        <dsp:cNvSpPr/>
      </dsp:nvSpPr>
      <dsp:spPr>
        <a:xfrm>
          <a:off x="5087203" y="1179616"/>
          <a:ext cx="1371599" cy="137159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BBBF41-4C11-4F14-ACC4-554D2795B654}">
      <dsp:nvSpPr>
        <dsp:cNvPr id="0" name=""/>
        <dsp:cNvSpPr/>
      </dsp:nvSpPr>
      <dsp:spPr>
        <a:xfrm>
          <a:off x="5407243" y="1499656"/>
          <a:ext cx="731518" cy="7315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E84F71-3AAE-46E8-BC91-215F4DC582C2}">
      <dsp:nvSpPr>
        <dsp:cNvPr id="0" name=""/>
        <dsp:cNvSpPr/>
      </dsp:nvSpPr>
      <dsp:spPr>
        <a:xfrm>
          <a:off x="4709077" y="2756415"/>
          <a:ext cx="2127852"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Decentralization and specification of knowledge</a:t>
          </a:r>
        </a:p>
      </dsp:txBody>
      <dsp:txXfrm>
        <a:off x="4709077" y="2756415"/>
        <a:ext cx="2127852" cy="1192500"/>
      </dsp:txXfrm>
    </dsp:sp>
    <dsp:sp modelId="{C9EA5765-7A20-4DAE-9903-DA6DE7B5807D}">
      <dsp:nvSpPr>
        <dsp:cNvPr id="0" name=""/>
        <dsp:cNvSpPr/>
      </dsp:nvSpPr>
      <dsp:spPr>
        <a:xfrm>
          <a:off x="7366129" y="1179616"/>
          <a:ext cx="1371599" cy="137159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A3E733-A87F-4E3C-AB07-14A888BA9132}">
      <dsp:nvSpPr>
        <dsp:cNvPr id="0" name=""/>
        <dsp:cNvSpPr/>
      </dsp:nvSpPr>
      <dsp:spPr>
        <a:xfrm>
          <a:off x="7686169" y="1499656"/>
          <a:ext cx="731518" cy="7315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4CF85D-C76E-4969-B23F-E5B29319BEA1}">
      <dsp:nvSpPr>
        <dsp:cNvPr id="0" name=""/>
        <dsp:cNvSpPr/>
      </dsp:nvSpPr>
      <dsp:spPr>
        <a:xfrm>
          <a:off x="7151929" y="2756415"/>
          <a:ext cx="180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Aggregation of private judgements into a collective decision</a:t>
          </a:r>
        </a:p>
      </dsp:txBody>
      <dsp:txXfrm>
        <a:off x="7151929" y="2756415"/>
        <a:ext cx="1800000" cy="1192500"/>
      </dsp:txXfrm>
    </dsp:sp>
    <dsp:sp modelId="{10798BB2-838C-42CC-9EA6-4D80A082F2D3}">
      <dsp:nvSpPr>
        <dsp:cNvPr id="0" name=""/>
        <dsp:cNvSpPr/>
      </dsp:nvSpPr>
      <dsp:spPr>
        <a:xfrm>
          <a:off x="9481129" y="1179616"/>
          <a:ext cx="1371599" cy="137159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04D6E-319E-4DEC-88FA-DC3AA4CE1440}">
      <dsp:nvSpPr>
        <dsp:cNvPr id="0" name=""/>
        <dsp:cNvSpPr/>
      </dsp:nvSpPr>
      <dsp:spPr>
        <a:xfrm>
          <a:off x="9801169" y="1499656"/>
          <a:ext cx="731518" cy="7315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F4C5B5-882E-4647-9D40-7504044A19D5}">
      <dsp:nvSpPr>
        <dsp:cNvPr id="0" name=""/>
        <dsp:cNvSpPr/>
      </dsp:nvSpPr>
      <dsp:spPr>
        <a:xfrm>
          <a:off x="9266928" y="2756415"/>
          <a:ext cx="1800000"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Trust and fairness within the group</a:t>
          </a:r>
        </a:p>
      </dsp:txBody>
      <dsp:txXfrm>
        <a:off x="9266928" y="2756415"/>
        <a:ext cx="1800000" cy="119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4AD9E-BCF4-41A9-A3EF-44C993005361}">
      <dsp:nvSpPr>
        <dsp:cNvPr id="0" name=""/>
        <dsp:cNvSpPr/>
      </dsp:nvSpPr>
      <dsp:spPr>
        <a:xfrm>
          <a:off x="136503"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573F-819B-4936-910B-C447D4C9F079}">
      <dsp:nvSpPr>
        <dsp:cNvPr id="0" name=""/>
        <dsp:cNvSpPr/>
      </dsp:nvSpPr>
      <dsp:spPr>
        <a:xfrm>
          <a:off x="372960" y="938010"/>
          <a:ext cx="653070" cy="6530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D3283-F581-420D-9398-B7A44AAF06A4}">
      <dsp:nvSpPr>
        <dsp:cNvPr id="0" name=""/>
        <dsp:cNvSpPr/>
      </dsp:nvSpPr>
      <dsp:spPr>
        <a:xfrm>
          <a:off x="1503770"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Duchenne Muscular Dystrophy</a:t>
          </a:r>
        </a:p>
        <a:p>
          <a:pPr marL="0" lvl="0" indent="0" algn="ctr" defTabSz="933450">
            <a:lnSpc>
              <a:spcPct val="100000"/>
            </a:lnSpc>
            <a:spcBef>
              <a:spcPct val="0"/>
            </a:spcBef>
            <a:spcAft>
              <a:spcPct val="35000"/>
            </a:spcAft>
            <a:buNone/>
          </a:pPr>
          <a:r>
            <a:rPr lang="en-US" sz="2100" kern="1200" dirty="0"/>
            <a:t> 6-minute walk test</a:t>
          </a:r>
        </a:p>
      </dsp:txBody>
      <dsp:txXfrm>
        <a:off x="1503770" y="701554"/>
        <a:ext cx="2654104" cy="1125983"/>
      </dsp:txXfrm>
    </dsp:sp>
    <dsp:sp modelId="{F25A6B63-2B31-4ECA-AB26-459D93E13760}">
      <dsp:nvSpPr>
        <dsp:cNvPr id="0" name=""/>
        <dsp:cNvSpPr/>
      </dsp:nvSpPr>
      <dsp:spPr>
        <a:xfrm>
          <a:off x="4620332"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BB9F-DEA7-49C9-BC44-BBFDC9C71D58}">
      <dsp:nvSpPr>
        <dsp:cNvPr id="0" name=""/>
        <dsp:cNvSpPr/>
      </dsp:nvSpPr>
      <dsp:spPr>
        <a:xfrm>
          <a:off x="4856788" y="938010"/>
          <a:ext cx="653070" cy="6530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37A57-0A86-4A66-9CBF-0F674BDB90B8}">
      <dsp:nvSpPr>
        <dsp:cNvPr id="0" name=""/>
        <dsp:cNvSpPr/>
      </dsp:nvSpPr>
      <dsp:spPr>
        <a:xfrm>
          <a:off x="5987598"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err="1"/>
            <a:t>Stargardt</a:t>
          </a:r>
          <a:r>
            <a:rPr lang="en-US" sz="2100" b="1" kern="1200" dirty="0"/>
            <a:t> Disease</a:t>
          </a:r>
        </a:p>
        <a:p>
          <a:pPr marL="0" lvl="0" indent="0" algn="ctr" defTabSz="933450">
            <a:lnSpc>
              <a:spcPct val="100000"/>
            </a:lnSpc>
            <a:spcBef>
              <a:spcPct val="0"/>
            </a:spcBef>
            <a:spcAft>
              <a:spcPct val="35000"/>
            </a:spcAft>
            <a:buNone/>
          </a:pPr>
          <a:r>
            <a:rPr lang="en-US" sz="2100" kern="1200" dirty="0"/>
            <a:t>% change in rate of growth of blind spot</a:t>
          </a:r>
        </a:p>
      </dsp:txBody>
      <dsp:txXfrm>
        <a:off x="5987598" y="701554"/>
        <a:ext cx="2654104" cy="1125983"/>
      </dsp:txXfrm>
    </dsp:sp>
    <dsp:sp modelId="{A7538810-E7E6-44F8-890F-F9496509680E}">
      <dsp:nvSpPr>
        <dsp:cNvPr id="0" name=""/>
        <dsp:cNvSpPr/>
      </dsp:nvSpPr>
      <dsp:spPr>
        <a:xfrm>
          <a:off x="136503"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E7E85-4057-4A53-96E2-CD31EAE9B128}">
      <dsp:nvSpPr>
        <dsp:cNvPr id="0" name=""/>
        <dsp:cNvSpPr/>
      </dsp:nvSpPr>
      <dsp:spPr>
        <a:xfrm>
          <a:off x="372960" y="2812624"/>
          <a:ext cx="653070" cy="6530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5BE9BF-997B-4253-9DCE-177155326923}">
      <dsp:nvSpPr>
        <dsp:cNvPr id="0" name=""/>
        <dsp:cNvSpPr/>
      </dsp:nvSpPr>
      <dsp:spPr>
        <a:xfrm>
          <a:off x="1503770"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COPD</a:t>
          </a:r>
        </a:p>
        <a:p>
          <a:pPr marL="0" lvl="0" indent="0" algn="ctr" defTabSz="933450">
            <a:lnSpc>
              <a:spcPct val="100000"/>
            </a:lnSpc>
            <a:spcBef>
              <a:spcPct val="0"/>
            </a:spcBef>
            <a:spcAft>
              <a:spcPct val="35000"/>
            </a:spcAft>
            <a:buNone/>
          </a:pPr>
          <a:r>
            <a:rPr lang="en-US" sz="2100" kern="1200" dirty="0"/>
            <a:t>O</a:t>
          </a:r>
          <a:r>
            <a:rPr lang="en-US" sz="2100" kern="1200" baseline="-25000" dirty="0"/>
            <a:t>2</a:t>
          </a:r>
          <a:r>
            <a:rPr lang="en-US" sz="2100" kern="1200" dirty="0"/>
            <a:t> saturation</a:t>
          </a:r>
        </a:p>
      </dsp:txBody>
      <dsp:txXfrm>
        <a:off x="1503770" y="2576168"/>
        <a:ext cx="2654104" cy="1125983"/>
      </dsp:txXfrm>
    </dsp:sp>
    <dsp:sp modelId="{92F19CFA-C5F0-4FE8-A1FD-48E011BA3B68}">
      <dsp:nvSpPr>
        <dsp:cNvPr id="0" name=""/>
        <dsp:cNvSpPr/>
      </dsp:nvSpPr>
      <dsp:spPr>
        <a:xfrm>
          <a:off x="4620332"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A3212-E9D6-4906-9CAB-E0AB0F34846D}">
      <dsp:nvSpPr>
        <dsp:cNvPr id="0" name=""/>
        <dsp:cNvSpPr/>
      </dsp:nvSpPr>
      <dsp:spPr>
        <a:xfrm>
          <a:off x="4856788" y="2812624"/>
          <a:ext cx="653070" cy="6530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2F49C-2E27-4BF5-83F9-F4D90BE7F829}">
      <dsp:nvSpPr>
        <dsp:cNvPr id="0" name=""/>
        <dsp:cNvSpPr/>
      </dsp:nvSpPr>
      <dsp:spPr>
        <a:xfrm>
          <a:off x="5987598"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VWD</a:t>
          </a:r>
        </a:p>
        <a:p>
          <a:pPr marL="0" lvl="0" indent="0" algn="ctr" defTabSz="933450">
            <a:lnSpc>
              <a:spcPct val="100000"/>
            </a:lnSpc>
            <a:spcBef>
              <a:spcPct val="0"/>
            </a:spcBef>
            <a:spcAft>
              <a:spcPct val="35000"/>
            </a:spcAft>
            <a:buNone/>
          </a:pPr>
          <a:r>
            <a:rPr lang="en-US" sz="2100" kern="1200" dirty="0"/>
            <a:t> frequency of bleeding</a:t>
          </a:r>
        </a:p>
      </dsp:txBody>
      <dsp:txXfrm>
        <a:off x="5987598" y="2576168"/>
        <a:ext cx="2654104" cy="1125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4AD9E-BCF4-41A9-A3EF-44C993005361}">
      <dsp:nvSpPr>
        <dsp:cNvPr id="0" name=""/>
        <dsp:cNvSpPr/>
      </dsp:nvSpPr>
      <dsp:spPr>
        <a:xfrm>
          <a:off x="136503"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573F-819B-4936-910B-C447D4C9F079}">
      <dsp:nvSpPr>
        <dsp:cNvPr id="0" name=""/>
        <dsp:cNvSpPr/>
      </dsp:nvSpPr>
      <dsp:spPr>
        <a:xfrm>
          <a:off x="372960" y="938010"/>
          <a:ext cx="653070" cy="6530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D3283-F581-420D-9398-B7A44AAF06A4}">
      <dsp:nvSpPr>
        <dsp:cNvPr id="0" name=""/>
        <dsp:cNvSpPr/>
      </dsp:nvSpPr>
      <dsp:spPr>
        <a:xfrm>
          <a:off x="1503770"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Duchenne Muscular Dystrophy</a:t>
          </a:r>
        </a:p>
        <a:p>
          <a:pPr marL="0" lvl="0" indent="0" algn="ctr" defTabSz="933450">
            <a:lnSpc>
              <a:spcPct val="100000"/>
            </a:lnSpc>
            <a:spcBef>
              <a:spcPct val="0"/>
            </a:spcBef>
            <a:spcAft>
              <a:spcPct val="35000"/>
            </a:spcAft>
            <a:buNone/>
          </a:pPr>
          <a:r>
            <a:rPr lang="en-US" sz="2100" strike="sngStrike" kern="1200" dirty="0"/>
            <a:t> 6-minute walk test</a:t>
          </a:r>
        </a:p>
      </dsp:txBody>
      <dsp:txXfrm>
        <a:off x="1503770" y="701554"/>
        <a:ext cx="2654104" cy="1125983"/>
      </dsp:txXfrm>
    </dsp:sp>
    <dsp:sp modelId="{F25A6B63-2B31-4ECA-AB26-459D93E13760}">
      <dsp:nvSpPr>
        <dsp:cNvPr id="0" name=""/>
        <dsp:cNvSpPr/>
      </dsp:nvSpPr>
      <dsp:spPr>
        <a:xfrm>
          <a:off x="4620332"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BB9F-DEA7-49C9-BC44-BBFDC9C71D58}">
      <dsp:nvSpPr>
        <dsp:cNvPr id="0" name=""/>
        <dsp:cNvSpPr/>
      </dsp:nvSpPr>
      <dsp:spPr>
        <a:xfrm>
          <a:off x="4856788" y="938010"/>
          <a:ext cx="653070" cy="6530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37A57-0A86-4A66-9CBF-0F674BDB90B8}">
      <dsp:nvSpPr>
        <dsp:cNvPr id="0" name=""/>
        <dsp:cNvSpPr/>
      </dsp:nvSpPr>
      <dsp:spPr>
        <a:xfrm>
          <a:off x="5987598"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err="1"/>
            <a:t>Stargardt</a:t>
          </a:r>
          <a:r>
            <a:rPr lang="en-US" sz="2100" b="1" kern="1200" dirty="0"/>
            <a:t> Disease</a:t>
          </a:r>
        </a:p>
        <a:p>
          <a:pPr marL="0" lvl="0" indent="0" algn="ctr" defTabSz="933450">
            <a:lnSpc>
              <a:spcPct val="100000"/>
            </a:lnSpc>
            <a:spcBef>
              <a:spcPct val="0"/>
            </a:spcBef>
            <a:spcAft>
              <a:spcPct val="35000"/>
            </a:spcAft>
            <a:buNone/>
          </a:pPr>
          <a:r>
            <a:rPr lang="en-US" sz="2100" kern="1200" dirty="0"/>
            <a:t>% change in rate of growth of blind spot</a:t>
          </a:r>
        </a:p>
      </dsp:txBody>
      <dsp:txXfrm>
        <a:off x="5987598" y="701554"/>
        <a:ext cx="2654104" cy="1125983"/>
      </dsp:txXfrm>
    </dsp:sp>
    <dsp:sp modelId="{A7538810-E7E6-44F8-890F-F9496509680E}">
      <dsp:nvSpPr>
        <dsp:cNvPr id="0" name=""/>
        <dsp:cNvSpPr/>
      </dsp:nvSpPr>
      <dsp:spPr>
        <a:xfrm>
          <a:off x="136503"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E7E85-4057-4A53-96E2-CD31EAE9B128}">
      <dsp:nvSpPr>
        <dsp:cNvPr id="0" name=""/>
        <dsp:cNvSpPr/>
      </dsp:nvSpPr>
      <dsp:spPr>
        <a:xfrm>
          <a:off x="372960" y="2812624"/>
          <a:ext cx="653070" cy="6530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5BE9BF-997B-4253-9DCE-177155326923}">
      <dsp:nvSpPr>
        <dsp:cNvPr id="0" name=""/>
        <dsp:cNvSpPr/>
      </dsp:nvSpPr>
      <dsp:spPr>
        <a:xfrm>
          <a:off x="1503770"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COPD</a:t>
          </a:r>
        </a:p>
        <a:p>
          <a:pPr marL="0" lvl="0" indent="0" algn="ctr" defTabSz="933450">
            <a:lnSpc>
              <a:spcPct val="100000"/>
            </a:lnSpc>
            <a:spcBef>
              <a:spcPct val="0"/>
            </a:spcBef>
            <a:spcAft>
              <a:spcPct val="35000"/>
            </a:spcAft>
            <a:buNone/>
          </a:pPr>
          <a:r>
            <a:rPr lang="en-US" sz="2100" kern="1200" dirty="0"/>
            <a:t>O</a:t>
          </a:r>
          <a:r>
            <a:rPr lang="en-US" sz="2100" kern="1200" baseline="-25000" dirty="0"/>
            <a:t>2</a:t>
          </a:r>
          <a:r>
            <a:rPr lang="en-US" sz="2100" kern="1200" dirty="0"/>
            <a:t> saturation</a:t>
          </a:r>
        </a:p>
      </dsp:txBody>
      <dsp:txXfrm>
        <a:off x="1503770" y="2576168"/>
        <a:ext cx="2654104" cy="1125983"/>
      </dsp:txXfrm>
    </dsp:sp>
    <dsp:sp modelId="{92F19CFA-C5F0-4FE8-A1FD-48E011BA3B68}">
      <dsp:nvSpPr>
        <dsp:cNvPr id="0" name=""/>
        <dsp:cNvSpPr/>
      </dsp:nvSpPr>
      <dsp:spPr>
        <a:xfrm>
          <a:off x="4620332"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A3212-E9D6-4906-9CAB-E0AB0F34846D}">
      <dsp:nvSpPr>
        <dsp:cNvPr id="0" name=""/>
        <dsp:cNvSpPr/>
      </dsp:nvSpPr>
      <dsp:spPr>
        <a:xfrm>
          <a:off x="4856788" y="2812624"/>
          <a:ext cx="653070" cy="6530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2F49C-2E27-4BF5-83F9-F4D90BE7F829}">
      <dsp:nvSpPr>
        <dsp:cNvPr id="0" name=""/>
        <dsp:cNvSpPr/>
      </dsp:nvSpPr>
      <dsp:spPr>
        <a:xfrm>
          <a:off x="5987598"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VWD</a:t>
          </a:r>
        </a:p>
        <a:p>
          <a:pPr marL="0" lvl="0" indent="0" algn="ctr" defTabSz="933450">
            <a:lnSpc>
              <a:spcPct val="100000"/>
            </a:lnSpc>
            <a:spcBef>
              <a:spcPct val="0"/>
            </a:spcBef>
            <a:spcAft>
              <a:spcPct val="35000"/>
            </a:spcAft>
            <a:buNone/>
          </a:pPr>
          <a:r>
            <a:rPr lang="en-US" sz="2100" kern="1200" dirty="0"/>
            <a:t> frequency of bleeding</a:t>
          </a:r>
        </a:p>
      </dsp:txBody>
      <dsp:txXfrm>
        <a:off x="5987598" y="2576168"/>
        <a:ext cx="2654104" cy="11259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4AD9E-BCF4-41A9-A3EF-44C993005361}">
      <dsp:nvSpPr>
        <dsp:cNvPr id="0" name=""/>
        <dsp:cNvSpPr/>
      </dsp:nvSpPr>
      <dsp:spPr>
        <a:xfrm>
          <a:off x="136503"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573F-819B-4936-910B-C447D4C9F079}">
      <dsp:nvSpPr>
        <dsp:cNvPr id="0" name=""/>
        <dsp:cNvSpPr/>
      </dsp:nvSpPr>
      <dsp:spPr>
        <a:xfrm>
          <a:off x="372960" y="938010"/>
          <a:ext cx="653070" cy="6530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D3283-F581-420D-9398-B7A44AAF06A4}">
      <dsp:nvSpPr>
        <dsp:cNvPr id="0" name=""/>
        <dsp:cNvSpPr/>
      </dsp:nvSpPr>
      <dsp:spPr>
        <a:xfrm>
          <a:off x="1503770"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Duchenne Muscular Dystrophy</a:t>
          </a:r>
        </a:p>
        <a:p>
          <a:pPr marL="0" lvl="0" indent="0" algn="ctr" defTabSz="933450">
            <a:lnSpc>
              <a:spcPct val="100000"/>
            </a:lnSpc>
            <a:spcBef>
              <a:spcPct val="0"/>
            </a:spcBef>
            <a:spcAft>
              <a:spcPct val="35000"/>
            </a:spcAft>
            <a:buNone/>
          </a:pPr>
          <a:r>
            <a:rPr lang="en-US" sz="2100" strike="sngStrike" kern="1200" dirty="0"/>
            <a:t> 6-minute walk test</a:t>
          </a:r>
        </a:p>
      </dsp:txBody>
      <dsp:txXfrm>
        <a:off x="1503770" y="701554"/>
        <a:ext cx="2654104" cy="1125983"/>
      </dsp:txXfrm>
    </dsp:sp>
    <dsp:sp modelId="{F25A6B63-2B31-4ECA-AB26-459D93E13760}">
      <dsp:nvSpPr>
        <dsp:cNvPr id="0" name=""/>
        <dsp:cNvSpPr/>
      </dsp:nvSpPr>
      <dsp:spPr>
        <a:xfrm>
          <a:off x="4620332"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BB9F-DEA7-49C9-BC44-BBFDC9C71D58}">
      <dsp:nvSpPr>
        <dsp:cNvPr id="0" name=""/>
        <dsp:cNvSpPr/>
      </dsp:nvSpPr>
      <dsp:spPr>
        <a:xfrm>
          <a:off x="4856788" y="938010"/>
          <a:ext cx="653070" cy="6530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37A57-0A86-4A66-9CBF-0F674BDB90B8}">
      <dsp:nvSpPr>
        <dsp:cNvPr id="0" name=""/>
        <dsp:cNvSpPr/>
      </dsp:nvSpPr>
      <dsp:spPr>
        <a:xfrm>
          <a:off x="5987598"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err="1"/>
            <a:t>Stargardt</a:t>
          </a:r>
          <a:r>
            <a:rPr lang="en-US" sz="2100" b="1" kern="1200" dirty="0"/>
            <a:t> Disease</a:t>
          </a:r>
        </a:p>
        <a:p>
          <a:pPr marL="0" lvl="0" indent="0" algn="ctr" defTabSz="933450">
            <a:lnSpc>
              <a:spcPct val="100000"/>
            </a:lnSpc>
            <a:spcBef>
              <a:spcPct val="0"/>
            </a:spcBef>
            <a:spcAft>
              <a:spcPct val="35000"/>
            </a:spcAft>
            <a:buNone/>
          </a:pPr>
          <a:r>
            <a:rPr lang="en-US" sz="2100" strike="sngStrike" kern="1200" dirty="0"/>
            <a:t>% change in rate of growth of blind spot</a:t>
          </a:r>
        </a:p>
      </dsp:txBody>
      <dsp:txXfrm>
        <a:off x="5987598" y="701554"/>
        <a:ext cx="2654104" cy="1125983"/>
      </dsp:txXfrm>
    </dsp:sp>
    <dsp:sp modelId="{A7538810-E7E6-44F8-890F-F9496509680E}">
      <dsp:nvSpPr>
        <dsp:cNvPr id="0" name=""/>
        <dsp:cNvSpPr/>
      </dsp:nvSpPr>
      <dsp:spPr>
        <a:xfrm>
          <a:off x="136503"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E7E85-4057-4A53-96E2-CD31EAE9B128}">
      <dsp:nvSpPr>
        <dsp:cNvPr id="0" name=""/>
        <dsp:cNvSpPr/>
      </dsp:nvSpPr>
      <dsp:spPr>
        <a:xfrm>
          <a:off x="372960" y="2812624"/>
          <a:ext cx="653070" cy="6530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5BE9BF-997B-4253-9DCE-177155326923}">
      <dsp:nvSpPr>
        <dsp:cNvPr id="0" name=""/>
        <dsp:cNvSpPr/>
      </dsp:nvSpPr>
      <dsp:spPr>
        <a:xfrm>
          <a:off x="1503770"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COPD</a:t>
          </a:r>
        </a:p>
        <a:p>
          <a:pPr marL="0" lvl="0" indent="0" algn="ctr" defTabSz="933450">
            <a:lnSpc>
              <a:spcPct val="100000"/>
            </a:lnSpc>
            <a:spcBef>
              <a:spcPct val="0"/>
            </a:spcBef>
            <a:spcAft>
              <a:spcPct val="35000"/>
            </a:spcAft>
            <a:buNone/>
          </a:pPr>
          <a:r>
            <a:rPr lang="en-US" sz="2100" kern="1200" dirty="0"/>
            <a:t>O</a:t>
          </a:r>
          <a:r>
            <a:rPr lang="en-US" sz="2100" kern="1200" baseline="-25000" dirty="0"/>
            <a:t>2</a:t>
          </a:r>
          <a:r>
            <a:rPr lang="en-US" sz="2100" kern="1200" dirty="0"/>
            <a:t> saturation</a:t>
          </a:r>
        </a:p>
      </dsp:txBody>
      <dsp:txXfrm>
        <a:off x="1503770" y="2576168"/>
        <a:ext cx="2654104" cy="1125983"/>
      </dsp:txXfrm>
    </dsp:sp>
    <dsp:sp modelId="{92F19CFA-C5F0-4FE8-A1FD-48E011BA3B68}">
      <dsp:nvSpPr>
        <dsp:cNvPr id="0" name=""/>
        <dsp:cNvSpPr/>
      </dsp:nvSpPr>
      <dsp:spPr>
        <a:xfrm>
          <a:off x="4620332"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A3212-E9D6-4906-9CAB-E0AB0F34846D}">
      <dsp:nvSpPr>
        <dsp:cNvPr id="0" name=""/>
        <dsp:cNvSpPr/>
      </dsp:nvSpPr>
      <dsp:spPr>
        <a:xfrm>
          <a:off x="4856788" y="2812624"/>
          <a:ext cx="653070" cy="6530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2F49C-2E27-4BF5-83F9-F4D90BE7F829}">
      <dsp:nvSpPr>
        <dsp:cNvPr id="0" name=""/>
        <dsp:cNvSpPr/>
      </dsp:nvSpPr>
      <dsp:spPr>
        <a:xfrm>
          <a:off x="5987598"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VWD</a:t>
          </a:r>
        </a:p>
        <a:p>
          <a:pPr marL="0" lvl="0" indent="0" algn="ctr" defTabSz="933450">
            <a:lnSpc>
              <a:spcPct val="100000"/>
            </a:lnSpc>
            <a:spcBef>
              <a:spcPct val="0"/>
            </a:spcBef>
            <a:spcAft>
              <a:spcPct val="35000"/>
            </a:spcAft>
            <a:buNone/>
          </a:pPr>
          <a:r>
            <a:rPr lang="en-US" sz="2100" kern="1200" dirty="0"/>
            <a:t> frequency of bleeding</a:t>
          </a:r>
        </a:p>
      </dsp:txBody>
      <dsp:txXfrm>
        <a:off x="5987598" y="2576168"/>
        <a:ext cx="2654104" cy="11259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4AD9E-BCF4-41A9-A3EF-44C993005361}">
      <dsp:nvSpPr>
        <dsp:cNvPr id="0" name=""/>
        <dsp:cNvSpPr/>
      </dsp:nvSpPr>
      <dsp:spPr>
        <a:xfrm>
          <a:off x="136503"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573F-819B-4936-910B-C447D4C9F079}">
      <dsp:nvSpPr>
        <dsp:cNvPr id="0" name=""/>
        <dsp:cNvSpPr/>
      </dsp:nvSpPr>
      <dsp:spPr>
        <a:xfrm>
          <a:off x="372960" y="938010"/>
          <a:ext cx="653070" cy="6530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D3283-F581-420D-9398-B7A44AAF06A4}">
      <dsp:nvSpPr>
        <dsp:cNvPr id="0" name=""/>
        <dsp:cNvSpPr/>
      </dsp:nvSpPr>
      <dsp:spPr>
        <a:xfrm>
          <a:off x="1503770"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Duchenne Muscular Dystrophy</a:t>
          </a:r>
        </a:p>
        <a:p>
          <a:pPr marL="0" lvl="0" indent="0" algn="ctr" defTabSz="933450">
            <a:lnSpc>
              <a:spcPct val="100000"/>
            </a:lnSpc>
            <a:spcBef>
              <a:spcPct val="0"/>
            </a:spcBef>
            <a:spcAft>
              <a:spcPct val="35000"/>
            </a:spcAft>
            <a:buNone/>
          </a:pPr>
          <a:r>
            <a:rPr lang="en-US" sz="2100" strike="sngStrike" kern="1200" dirty="0"/>
            <a:t> 6-minute walk test</a:t>
          </a:r>
        </a:p>
      </dsp:txBody>
      <dsp:txXfrm>
        <a:off x="1503770" y="701554"/>
        <a:ext cx="2654104" cy="1125983"/>
      </dsp:txXfrm>
    </dsp:sp>
    <dsp:sp modelId="{F25A6B63-2B31-4ECA-AB26-459D93E13760}">
      <dsp:nvSpPr>
        <dsp:cNvPr id="0" name=""/>
        <dsp:cNvSpPr/>
      </dsp:nvSpPr>
      <dsp:spPr>
        <a:xfrm>
          <a:off x="4620332"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BB9F-DEA7-49C9-BC44-BBFDC9C71D58}">
      <dsp:nvSpPr>
        <dsp:cNvPr id="0" name=""/>
        <dsp:cNvSpPr/>
      </dsp:nvSpPr>
      <dsp:spPr>
        <a:xfrm>
          <a:off x="4856788" y="938010"/>
          <a:ext cx="653070" cy="6530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37A57-0A86-4A66-9CBF-0F674BDB90B8}">
      <dsp:nvSpPr>
        <dsp:cNvPr id="0" name=""/>
        <dsp:cNvSpPr/>
      </dsp:nvSpPr>
      <dsp:spPr>
        <a:xfrm>
          <a:off x="5987598"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err="1"/>
            <a:t>Stargardt</a:t>
          </a:r>
          <a:r>
            <a:rPr lang="en-US" sz="2100" b="1" kern="1200" dirty="0"/>
            <a:t> Disease</a:t>
          </a:r>
        </a:p>
        <a:p>
          <a:pPr marL="0" lvl="0" indent="0" algn="ctr" defTabSz="933450">
            <a:lnSpc>
              <a:spcPct val="100000"/>
            </a:lnSpc>
            <a:spcBef>
              <a:spcPct val="0"/>
            </a:spcBef>
            <a:spcAft>
              <a:spcPct val="35000"/>
            </a:spcAft>
            <a:buNone/>
          </a:pPr>
          <a:r>
            <a:rPr lang="en-US" sz="2100" strike="sngStrike" kern="1200" dirty="0"/>
            <a:t>% change in rate of growth of blind spot</a:t>
          </a:r>
        </a:p>
      </dsp:txBody>
      <dsp:txXfrm>
        <a:off x="5987598" y="701554"/>
        <a:ext cx="2654104" cy="1125983"/>
      </dsp:txXfrm>
    </dsp:sp>
    <dsp:sp modelId="{A7538810-E7E6-44F8-890F-F9496509680E}">
      <dsp:nvSpPr>
        <dsp:cNvPr id="0" name=""/>
        <dsp:cNvSpPr/>
      </dsp:nvSpPr>
      <dsp:spPr>
        <a:xfrm>
          <a:off x="136503"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E7E85-4057-4A53-96E2-CD31EAE9B128}">
      <dsp:nvSpPr>
        <dsp:cNvPr id="0" name=""/>
        <dsp:cNvSpPr/>
      </dsp:nvSpPr>
      <dsp:spPr>
        <a:xfrm>
          <a:off x="372960" y="2812624"/>
          <a:ext cx="653070" cy="6530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5BE9BF-997B-4253-9DCE-177155326923}">
      <dsp:nvSpPr>
        <dsp:cNvPr id="0" name=""/>
        <dsp:cNvSpPr/>
      </dsp:nvSpPr>
      <dsp:spPr>
        <a:xfrm>
          <a:off x="1503770"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COPD</a:t>
          </a:r>
        </a:p>
        <a:p>
          <a:pPr marL="0" lvl="0" indent="0" algn="ctr" defTabSz="933450">
            <a:lnSpc>
              <a:spcPct val="100000"/>
            </a:lnSpc>
            <a:spcBef>
              <a:spcPct val="0"/>
            </a:spcBef>
            <a:spcAft>
              <a:spcPct val="35000"/>
            </a:spcAft>
            <a:buNone/>
          </a:pPr>
          <a:r>
            <a:rPr lang="en-US" sz="2100" strike="sngStrike" kern="1200" dirty="0"/>
            <a:t>O</a:t>
          </a:r>
          <a:r>
            <a:rPr lang="en-US" sz="2100" strike="sngStrike" kern="1200" baseline="-25000" dirty="0"/>
            <a:t>2</a:t>
          </a:r>
          <a:r>
            <a:rPr lang="en-US" sz="2100" strike="sngStrike" kern="1200" dirty="0"/>
            <a:t> saturation</a:t>
          </a:r>
        </a:p>
      </dsp:txBody>
      <dsp:txXfrm>
        <a:off x="1503770" y="2576168"/>
        <a:ext cx="2654104" cy="1125983"/>
      </dsp:txXfrm>
    </dsp:sp>
    <dsp:sp modelId="{92F19CFA-C5F0-4FE8-A1FD-48E011BA3B68}">
      <dsp:nvSpPr>
        <dsp:cNvPr id="0" name=""/>
        <dsp:cNvSpPr/>
      </dsp:nvSpPr>
      <dsp:spPr>
        <a:xfrm>
          <a:off x="4620332"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A3212-E9D6-4906-9CAB-E0AB0F34846D}">
      <dsp:nvSpPr>
        <dsp:cNvPr id="0" name=""/>
        <dsp:cNvSpPr/>
      </dsp:nvSpPr>
      <dsp:spPr>
        <a:xfrm>
          <a:off x="4856788" y="2812624"/>
          <a:ext cx="653070" cy="6530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2F49C-2E27-4BF5-83F9-F4D90BE7F829}">
      <dsp:nvSpPr>
        <dsp:cNvPr id="0" name=""/>
        <dsp:cNvSpPr/>
      </dsp:nvSpPr>
      <dsp:spPr>
        <a:xfrm>
          <a:off x="5987598"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VWD</a:t>
          </a:r>
        </a:p>
        <a:p>
          <a:pPr marL="0" lvl="0" indent="0" algn="ctr" defTabSz="933450">
            <a:lnSpc>
              <a:spcPct val="100000"/>
            </a:lnSpc>
            <a:spcBef>
              <a:spcPct val="0"/>
            </a:spcBef>
            <a:spcAft>
              <a:spcPct val="35000"/>
            </a:spcAft>
            <a:buNone/>
          </a:pPr>
          <a:r>
            <a:rPr lang="en-US" sz="2100" kern="1200" dirty="0"/>
            <a:t> frequency of bleeding</a:t>
          </a:r>
        </a:p>
      </dsp:txBody>
      <dsp:txXfrm>
        <a:off x="5987598" y="2576168"/>
        <a:ext cx="2654104" cy="11259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4AD9E-BCF4-41A9-A3EF-44C993005361}">
      <dsp:nvSpPr>
        <dsp:cNvPr id="0" name=""/>
        <dsp:cNvSpPr/>
      </dsp:nvSpPr>
      <dsp:spPr>
        <a:xfrm>
          <a:off x="136503"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573F-819B-4936-910B-C447D4C9F079}">
      <dsp:nvSpPr>
        <dsp:cNvPr id="0" name=""/>
        <dsp:cNvSpPr/>
      </dsp:nvSpPr>
      <dsp:spPr>
        <a:xfrm>
          <a:off x="372960" y="938010"/>
          <a:ext cx="653070" cy="6530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D3283-F581-420D-9398-B7A44AAF06A4}">
      <dsp:nvSpPr>
        <dsp:cNvPr id="0" name=""/>
        <dsp:cNvSpPr/>
      </dsp:nvSpPr>
      <dsp:spPr>
        <a:xfrm>
          <a:off x="1503770"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Duchenne Muscular Dystrophy</a:t>
          </a:r>
        </a:p>
        <a:p>
          <a:pPr marL="0" lvl="0" indent="0" algn="ctr" defTabSz="933450">
            <a:lnSpc>
              <a:spcPct val="100000"/>
            </a:lnSpc>
            <a:spcBef>
              <a:spcPct val="0"/>
            </a:spcBef>
            <a:spcAft>
              <a:spcPct val="35000"/>
            </a:spcAft>
            <a:buNone/>
          </a:pPr>
          <a:r>
            <a:rPr lang="en-US" sz="2100" strike="sngStrike" kern="1200" dirty="0"/>
            <a:t> 6-minute walk test</a:t>
          </a:r>
        </a:p>
      </dsp:txBody>
      <dsp:txXfrm>
        <a:off x="1503770" y="701554"/>
        <a:ext cx="2654104" cy="1125983"/>
      </dsp:txXfrm>
    </dsp:sp>
    <dsp:sp modelId="{F25A6B63-2B31-4ECA-AB26-459D93E13760}">
      <dsp:nvSpPr>
        <dsp:cNvPr id="0" name=""/>
        <dsp:cNvSpPr/>
      </dsp:nvSpPr>
      <dsp:spPr>
        <a:xfrm>
          <a:off x="4620332" y="701554"/>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BB9F-DEA7-49C9-BC44-BBFDC9C71D58}">
      <dsp:nvSpPr>
        <dsp:cNvPr id="0" name=""/>
        <dsp:cNvSpPr/>
      </dsp:nvSpPr>
      <dsp:spPr>
        <a:xfrm>
          <a:off x="4856788" y="938010"/>
          <a:ext cx="653070" cy="6530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37A57-0A86-4A66-9CBF-0F674BDB90B8}">
      <dsp:nvSpPr>
        <dsp:cNvPr id="0" name=""/>
        <dsp:cNvSpPr/>
      </dsp:nvSpPr>
      <dsp:spPr>
        <a:xfrm>
          <a:off x="5987598" y="701554"/>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err="1"/>
            <a:t>Stargardt</a:t>
          </a:r>
          <a:r>
            <a:rPr lang="en-US" sz="2100" b="1" kern="1200" dirty="0"/>
            <a:t> Disease</a:t>
          </a:r>
        </a:p>
        <a:p>
          <a:pPr marL="0" lvl="0" indent="0" algn="ctr" defTabSz="933450">
            <a:lnSpc>
              <a:spcPct val="100000"/>
            </a:lnSpc>
            <a:spcBef>
              <a:spcPct val="0"/>
            </a:spcBef>
            <a:spcAft>
              <a:spcPct val="35000"/>
            </a:spcAft>
            <a:buNone/>
          </a:pPr>
          <a:r>
            <a:rPr lang="en-US" sz="2100" strike="sngStrike" kern="1200" dirty="0"/>
            <a:t>% change in rate of growth of blind spot</a:t>
          </a:r>
        </a:p>
      </dsp:txBody>
      <dsp:txXfrm>
        <a:off x="5987598" y="701554"/>
        <a:ext cx="2654104" cy="1125983"/>
      </dsp:txXfrm>
    </dsp:sp>
    <dsp:sp modelId="{A7538810-E7E6-44F8-890F-F9496509680E}">
      <dsp:nvSpPr>
        <dsp:cNvPr id="0" name=""/>
        <dsp:cNvSpPr/>
      </dsp:nvSpPr>
      <dsp:spPr>
        <a:xfrm>
          <a:off x="136503"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E7E85-4057-4A53-96E2-CD31EAE9B128}">
      <dsp:nvSpPr>
        <dsp:cNvPr id="0" name=""/>
        <dsp:cNvSpPr/>
      </dsp:nvSpPr>
      <dsp:spPr>
        <a:xfrm>
          <a:off x="372960" y="2812624"/>
          <a:ext cx="653070" cy="6530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5BE9BF-997B-4253-9DCE-177155326923}">
      <dsp:nvSpPr>
        <dsp:cNvPr id="0" name=""/>
        <dsp:cNvSpPr/>
      </dsp:nvSpPr>
      <dsp:spPr>
        <a:xfrm>
          <a:off x="1503770"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COPD</a:t>
          </a:r>
        </a:p>
        <a:p>
          <a:pPr marL="0" lvl="0" indent="0" algn="ctr" defTabSz="933450">
            <a:lnSpc>
              <a:spcPct val="100000"/>
            </a:lnSpc>
            <a:spcBef>
              <a:spcPct val="0"/>
            </a:spcBef>
            <a:spcAft>
              <a:spcPct val="35000"/>
            </a:spcAft>
            <a:buNone/>
          </a:pPr>
          <a:r>
            <a:rPr lang="en-US" sz="2100" strike="sngStrike" kern="1200" dirty="0"/>
            <a:t>O</a:t>
          </a:r>
          <a:r>
            <a:rPr lang="en-US" sz="2100" strike="sngStrike" kern="1200" baseline="-25000" dirty="0"/>
            <a:t>2</a:t>
          </a:r>
          <a:r>
            <a:rPr lang="en-US" sz="2100" strike="sngStrike" kern="1200" dirty="0"/>
            <a:t> saturation</a:t>
          </a:r>
        </a:p>
      </dsp:txBody>
      <dsp:txXfrm>
        <a:off x="1503770" y="2576168"/>
        <a:ext cx="2654104" cy="1125983"/>
      </dsp:txXfrm>
    </dsp:sp>
    <dsp:sp modelId="{92F19CFA-C5F0-4FE8-A1FD-48E011BA3B68}">
      <dsp:nvSpPr>
        <dsp:cNvPr id="0" name=""/>
        <dsp:cNvSpPr/>
      </dsp:nvSpPr>
      <dsp:spPr>
        <a:xfrm>
          <a:off x="4620332" y="2576168"/>
          <a:ext cx="1125983" cy="112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A3212-E9D6-4906-9CAB-E0AB0F34846D}">
      <dsp:nvSpPr>
        <dsp:cNvPr id="0" name=""/>
        <dsp:cNvSpPr/>
      </dsp:nvSpPr>
      <dsp:spPr>
        <a:xfrm>
          <a:off x="4856788" y="2812624"/>
          <a:ext cx="653070" cy="6530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2F49C-2E27-4BF5-83F9-F4D90BE7F829}">
      <dsp:nvSpPr>
        <dsp:cNvPr id="0" name=""/>
        <dsp:cNvSpPr/>
      </dsp:nvSpPr>
      <dsp:spPr>
        <a:xfrm>
          <a:off x="5987598" y="2576168"/>
          <a:ext cx="2654104" cy="112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100000"/>
            </a:lnSpc>
            <a:spcBef>
              <a:spcPct val="0"/>
            </a:spcBef>
            <a:spcAft>
              <a:spcPct val="35000"/>
            </a:spcAft>
            <a:buNone/>
          </a:pPr>
          <a:r>
            <a:rPr lang="en-US" sz="2100" b="1" kern="1200" dirty="0"/>
            <a:t>VWD</a:t>
          </a:r>
        </a:p>
        <a:p>
          <a:pPr marL="0" lvl="0" indent="0" algn="ctr" defTabSz="933450">
            <a:lnSpc>
              <a:spcPct val="100000"/>
            </a:lnSpc>
            <a:spcBef>
              <a:spcPct val="0"/>
            </a:spcBef>
            <a:spcAft>
              <a:spcPct val="35000"/>
            </a:spcAft>
            <a:buNone/>
          </a:pPr>
          <a:r>
            <a:rPr lang="en-US" sz="2100" kern="1200" dirty="0"/>
            <a:t> </a:t>
          </a:r>
          <a:r>
            <a:rPr lang="en-US" sz="2100" strike="sngStrike" kern="1200" dirty="0"/>
            <a:t>frequency of bleeding</a:t>
          </a:r>
        </a:p>
      </dsp:txBody>
      <dsp:txXfrm>
        <a:off x="5987598" y="2576168"/>
        <a:ext cx="2654104" cy="11259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8D948-6AB5-E549-ABB6-9233D0568262}">
      <dsp:nvSpPr>
        <dsp:cNvPr id="0" name=""/>
        <dsp:cNvSpPr/>
      </dsp:nvSpPr>
      <dsp:spPr>
        <a:xfrm>
          <a:off x="3364992" y="2124"/>
          <a:ext cx="3785616" cy="1402286"/>
        </a:xfrm>
        <a:prstGeom prst="roundRect">
          <a:avLst/>
        </a:prstGeom>
        <a:gradFill rotWithShape="0">
          <a:gsLst>
            <a:gs pos="0">
              <a:schemeClr val="accent1">
                <a:alpha val="60000"/>
              </a:schemeClr>
            </a:gs>
            <a:gs pos="50000">
              <a:schemeClr val="accent1">
                <a:alpha val="60000"/>
              </a:schemeClr>
            </a:gs>
            <a:gs pos="100000">
              <a:schemeClr val="accent1">
                <a:alpha val="6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VWD Background (VWD 101)</a:t>
          </a:r>
        </a:p>
      </dsp:txBody>
      <dsp:txXfrm>
        <a:off x="3433446" y="70578"/>
        <a:ext cx="3648708" cy="1265378"/>
      </dsp:txXfrm>
    </dsp:sp>
    <dsp:sp modelId="{46356F54-5886-8B45-A50D-45B8CCE8455E}">
      <dsp:nvSpPr>
        <dsp:cNvPr id="0" name=""/>
        <dsp:cNvSpPr/>
      </dsp:nvSpPr>
      <dsp:spPr>
        <a:xfrm>
          <a:off x="3364992" y="1474525"/>
          <a:ext cx="3785616" cy="1402286"/>
        </a:xfrm>
        <a:prstGeom prst="roundRect">
          <a:avLst/>
        </a:prstGeom>
        <a:gradFill rotWithShape="0">
          <a:gsLst>
            <a:gs pos="0">
              <a:schemeClr val="accent1">
                <a:alpha val="80000"/>
              </a:schemeClr>
            </a:gs>
            <a:gs pos="49000">
              <a:schemeClr val="accent1">
                <a:alpha val="80000"/>
              </a:schemeClr>
            </a:gs>
            <a:gs pos="100000">
              <a:schemeClr val="accent1">
                <a:alpha val="8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Delphi Methods</a:t>
          </a:r>
        </a:p>
      </dsp:txBody>
      <dsp:txXfrm>
        <a:off x="3433446" y="1542979"/>
        <a:ext cx="3648708" cy="1265378"/>
      </dsp:txXfrm>
    </dsp:sp>
    <dsp:sp modelId="{3E001440-309C-A842-A1E9-C1F6BC9CA96B}">
      <dsp:nvSpPr>
        <dsp:cNvPr id="0" name=""/>
        <dsp:cNvSpPr/>
      </dsp:nvSpPr>
      <dsp:spPr>
        <a:xfrm>
          <a:off x="3364992" y="2946926"/>
          <a:ext cx="3785616" cy="1402286"/>
        </a:xfrm>
        <a:prstGeom prst="roundRect">
          <a:avLst/>
        </a:prstGeom>
        <a:gradFill rotWithShape="0">
          <a:gsLst>
            <a:gs pos="0">
              <a:schemeClr val="accent1"/>
            </a:gs>
            <a:gs pos="50000">
              <a:schemeClr val="accent1"/>
            </a:gs>
            <a:gs pos="100000">
              <a:schemeClr val="accent1"/>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Outcomes</a:t>
          </a:r>
        </a:p>
      </dsp:txBody>
      <dsp:txXfrm>
        <a:off x="3433446" y="3015380"/>
        <a:ext cx="3648708" cy="126537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F1CA0-6E14-44AE-B185-C0377B19F068}" type="datetimeFigureOut">
              <a:rPr lang="en-US" smtClean="0"/>
              <a:t>9/7/24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C37F7-CAAD-4A61-B52A-8E0063CEF76D}" type="slidenum">
              <a:rPr lang="en-US" smtClean="0"/>
              <a:t>‹#›</a:t>
            </a:fld>
            <a:endParaRPr lang="en-US"/>
          </a:p>
        </p:txBody>
      </p:sp>
    </p:spTree>
    <p:extLst>
      <p:ext uri="{BB962C8B-B14F-4D97-AF65-F5344CB8AC3E}">
        <p14:creationId xmlns:p14="http://schemas.microsoft.com/office/powerpoint/2010/main" val="10734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FC37F7-CAAD-4A61-B52A-8E0063CEF76D}" type="slidenum">
              <a:rPr lang="en-US" smtClean="0"/>
              <a:t>11</a:t>
            </a:fld>
            <a:endParaRPr lang="en-US"/>
          </a:p>
        </p:txBody>
      </p:sp>
    </p:spTree>
    <p:extLst>
      <p:ext uri="{BB962C8B-B14F-4D97-AF65-F5344CB8AC3E}">
        <p14:creationId xmlns:p14="http://schemas.microsoft.com/office/powerpoint/2010/main" val="319875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6022F-6E56-468B-AC87-B4B99B56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51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FC37F7-CAAD-4A61-B52A-8E0063CEF76D}" type="slidenum">
              <a:rPr lang="en-US" smtClean="0"/>
              <a:t>36</a:t>
            </a:fld>
            <a:endParaRPr lang="en-US"/>
          </a:p>
        </p:txBody>
      </p:sp>
    </p:spTree>
    <p:extLst>
      <p:ext uri="{BB962C8B-B14F-4D97-AF65-F5344CB8AC3E}">
        <p14:creationId xmlns:p14="http://schemas.microsoft.com/office/powerpoint/2010/main" val="314495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B56022F-6E56-468B-AC87-B4B99B5631D0}" type="slidenum">
              <a:rPr lang="en-US" smtClean="0"/>
              <a:t>38</a:t>
            </a:fld>
            <a:endParaRPr lang="en-US"/>
          </a:p>
        </p:txBody>
      </p:sp>
    </p:spTree>
    <p:extLst>
      <p:ext uri="{BB962C8B-B14F-4D97-AF65-F5344CB8AC3E}">
        <p14:creationId xmlns:p14="http://schemas.microsoft.com/office/powerpoint/2010/main" val="61787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Intended to provide information about experiences with a disease or condition, including…</a:t>
            </a:r>
          </a:p>
        </p:txBody>
      </p:sp>
      <p:sp>
        <p:nvSpPr>
          <p:cNvPr id="4" name="Slide Number Placeholder 3"/>
          <p:cNvSpPr>
            <a:spLocks noGrp="1"/>
          </p:cNvSpPr>
          <p:nvPr>
            <p:ph type="sldNum" sz="quarter" idx="5"/>
          </p:nvPr>
        </p:nvSpPr>
        <p:spPr/>
        <p:txBody>
          <a:bodyPr/>
          <a:lstStyle/>
          <a:p>
            <a:fld id="{81FC37F7-CAAD-4A61-B52A-8E0063CEF76D}" type="slidenum">
              <a:rPr lang="en-US" smtClean="0"/>
              <a:t>45</a:t>
            </a:fld>
            <a:endParaRPr lang="en-US"/>
          </a:p>
        </p:txBody>
      </p:sp>
    </p:spTree>
    <p:extLst>
      <p:ext uri="{BB962C8B-B14F-4D97-AF65-F5344CB8AC3E}">
        <p14:creationId xmlns:p14="http://schemas.microsoft.com/office/powerpoint/2010/main" val="217369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patients, </a:t>
            </a:r>
            <a:r>
              <a:rPr lang="en-US" dirty="0" err="1"/>
              <a:t>carers</a:t>
            </a:r>
            <a:r>
              <a:rPr lang="en-US" dirty="0"/>
              <a:t>, patient support group </a:t>
            </a:r>
            <a:r>
              <a:rPr lang="en-US" dirty="0" err="1"/>
              <a:t>represenatives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99% included clinical experts</a:t>
            </a:r>
          </a:p>
          <a:p>
            <a:endParaRPr lang="en-US" dirty="0"/>
          </a:p>
        </p:txBody>
      </p:sp>
      <p:sp>
        <p:nvSpPr>
          <p:cNvPr id="4" name="Slide Number Placeholder 3"/>
          <p:cNvSpPr>
            <a:spLocks noGrp="1"/>
          </p:cNvSpPr>
          <p:nvPr>
            <p:ph type="sldNum" sz="quarter" idx="5"/>
          </p:nvPr>
        </p:nvSpPr>
        <p:spPr/>
        <p:txBody>
          <a:bodyPr/>
          <a:lstStyle/>
          <a:p>
            <a:fld id="{81FC37F7-CAAD-4A61-B52A-8E0063CEF76D}" type="slidenum">
              <a:rPr lang="en-US" smtClean="0"/>
              <a:t>46</a:t>
            </a:fld>
            <a:endParaRPr lang="en-US"/>
          </a:p>
        </p:txBody>
      </p:sp>
    </p:spTree>
    <p:extLst>
      <p:ext uri="{BB962C8B-B14F-4D97-AF65-F5344CB8AC3E}">
        <p14:creationId xmlns:p14="http://schemas.microsoft.com/office/powerpoint/2010/main" val="346906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important for a clinical trial vs what is important for discussion with a clinician</a:t>
            </a:r>
          </a:p>
          <a:p>
            <a:endParaRPr lang="en-US" dirty="0"/>
          </a:p>
        </p:txBody>
      </p:sp>
      <p:sp>
        <p:nvSpPr>
          <p:cNvPr id="4" name="Slide Number Placeholder 3"/>
          <p:cNvSpPr>
            <a:spLocks noGrp="1"/>
          </p:cNvSpPr>
          <p:nvPr>
            <p:ph type="sldNum" sz="quarter" idx="5"/>
          </p:nvPr>
        </p:nvSpPr>
        <p:spPr/>
        <p:txBody>
          <a:bodyPr/>
          <a:lstStyle/>
          <a:p>
            <a:fld id="{81FC37F7-CAAD-4A61-B52A-8E0063CEF76D}" type="slidenum">
              <a:rPr lang="en-US" smtClean="0"/>
              <a:t>47</a:t>
            </a:fld>
            <a:endParaRPr lang="en-US"/>
          </a:p>
        </p:txBody>
      </p:sp>
    </p:spTree>
    <p:extLst>
      <p:ext uri="{BB962C8B-B14F-4D97-AF65-F5344CB8AC3E}">
        <p14:creationId xmlns:p14="http://schemas.microsoft.com/office/powerpoint/2010/main" val="136569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Avoid sporadic touchpoints and token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want patients to feel overshadowed by “experts”</a:t>
            </a:r>
          </a:p>
          <a:p>
            <a:endParaRPr lang="en-US" dirty="0"/>
          </a:p>
        </p:txBody>
      </p:sp>
      <p:sp>
        <p:nvSpPr>
          <p:cNvPr id="4" name="Slide Number Placeholder 3"/>
          <p:cNvSpPr>
            <a:spLocks noGrp="1"/>
          </p:cNvSpPr>
          <p:nvPr>
            <p:ph type="sldNum" sz="quarter" idx="5"/>
          </p:nvPr>
        </p:nvSpPr>
        <p:spPr/>
        <p:txBody>
          <a:bodyPr/>
          <a:lstStyle/>
          <a:p>
            <a:fld id="{81FC37F7-CAAD-4A61-B52A-8E0063CEF76D}" type="slidenum">
              <a:rPr lang="en-US" smtClean="0"/>
              <a:t>48</a:t>
            </a:fld>
            <a:endParaRPr lang="en-US"/>
          </a:p>
        </p:txBody>
      </p:sp>
    </p:spTree>
    <p:extLst>
      <p:ext uri="{BB962C8B-B14F-4D97-AF65-F5344CB8AC3E}">
        <p14:creationId xmlns:p14="http://schemas.microsoft.com/office/powerpoint/2010/main" val="1499191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rPr>
              <a:t>Topics for training:</a:t>
            </a:r>
          </a:p>
          <a:p>
            <a:pPr marL="171450" indent="-171450">
              <a:buFont typeface="Arial" panose="020B0604020202020204" pitchFamily="34" charset="0"/>
              <a:buChar char="•"/>
            </a:pPr>
            <a:r>
              <a:rPr lang="en-US" dirty="0">
                <a:effectLst/>
              </a:rPr>
              <a:t>epidemiology and natural history of the condition</a:t>
            </a:r>
          </a:p>
          <a:p>
            <a:pPr marL="171450" indent="-171450">
              <a:buFont typeface="Arial" panose="020B0604020202020204" pitchFamily="34" charset="0"/>
              <a:buChar char="•"/>
            </a:pPr>
            <a:r>
              <a:rPr lang="en-US" dirty="0">
                <a:effectLst/>
              </a:rPr>
              <a:t>clinical trial phases/clinical trial design</a:t>
            </a:r>
          </a:p>
          <a:p>
            <a:pPr marL="171450" indent="-171450">
              <a:buFont typeface="Arial" panose="020B0604020202020204" pitchFamily="34" charset="0"/>
              <a:buChar char="•"/>
            </a:pPr>
            <a:r>
              <a:rPr lang="en-US" dirty="0">
                <a:effectLst/>
              </a:rPr>
              <a:t>types of post-regulatory studies</a:t>
            </a:r>
          </a:p>
          <a:p>
            <a:pPr marL="171450" indent="-171450">
              <a:buFont typeface="Arial" panose="020B0604020202020204" pitchFamily="34" charset="0"/>
              <a:buChar char="•"/>
            </a:pPr>
            <a:r>
              <a:rPr lang="en-US" dirty="0">
                <a:effectLst/>
              </a:rPr>
              <a:t>the importance of outcome selection and different types of outcomes</a:t>
            </a:r>
          </a:p>
          <a:p>
            <a:pPr marL="171450" indent="-171450">
              <a:buFont typeface="Arial" panose="020B0604020202020204" pitchFamily="34" charset="0"/>
              <a:buChar char="•"/>
            </a:pPr>
            <a:r>
              <a:rPr lang="en-US" dirty="0">
                <a:effectLst/>
              </a:rPr>
              <a:t>the role of clinical trials in regulatory, market access, and patient care decisions</a:t>
            </a:r>
          </a:p>
          <a:p>
            <a:pPr marL="171450" indent="-171450">
              <a:buFont typeface="Arial" panose="020B0604020202020204" pitchFamily="34" charset="0"/>
              <a:buChar char="•"/>
            </a:pPr>
            <a:r>
              <a:rPr lang="en-US" dirty="0">
                <a:effectLst/>
              </a:rPr>
              <a:t>COS rationale and methods</a:t>
            </a:r>
          </a:p>
          <a:p>
            <a:endParaRPr lang="en-US" dirty="0"/>
          </a:p>
        </p:txBody>
      </p:sp>
      <p:sp>
        <p:nvSpPr>
          <p:cNvPr id="4" name="Slide Number Placeholder 3"/>
          <p:cNvSpPr>
            <a:spLocks noGrp="1"/>
          </p:cNvSpPr>
          <p:nvPr>
            <p:ph type="sldNum" sz="quarter" idx="5"/>
          </p:nvPr>
        </p:nvSpPr>
        <p:spPr/>
        <p:txBody>
          <a:bodyPr/>
          <a:lstStyle/>
          <a:p>
            <a:fld id="{81FC37F7-CAAD-4A61-B52A-8E0063CEF76D}" type="slidenum">
              <a:rPr lang="en-US" smtClean="0"/>
              <a:t>53</a:t>
            </a:fld>
            <a:endParaRPr lang="en-US"/>
          </a:p>
        </p:txBody>
      </p:sp>
    </p:spTree>
    <p:extLst>
      <p:ext uri="{BB962C8B-B14F-4D97-AF65-F5344CB8AC3E}">
        <p14:creationId xmlns:p14="http://schemas.microsoft.com/office/powerpoint/2010/main" val="208612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FC37F7-CAAD-4A61-B52A-8E0063CEF76D}" type="slidenum">
              <a:rPr lang="en-US" smtClean="0"/>
              <a:t>54</a:t>
            </a:fld>
            <a:endParaRPr lang="en-US"/>
          </a:p>
        </p:txBody>
      </p:sp>
    </p:spTree>
    <p:extLst>
      <p:ext uri="{BB962C8B-B14F-4D97-AF65-F5344CB8AC3E}">
        <p14:creationId xmlns:p14="http://schemas.microsoft.com/office/powerpoint/2010/main" val="1612543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6022F-6E56-468B-AC87-B4B99B5631D0}" type="slidenum">
              <a:rPr lang="en-US" smtClean="0"/>
              <a:t>62</a:t>
            </a:fld>
            <a:endParaRPr lang="en-US"/>
          </a:p>
        </p:txBody>
      </p:sp>
    </p:spTree>
    <p:extLst>
      <p:ext uri="{BB962C8B-B14F-4D97-AF65-F5344CB8AC3E}">
        <p14:creationId xmlns:p14="http://schemas.microsoft.com/office/powerpoint/2010/main" val="74797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1BD2C90-BBA0-46EC-8B01-B5FB30F66FDA}" type="slidenum">
              <a:rPr lang="en-US" smtClean="0"/>
              <a:pPr/>
              <a:t>21</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446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prophy branch round 2</a:t>
            </a:r>
          </a:p>
        </p:txBody>
      </p:sp>
      <p:sp>
        <p:nvSpPr>
          <p:cNvPr id="4" name="Slide Number Placeholder 3"/>
          <p:cNvSpPr>
            <a:spLocks noGrp="1"/>
          </p:cNvSpPr>
          <p:nvPr>
            <p:ph type="sldNum" sz="quarter" idx="5"/>
          </p:nvPr>
        </p:nvSpPr>
        <p:spPr/>
        <p:txBody>
          <a:bodyPr/>
          <a:lstStyle/>
          <a:p>
            <a:fld id="{81FC37F7-CAAD-4A61-B52A-8E0063CEF76D}" type="slidenum">
              <a:rPr lang="en-US" smtClean="0"/>
              <a:t>63</a:t>
            </a:fld>
            <a:endParaRPr lang="en-US"/>
          </a:p>
        </p:txBody>
      </p:sp>
    </p:spTree>
    <p:extLst>
      <p:ext uri="{BB962C8B-B14F-4D97-AF65-F5344CB8AC3E}">
        <p14:creationId xmlns:p14="http://schemas.microsoft.com/office/powerpoint/2010/main" val="325788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prophy branch round 1</a:t>
            </a:r>
          </a:p>
        </p:txBody>
      </p:sp>
      <p:sp>
        <p:nvSpPr>
          <p:cNvPr id="4" name="Slide Number Placeholder 3"/>
          <p:cNvSpPr>
            <a:spLocks noGrp="1"/>
          </p:cNvSpPr>
          <p:nvPr>
            <p:ph type="sldNum" sz="quarter" idx="5"/>
          </p:nvPr>
        </p:nvSpPr>
        <p:spPr/>
        <p:txBody>
          <a:bodyPr/>
          <a:lstStyle/>
          <a:p>
            <a:fld id="{81FC37F7-CAAD-4A61-B52A-8E0063CEF76D}" type="slidenum">
              <a:rPr lang="en-US" smtClean="0"/>
              <a:t>64</a:t>
            </a:fld>
            <a:endParaRPr lang="en-US"/>
          </a:p>
        </p:txBody>
      </p:sp>
    </p:spTree>
    <p:extLst>
      <p:ext uri="{BB962C8B-B14F-4D97-AF65-F5344CB8AC3E}">
        <p14:creationId xmlns:p14="http://schemas.microsoft.com/office/powerpoint/2010/main" val="405567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4D390-3812-4B67-85BA-6D2ED804A4A1}" type="slidenum">
              <a:rPr lang="en-US" smtClean="0"/>
              <a:t>23</a:t>
            </a:fld>
            <a:endParaRPr lang="en-US"/>
          </a:p>
        </p:txBody>
      </p:sp>
    </p:spTree>
    <p:extLst>
      <p:ext uri="{BB962C8B-B14F-4D97-AF65-F5344CB8AC3E}">
        <p14:creationId xmlns:p14="http://schemas.microsoft.com/office/powerpoint/2010/main" val="77624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coreHEM’s generated core outcome set is innovative.</a:t>
            </a:r>
          </a:p>
          <a:p>
            <a:endParaRPr lang="en-US" dirty="0"/>
          </a:p>
          <a:p>
            <a:r>
              <a:rPr lang="en-US" dirty="0"/>
              <a:t>Of the six core outcomes, only frequency of bleeds is a “legacy” outcome, consistently used in past haemophilia trials; its inclusion in the core will enable comparing efficacy and effectiveness with existing treatment and also calculating derived measures such as impact on target joints, a surrogate endpoint for long-term joint function deterioration. </a:t>
            </a:r>
          </a:p>
          <a:p>
            <a:endParaRPr lang="en-US" dirty="0"/>
          </a:p>
          <a:p>
            <a:r>
              <a:rPr lang="en-US" dirty="0"/>
              <a:t>Achieved factor activity level (i.e. restoration of lacking clotting capacity) was the single measure required for approval in the early era of haemophilia treatment, but was later eclipsed by outcomes geared to show the clinical impact of achieving minimal factor activity levels with prophylactic treatment. </a:t>
            </a:r>
          </a:p>
          <a:p>
            <a:endParaRPr lang="en-US" dirty="0"/>
          </a:p>
          <a:p>
            <a:r>
              <a:rPr lang="en-US" sz="1400" b="1" dirty="0"/>
              <a:t>With gene therapy achieving near-normal factor activity levels, measurement of factor levels is being actively discussed as and may well re-emerge as a relevant outcome for regulatory approval, in line with the twenty-first-century</a:t>
            </a:r>
          </a:p>
          <a:p>
            <a:r>
              <a:rPr lang="en-US" sz="1400" b="1" dirty="0"/>
              <a:t>Care Act principles.</a:t>
            </a:r>
          </a:p>
          <a:p>
            <a:endParaRPr lang="en-US" dirty="0"/>
          </a:p>
          <a:p>
            <a:r>
              <a:rPr lang="en-US" dirty="0"/>
              <a:t>Duration of expression overcomes any other pharmacokinetic measurements of previous treatments and also speaks to the potential long-term value for investment in providing market access. </a:t>
            </a:r>
          </a:p>
          <a:p>
            <a:endParaRPr lang="en-US" dirty="0"/>
          </a:p>
          <a:p>
            <a:r>
              <a:rPr lang="en-US" dirty="0"/>
              <a:t>Chronic pain and impact on mental health are proposed to capture the entire spectrum of the impact of gene therapy as a definitive cure (as such, with a huge potential for transforming the patient experience) for the functional and social impact of haemophilia.</a:t>
            </a:r>
          </a:p>
          <a:p>
            <a:endParaRPr lang="en-US" dirty="0"/>
          </a:p>
          <a:p>
            <a:r>
              <a:rPr lang="en-US" dirty="0"/>
              <a:t>These outcomes will inform a value-based approach along with measurement of direct healthcare resource use.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76D7E-347E-8945-AF70-8F0E15626E9D}"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96877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the community worked to identify and produce data to fill the gaps</a:t>
            </a:r>
          </a:p>
          <a:p>
            <a:endParaRPr lang="en-US" dirty="0"/>
          </a:p>
          <a:p>
            <a:r>
              <a:rPr lang="en-US" sz="1200" dirty="0"/>
              <a:t>(3 ICER Reviews over 5 years)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82AF3-F1A6-4E0E-AE60-6D58551B45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82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419584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core outcome sets useful? Defining and uniformly implementing a set of outcomes to be included across trials and products has benefits that span the life cycle of a product.</a:t>
            </a:r>
          </a:p>
          <a:p>
            <a:r>
              <a:rPr lang="en-US" dirty="0"/>
              <a:t>First we think about regulatory-decision making: having a core outcome set helps to ensure that appropriate outcomes are defined, collected, and reported in all clinical trials. It allows for transparency for regulators and the regulatory bodies can know what outcomes to expect.</a:t>
            </a:r>
          </a:p>
          <a:p>
            <a:r>
              <a:rPr lang="en-US" dirty="0"/>
              <a:t>Then we move on to what we call the post-regulatory decision makers. When thinking about market access and for health technology assessment, a core outcome set allows for increased predictability and consistency to make coverage and reimbursement decisions</a:t>
            </a:r>
          </a:p>
          <a:p>
            <a:r>
              <a:rPr lang="en-US" dirty="0"/>
              <a:t>And then also we think about for on-market use, in particular, for decision making between patients and their clinicians, especially when we have a novel type of durable treatment such as gene therapy, core outcome sets are a way to ensure there is data about the outcomes are most meaningful to the quality of life and functioning of patients. </a:t>
            </a:r>
          </a:p>
          <a:p>
            <a:endParaRPr lang="en-US" dirty="0"/>
          </a:p>
          <a:p>
            <a:r>
              <a:rPr lang="en-US" dirty="0"/>
              <a:t>And as I said before, a core outcome set is a minimum set of agreed upon outcomes, so it may not include every outcome that a particular stakeholder group finds important, but it should include outcomes that a majority of stakeholder groups agree are important to measure and report. </a:t>
            </a:r>
          </a:p>
          <a:p>
            <a:endParaRPr lang="en-US" dirty="0"/>
          </a:p>
        </p:txBody>
      </p:sp>
      <p:sp>
        <p:nvSpPr>
          <p:cNvPr id="4" name="Slide Number Placeholder 3"/>
          <p:cNvSpPr>
            <a:spLocks noGrp="1"/>
          </p:cNvSpPr>
          <p:nvPr>
            <p:ph type="sldNum" sz="quarter" idx="5"/>
          </p:nvPr>
        </p:nvSpPr>
        <p:spPr/>
        <p:txBody>
          <a:bodyPr/>
          <a:lstStyle/>
          <a:p>
            <a:fld id="{2AA4D390-3812-4B67-85BA-6D2ED804A4A1}" type="slidenum">
              <a:rPr lang="en-US" smtClean="0"/>
              <a:t>28</a:t>
            </a:fld>
            <a:endParaRPr lang="en-US"/>
          </a:p>
        </p:txBody>
      </p:sp>
    </p:spTree>
    <p:extLst>
      <p:ext uri="{BB962C8B-B14F-4D97-AF65-F5344CB8AC3E}">
        <p14:creationId xmlns:p14="http://schemas.microsoft.com/office/powerpoint/2010/main" val="348094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6022F-6E56-468B-AC87-B4B99B5631D0}" type="slidenum">
              <a:rPr lang="en-US" smtClean="0"/>
              <a:t>29</a:t>
            </a:fld>
            <a:endParaRPr lang="en-US"/>
          </a:p>
        </p:txBody>
      </p:sp>
    </p:spTree>
    <p:extLst>
      <p:ext uri="{BB962C8B-B14F-4D97-AF65-F5344CB8AC3E}">
        <p14:creationId xmlns:p14="http://schemas.microsoft.com/office/powerpoint/2010/main" val="19656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6022F-6E56-468B-AC87-B4B99B5631D0}" type="slidenum">
              <a:rPr lang="en-US" smtClean="0"/>
              <a:t>34</a:t>
            </a:fld>
            <a:endParaRPr lang="en-US"/>
          </a:p>
        </p:txBody>
      </p:sp>
    </p:spTree>
    <p:extLst>
      <p:ext uri="{BB962C8B-B14F-4D97-AF65-F5344CB8AC3E}">
        <p14:creationId xmlns:p14="http://schemas.microsoft.com/office/powerpoint/2010/main" val="3265224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building with a blue sky&#10;&#10;Description automatically generated">
            <a:extLst>
              <a:ext uri="{FF2B5EF4-FFF2-40B4-BE49-F238E27FC236}">
                <a16:creationId xmlns:a16="http://schemas.microsoft.com/office/drawing/2014/main" id="{3CBA0A01-53B4-A61D-02F4-1D49E6FE20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04" b="9295"/>
          <a:stretch/>
        </p:blipFill>
        <p:spPr>
          <a:xfrm>
            <a:off x="-9939" y="-16831"/>
            <a:ext cx="12192000" cy="1729409"/>
          </a:xfrm>
          <a:prstGeom prst="rect">
            <a:avLst/>
          </a:prstGeom>
        </p:spPr>
      </p:pic>
      <p:sp>
        <p:nvSpPr>
          <p:cNvPr id="2" name="Title 1">
            <a:extLst>
              <a:ext uri="{FF2B5EF4-FFF2-40B4-BE49-F238E27FC236}">
                <a16:creationId xmlns:a16="http://schemas.microsoft.com/office/drawing/2014/main" id="{2C0AD5E2-3518-4A5A-B108-5DF96249D36A}"/>
              </a:ext>
            </a:extLst>
          </p:cNvPr>
          <p:cNvSpPr>
            <a:spLocks noGrp="1"/>
          </p:cNvSpPr>
          <p:nvPr>
            <p:ph type="ctrTitle" hasCustomPrompt="1"/>
          </p:nvPr>
        </p:nvSpPr>
        <p:spPr>
          <a:xfrm>
            <a:off x="1523998" y="2060622"/>
            <a:ext cx="9144001" cy="1584756"/>
          </a:xfrm>
        </p:spPr>
        <p:txBody>
          <a:bodyPr anchor="ctr">
            <a:normAutofit/>
          </a:bodyPr>
          <a:lstStyle>
            <a:lvl1pPr algn="ctr">
              <a:defRPr sz="4400">
                <a:solidFill>
                  <a:srgbClr val="EF4042"/>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9E5225A1-5642-41C2-950C-F5FB9EBF36BD}"/>
              </a:ext>
            </a:extLst>
          </p:cNvPr>
          <p:cNvSpPr>
            <a:spLocks noGrp="1"/>
          </p:cNvSpPr>
          <p:nvPr>
            <p:ph type="subTitle" idx="1"/>
          </p:nvPr>
        </p:nvSpPr>
        <p:spPr>
          <a:xfrm>
            <a:off x="1524000" y="4044040"/>
            <a:ext cx="9144000" cy="945323"/>
          </a:xfrm>
        </p:spPr>
        <p:txBody>
          <a:bodyPr>
            <a:normAutofit/>
          </a:bodyPr>
          <a:lstStyle>
            <a:lvl1pPr marL="0" indent="0" algn="ctr">
              <a:buNone/>
              <a:defRPr sz="2400">
                <a:solidFill>
                  <a:srgbClr val="1F3F7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pic>
        <p:nvPicPr>
          <p:cNvPr id="9" name="Picture 8" descr="Logo&#10;&#10;Description automatically generated">
            <a:extLst>
              <a:ext uri="{FF2B5EF4-FFF2-40B4-BE49-F238E27FC236}">
                <a16:creationId xmlns:a16="http://schemas.microsoft.com/office/drawing/2014/main" id="{1C57B3BB-8800-52E3-6DC2-0CA7E9253A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2899" y="6120535"/>
            <a:ext cx="1595186" cy="547425"/>
          </a:xfrm>
          <a:prstGeom prst="rect">
            <a:avLst/>
          </a:prstGeom>
        </p:spPr>
      </p:pic>
      <p:sp>
        <p:nvSpPr>
          <p:cNvPr id="7" name="Subtitle 2">
            <a:extLst>
              <a:ext uri="{FF2B5EF4-FFF2-40B4-BE49-F238E27FC236}">
                <a16:creationId xmlns:a16="http://schemas.microsoft.com/office/drawing/2014/main" id="{5EFDDFE7-007C-C6F3-99CD-86D614BA1498}"/>
              </a:ext>
            </a:extLst>
          </p:cNvPr>
          <p:cNvSpPr txBox="1">
            <a:spLocks/>
          </p:cNvSpPr>
          <p:nvPr userDrawn="1"/>
        </p:nvSpPr>
        <p:spPr>
          <a:xfrm>
            <a:off x="3965712" y="5675511"/>
            <a:ext cx="2468217" cy="283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F3F78"/>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F3F78"/>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F3F78"/>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F3F78"/>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F3F78"/>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solidFill>
                  <a:srgbClr val="798E9A"/>
                </a:solidFill>
              </a:rPr>
              <a:t>ORGANIZED BY:</a:t>
            </a:r>
            <a:endParaRPr lang="en-CA" sz="1000" dirty="0">
              <a:solidFill>
                <a:srgbClr val="798E9A"/>
              </a:solidFill>
            </a:endParaRPr>
          </a:p>
        </p:txBody>
      </p:sp>
      <p:sp>
        <p:nvSpPr>
          <p:cNvPr id="8" name="Subtitle 2">
            <a:extLst>
              <a:ext uri="{FF2B5EF4-FFF2-40B4-BE49-F238E27FC236}">
                <a16:creationId xmlns:a16="http://schemas.microsoft.com/office/drawing/2014/main" id="{E6A20EFC-0A92-63F6-7BBF-55BBBA7E762B}"/>
              </a:ext>
            </a:extLst>
          </p:cNvPr>
          <p:cNvSpPr txBox="1">
            <a:spLocks/>
          </p:cNvSpPr>
          <p:nvPr userDrawn="1"/>
        </p:nvSpPr>
        <p:spPr>
          <a:xfrm>
            <a:off x="6096804" y="5685451"/>
            <a:ext cx="2468217" cy="2833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F3F78"/>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F3F78"/>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F3F78"/>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F3F78"/>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F3F78"/>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solidFill>
                  <a:srgbClr val="798E9A"/>
                </a:solidFill>
              </a:rPr>
              <a:t>HOSTED BY:</a:t>
            </a:r>
            <a:endParaRPr lang="en-CA" sz="1000" dirty="0">
              <a:solidFill>
                <a:srgbClr val="798E9A"/>
              </a:solidFill>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50FCD9AB-BC22-1786-0CB1-212CCFA258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39907" y="6087640"/>
            <a:ext cx="1862741" cy="547425"/>
          </a:xfrm>
          <a:prstGeom prst="rect">
            <a:avLst/>
          </a:prstGeom>
        </p:spPr>
      </p:pic>
    </p:spTree>
    <p:extLst>
      <p:ext uri="{BB962C8B-B14F-4D97-AF65-F5344CB8AC3E}">
        <p14:creationId xmlns:p14="http://schemas.microsoft.com/office/powerpoint/2010/main" val="3695680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64343"/>
            <a:ext cx="5181600" cy="4812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64344"/>
            <a:ext cx="5181600" cy="48126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cxnSp>
        <p:nvCxnSpPr>
          <p:cNvPr id="6" name="Straight Connector 5"/>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76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433689"/>
            <a:ext cx="5157787" cy="7902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314222"/>
            <a:ext cx="5157787" cy="387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33690"/>
            <a:ext cx="5183188" cy="7876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314222"/>
            <a:ext cx="5183188" cy="3875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sp>
        <p:nvSpPr>
          <p:cNvPr id="11" name="Title 1"/>
          <p:cNvSpPr>
            <a:spLocks noGrp="1"/>
          </p:cNvSpPr>
          <p:nvPr>
            <p:ph type="title"/>
          </p:nvPr>
        </p:nvSpPr>
        <p:spPr>
          <a:xfrm>
            <a:off x="838200" y="365126"/>
            <a:ext cx="10515600" cy="810532"/>
          </a:xfrm>
        </p:spPr>
        <p:txBody>
          <a:bodyPr/>
          <a:lstStyle/>
          <a:p>
            <a:r>
              <a:rPr lang="en-US"/>
              <a:t>Click to edit Master title style</a:t>
            </a:r>
          </a:p>
        </p:txBody>
      </p:sp>
      <p:cxnSp>
        <p:nvCxnSpPr>
          <p:cNvPr id="8" name="Straight Connector 7"/>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49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cxnSp>
        <p:nvCxnSpPr>
          <p:cNvPr id="4" name="Straight Connector 3"/>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960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spTree>
    <p:extLst>
      <p:ext uri="{BB962C8B-B14F-4D97-AF65-F5344CB8AC3E}">
        <p14:creationId xmlns:p14="http://schemas.microsoft.com/office/powerpoint/2010/main" val="1760709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 Cit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364343"/>
            <a:ext cx="10515600" cy="43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sp>
        <p:nvSpPr>
          <p:cNvPr id="5" name="Text Placeholder 4"/>
          <p:cNvSpPr>
            <a:spLocks noGrp="1"/>
          </p:cNvSpPr>
          <p:nvPr>
            <p:ph type="body" sz="quarter" idx="10" hasCustomPrompt="1"/>
          </p:nvPr>
        </p:nvSpPr>
        <p:spPr>
          <a:xfrm>
            <a:off x="838200" y="5907089"/>
            <a:ext cx="10515600" cy="290512"/>
          </a:xfrm>
        </p:spPr>
        <p:txBody>
          <a:bodyPr anchor="t" anchorCtr="0">
            <a:noAutofit/>
          </a:bodyPr>
          <a:lstStyle>
            <a:lvl1pPr marL="0" indent="0" algn="r">
              <a:buNone/>
              <a:defRPr sz="1800" baseline="0"/>
            </a:lvl1pPr>
          </a:lstStyle>
          <a:p>
            <a:pPr lvl="0"/>
            <a:r>
              <a:rPr lang="en-US" dirty="0"/>
              <a:t>Insert Citation or Description</a:t>
            </a:r>
          </a:p>
        </p:txBody>
      </p:sp>
      <p:cxnSp>
        <p:nvCxnSpPr>
          <p:cNvPr id="6" name="Straight Connector 5"/>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47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 Citatio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38200" y="1364343"/>
            <a:ext cx="10515600" cy="4398282"/>
          </a:xfrm>
        </p:spPr>
        <p:txBody>
          <a:bodyPr/>
          <a:lstStyle/>
          <a:p>
            <a:endParaRPr lang="en-US"/>
          </a:p>
        </p:txBody>
      </p:sp>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sp>
        <p:nvSpPr>
          <p:cNvPr id="5" name="Text Placeholder 4"/>
          <p:cNvSpPr>
            <a:spLocks noGrp="1"/>
          </p:cNvSpPr>
          <p:nvPr>
            <p:ph type="body" sz="quarter" idx="10" hasCustomPrompt="1"/>
          </p:nvPr>
        </p:nvSpPr>
        <p:spPr>
          <a:xfrm>
            <a:off x="838200" y="5907089"/>
            <a:ext cx="10515600" cy="290512"/>
          </a:xfrm>
        </p:spPr>
        <p:txBody>
          <a:bodyPr anchor="t" anchorCtr="0">
            <a:noAutofit/>
          </a:bodyPr>
          <a:lstStyle>
            <a:lvl1pPr marL="0" indent="0" algn="r">
              <a:buNone/>
              <a:defRPr sz="1800" baseline="0"/>
            </a:lvl1pPr>
          </a:lstStyle>
          <a:p>
            <a:pPr lvl="0"/>
            <a:r>
              <a:rPr lang="en-US" dirty="0"/>
              <a:t>Insert Citation or Description</a:t>
            </a:r>
          </a:p>
        </p:txBody>
      </p:sp>
      <p:cxnSp>
        <p:nvCxnSpPr>
          <p:cNvPr id="8" name="Straight Connector 7"/>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76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6914"/>
            <a:ext cx="3932237" cy="776061"/>
          </a:xfrm>
        </p:spPr>
        <p:txBody>
          <a:bodyPr anchor="b">
            <a:normAutofit/>
          </a:bodyPr>
          <a:lstStyle>
            <a:lvl1pPr>
              <a:defRPr sz="2400" b="1">
                <a:solidFill>
                  <a:schemeClr val="tx1"/>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1436914"/>
            <a:ext cx="6172200" cy="4432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351314"/>
            <a:ext cx="3932237" cy="35176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sp>
        <p:nvSpPr>
          <p:cNvPr id="9" name="Title 1"/>
          <p:cNvSpPr txBox="1">
            <a:spLocks/>
          </p:cNvSpPr>
          <p:nvPr userDrawn="1"/>
        </p:nvSpPr>
        <p:spPr>
          <a:xfrm>
            <a:off x="838200" y="365126"/>
            <a:ext cx="10515600" cy="810532"/>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2"/>
                </a:solidFill>
                <a:latin typeface="Arial Black" panose="020B0A04020102020204" pitchFamily="34" charset="0"/>
                <a:ea typeface="+mj-ea"/>
                <a:cs typeface="+mj-cs"/>
              </a:defRPr>
            </a:lvl1pPr>
          </a:lstStyle>
          <a:p>
            <a:r>
              <a:rPr lang="en-US" dirty="0"/>
              <a:t>Click to edit Master title style</a:t>
            </a:r>
          </a:p>
        </p:txBody>
      </p:sp>
      <p:cxnSp>
        <p:nvCxnSpPr>
          <p:cNvPr id="7" name="Straight Connector 6"/>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769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content no title">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838201" y="365127"/>
            <a:ext cx="10515600" cy="53680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sp>
        <p:nvSpPr>
          <p:cNvPr id="12" name="Text Placeholder 4"/>
          <p:cNvSpPr>
            <a:spLocks noGrp="1"/>
          </p:cNvSpPr>
          <p:nvPr>
            <p:ph type="body" sz="quarter" idx="11" hasCustomPrompt="1"/>
          </p:nvPr>
        </p:nvSpPr>
        <p:spPr>
          <a:xfrm>
            <a:off x="838200" y="5907089"/>
            <a:ext cx="10515600" cy="290512"/>
          </a:xfrm>
        </p:spPr>
        <p:txBody>
          <a:bodyPr anchor="t" anchorCtr="0">
            <a:noAutofit/>
          </a:bodyPr>
          <a:lstStyle>
            <a:lvl1pPr marL="0" indent="0" algn="r">
              <a:buNone/>
              <a:defRPr sz="1800" baseline="0"/>
            </a:lvl1pPr>
          </a:lstStyle>
          <a:p>
            <a:pPr lvl="0"/>
            <a:r>
              <a:rPr lang="en-US" dirty="0"/>
              <a:t>Insert Citation or Description</a:t>
            </a:r>
          </a:p>
        </p:txBody>
      </p:sp>
    </p:spTree>
    <p:extLst>
      <p:ext uri="{BB962C8B-B14F-4D97-AF65-F5344CB8AC3E}">
        <p14:creationId xmlns:p14="http://schemas.microsoft.com/office/powerpoint/2010/main" val="335915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624114" y="2002971"/>
            <a:ext cx="10879264" cy="2699658"/>
          </a:xfrm>
          <a:prstGeom prst="rect">
            <a:avLst/>
          </a:prstGeom>
        </p:spPr>
        <p:txBody>
          <a:bodyPr anchor="b"/>
          <a:lstStyle>
            <a:lvl1pPr algn="l">
              <a:defRPr sz="5400">
                <a:solidFill>
                  <a:schemeClr val="tx1"/>
                </a:solidFill>
              </a:defRPr>
            </a:lvl1pPr>
          </a:lstStyle>
          <a:p>
            <a:r>
              <a:rPr lang="en-US" dirty="0"/>
              <a:t>Click to edit Master title style</a:t>
            </a:r>
          </a:p>
        </p:txBody>
      </p:sp>
      <p:sp>
        <p:nvSpPr>
          <p:cNvPr id="8" name="Text Placeholder 10"/>
          <p:cNvSpPr>
            <a:spLocks noGrp="1"/>
          </p:cNvSpPr>
          <p:nvPr>
            <p:ph type="body" sz="quarter" idx="10" hasCustomPrompt="1"/>
          </p:nvPr>
        </p:nvSpPr>
        <p:spPr>
          <a:xfrm>
            <a:off x="624115" y="5090326"/>
            <a:ext cx="10879264" cy="496278"/>
          </a:xfrm>
          <a:prstGeom prst="rect">
            <a:avLst/>
          </a:prstGeo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chemeClr val="bg1"/>
                </a:solidFill>
              </a:defRPr>
            </a:lvl1pPr>
          </a:lstStyle>
          <a:p>
            <a:pPr lvl="0"/>
            <a:r>
              <a:rPr lang="en-US" dirty="0"/>
              <a:t>Speaker Name  |  Second Speaker  |  Organization</a:t>
            </a:r>
          </a:p>
        </p:txBody>
      </p:sp>
      <p:pic>
        <p:nvPicPr>
          <p:cNvPr id="4" name="Picture 3" descr="Shape&#10;&#10;Description automatically generated with medium confidence">
            <a:extLst>
              <a:ext uri="{FF2B5EF4-FFF2-40B4-BE49-F238E27FC236}">
                <a16:creationId xmlns:a16="http://schemas.microsoft.com/office/drawing/2014/main" id="{50578B89-55FF-B4E9-BAEE-9E5F9336C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9820"/>
            <a:ext cx="2004060" cy="678180"/>
          </a:xfrm>
          <a:prstGeom prst="rect">
            <a:avLst/>
          </a:prstGeom>
        </p:spPr>
      </p:pic>
    </p:spTree>
    <p:extLst>
      <p:ext uri="{BB962C8B-B14F-4D97-AF65-F5344CB8AC3E}">
        <p14:creationId xmlns:p14="http://schemas.microsoft.com/office/powerpoint/2010/main" val="796321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w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24114" y="2002971"/>
            <a:ext cx="10879264" cy="2191658"/>
          </a:xfrm>
          <a:prstGeom prst="rect">
            <a:avLst/>
          </a:prstGeom>
        </p:spPr>
        <p:txBody>
          <a:bodyPr anchor="b"/>
          <a:lstStyle>
            <a:lvl1pPr algn="l">
              <a:defRPr sz="5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24114" y="4194629"/>
            <a:ext cx="10879264" cy="580571"/>
          </a:xfrm>
          <a:prstGeom prst="rect">
            <a:avLst/>
          </a:prstGeom>
        </p:spPr>
        <p:txBody>
          <a:bodyPr anchor="ctr" anchorCtr="0"/>
          <a:lstStyle>
            <a:lvl1pPr marL="0" indent="0" algn="l">
              <a:buNone/>
              <a:defRPr sz="32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0"/>
          <p:cNvSpPr>
            <a:spLocks noGrp="1"/>
          </p:cNvSpPr>
          <p:nvPr>
            <p:ph type="body" sz="quarter" idx="10" hasCustomPrompt="1"/>
          </p:nvPr>
        </p:nvSpPr>
        <p:spPr>
          <a:xfrm>
            <a:off x="624115" y="5090326"/>
            <a:ext cx="10879264" cy="496278"/>
          </a:xfrm>
          <a:prstGeom prst="rect">
            <a:avLst/>
          </a:prstGeo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chemeClr val="bg1"/>
                </a:solidFill>
              </a:defRPr>
            </a:lvl1pPr>
          </a:lstStyle>
          <a:p>
            <a:pPr lvl="0"/>
            <a:r>
              <a:rPr lang="en-US" dirty="0"/>
              <a:t>Speaker Name  |  Second Speaker  |  Organization</a:t>
            </a:r>
          </a:p>
        </p:txBody>
      </p:sp>
      <p:cxnSp>
        <p:nvCxnSpPr>
          <p:cNvPr id="5" name="Straight Connector 4"/>
          <p:cNvCxnSpPr/>
          <p:nvPr userDrawn="1"/>
        </p:nvCxnSpPr>
        <p:spPr>
          <a:xfrm>
            <a:off x="624114" y="4194629"/>
            <a:ext cx="10879264"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6" descr="Shape&#10;&#10;Description automatically generated with medium confidence">
            <a:extLst>
              <a:ext uri="{FF2B5EF4-FFF2-40B4-BE49-F238E27FC236}">
                <a16:creationId xmlns:a16="http://schemas.microsoft.com/office/drawing/2014/main" id="{8BEBFBB4-EE92-D226-C42B-4E52793B4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9820"/>
            <a:ext cx="2004060" cy="678180"/>
          </a:xfrm>
          <a:prstGeom prst="rect">
            <a:avLst/>
          </a:prstGeom>
        </p:spPr>
      </p:pic>
    </p:spTree>
    <p:extLst>
      <p:ext uri="{BB962C8B-B14F-4D97-AF65-F5344CB8AC3E}">
        <p14:creationId xmlns:p14="http://schemas.microsoft.com/office/powerpoint/2010/main" val="277557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pic>
        <p:nvPicPr>
          <p:cNvPr id="2" name="Picture 1" descr="A city street with cars and buildings&#10;&#10;Description automatically generated">
            <a:extLst>
              <a:ext uri="{FF2B5EF4-FFF2-40B4-BE49-F238E27FC236}">
                <a16:creationId xmlns:a16="http://schemas.microsoft.com/office/drawing/2014/main" id="{17D09BC3-3753-6991-D26C-70BB565C862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308" t="8502" r="3308" b="12689"/>
          <a:stretch/>
        </p:blipFill>
        <p:spPr>
          <a:xfrm>
            <a:off x="-1" y="0"/>
            <a:ext cx="12192001" cy="6865834"/>
          </a:xfrm>
          <a:prstGeom prst="rect">
            <a:avLst/>
          </a:prstGeom>
        </p:spPr>
      </p:pic>
      <p:sp>
        <p:nvSpPr>
          <p:cNvPr id="25" name="Rectangle 24">
            <a:extLst>
              <a:ext uri="{FF2B5EF4-FFF2-40B4-BE49-F238E27FC236}">
                <a16:creationId xmlns:a16="http://schemas.microsoft.com/office/drawing/2014/main" id="{31213177-2F22-A988-3E15-47D3D053D2A1}"/>
              </a:ext>
            </a:extLst>
          </p:cNvPr>
          <p:cNvSpPr/>
          <p:nvPr userDrawn="1"/>
        </p:nvSpPr>
        <p:spPr>
          <a:xfrm>
            <a:off x="5024945" y="0"/>
            <a:ext cx="7167055" cy="6865834"/>
          </a:xfrm>
          <a:prstGeom prst="rect">
            <a:avLst/>
          </a:prstGeom>
          <a:gradFill flip="none" rotWithShape="1">
            <a:gsLst>
              <a:gs pos="18000">
                <a:schemeClr val="bg1">
                  <a:alpha val="96000"/>
                </a:schemeClr>
              </a:gs>
              <a:gs pos="45000">
                <a:schemeClr val="bg1">
                  <a:alpha val="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 name="Rectangle 2">
            <a:extLst>
              <a:ext uri="{FF2B5EF4-FFF2-40B4-BE49-F238E27FC236}">
                <a16:creationId xmlns:a16="http://schemas.microsoft.com/office/drawing/2014/main" id="{0BE8C8C6-7DED-6EC5-B089-8D66F944C6E8}"/>
              </a:ext>
            </a:extLst>
          </p:cNvPr>
          <p:cNvSpPr/>
          <p:nvPr userDrawn="1"/>
        </p:nvSpPr>
        <p:spPr>
          <a:xfrm>
            <a:off x="-13433" y="0"/>
            <a:ext cx="12205433" cy="6865834"/>
          </a:xfrm>
          <a:prstGeom prst="rect">
            <a:avLst/>
          </a:prstGeom>
          <a:gradFill flip="none" rotWithShape="1">
            <a:gsLst>
              <a:gs pos="24000">
                <a:srgbClr val="23447F">
                  <a:alpha val="88000"/>
                </a:srgbClr>
              </a:gs>
              <a:gs pos="0">
                <a:srgbClr val="1F3F78">
                  <a:alpha val="92000"/>
                </a:srgbClr>
              </a:gs>
              <a:gs pos="50000">
                <a:srgbClr val="2B4E8C">
                  <a:alpha val="64000"/>
                </a:srgbClr>
              </a:gs>
              <a:gs pos="79000">
                <a:srgbClr val="1F3F78">
                  <a:alpha val="14000"/>
                  <a:lumMod val="59000"/>
                  <a:lumOff val="41000"/>
                </a:srgbClr>
              </a:gs>
            </a:gsLst>
            <a:lin ang="2124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A7EC36E1-2310-550F-4FFE-15E6ED2B9F4D}"/>
              </a:ext>
            </a:extLst>
          </p:cNvPr>
          <p:cNvSpPr txBox="1"/>
          <p:nvPr userDrawn="1"/>
        </p:nvSpPr>
        <p:spPr>
          <a:xfrm>
            <a:off x="3113834" y="5380742"/>
            <a:ext cx="1427980"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HOSTED BY:</a:t>
            </a:r>
            <a:endParaRPr lang="en-CA" sz="14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81595B0-0DEE-3B58-17C0-A20FC3B61ECB}"/>
              </a:ext>
            </a:extLst>
          </p:cNvPr>
          <p:cNvSpPr txBox="1"/>
          <p:nvPr userDrawn="1"/>
        </p:nvSpPr>
        <p:spPr>
          <a:xfrm>
            <a:off x="659939" y="5380742"/>
            <a:ext cx="160337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ORGANIZED BY:</a:t>
            </a:r>
            <a:endParaRPr lang="en-CA" sz="1400" dirty="0">
              <a:solidFill>
                <a:schemeClr val="bg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C16C5156-DC52-F33F-299B-27C3F004D5D4}"/>
              </a:ext>
            </a:extLst>
          </p:cNvPr>
          <p:cNvSpPr>
            <a:spLocks noGrp="1"/>
          </p:cNvSpPr>
          <p:nvPr>
            <p:ph type="ctrTitle" hasCustomPrompt="1"/>
          </p:nvPr>
        </p:nvSpPr>
        <p:spPr>
          <a:xfrm>
            <a:off x="589546" y="1396426"/>
            <a:ext cx="6476555" cy="2743774"/>
          </a:xfrm>
        </p:spPr>
        <p:txBody>
          <a:bodyPr anchor="ctr">
            <a:normAutofit/>
          </a:bodyPr>
          <a:lstStyle>
            <a:lvl1pPr algn="l">
              <a:defRPr sz="44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pic>
        <p:nvPicPr>
          <p:cNvPr id="17" name="Picture 16" descr="Logo&#10;&#10;Description automatically generated">
            <a:extLst>
              <a:ext uri="{FF2B5EF4-FFF2-40B4-BE49-F238E27FC236}">
                <a16:creationId xmlns:a16="http://schemas.microsoft.com/office/drawing/2014/main" id="{6A9A90AF-01B3-C726-072A-18B12CE3E7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328" y="5871736"/>
            <a:ext cx="2013787" cy="691079"/>
          </a:xfrm>
          <a:prstGeom prst="rect">
            <a:avLst/>
          </a:prstGeom>
        </p:spPr>
      </p:pic>
      <p:pic>
        <p:nvPicPr>
          <p:cNvPr id="19" name="Picture 18" descr="A white text on a black background&#10;&#10;Description automatically generated">
            <a:extLst>
              <a:ext uri="{FF2B5EF4-FFF2-40B4-BE49-F238E27FC236}">
                <a16:creationId xmlns:a16="http://schemas.microsoft.com/office/drawing/2014/main" id="{17417018-CDA6-D704-C220-AE76F1ED34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16830" y="5867531"/>
            <a:ext cx="2060770" cy="605622"/>
          </a:xfrm>
          <a:prstGeom prst="rect">
            <a:avLst/>
          </a:prstGeom>
        </p:spPr>
      </p:pic>
      <p:sp>
        <p:nvSpPr>
          <p:cNvPr id="22" name="Oval 21">
            <a:extLst>
              <a:ext uri="{FF2B5EF4-FFF2-40B4-BE49-F238E27FC236}">
                <a16:creationId xmlns:a16="http://schemas.microsoft.com/office/drawing/2014/main" id="{163865C3-C630-AF2A-8C7B-4EA9C8334713}"/>
              </a:ext>
            </a:extLst>
          </p:cNvPr>
          <p:cNvSpPr/>
          <p:nvPr userDrawn="1"/>
        </p:nvSpPr>
        <p:spPr>
          <a:xfrm>
            <a:off x="8170799" y="2814525"/>
            <a:ext cx="5943600" cy="5943600"/>
          </a:xfrm>
          <a:prstGeom prst="ellipse">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1" name="Picture 20" descr="A red circle with a dot&#10;&#10;Description automatically generated">
            <a:extLst>
              <a:ext uri="{FF2B5EF4-FFF2-40B4-BE49-F238E27FC236}">
                <a16:creationId xmlns:a16="http://schemas.microsoft.com/office/drawing/2014/main" id="{12B7C00E-9931-777B-92E6-25222231B1F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290679">
            <a:off x="7521567" y="2250415"/>
            <a:ext cx="7071820" cy="7071820"/>
          </a:xfrm>
          <a:prstGeom prst="rect">
            <a:avLst/>
          </a:prstGeom>
        </p:spPr>
      </p:pic>
      <p:sp>
        <p:nvSpPr>
          <p:cNvPr id="8" name="TextBox 7">
            <a:extLst>
              <a:ext uri="{FF2B5EF4-FFF2-40B4-BE49-F238E27FC236}">
                <a16:creationId xmlns:a16="http://schemas.microsoft.com/office/drawing/2014/main" id="{4F3F3F86-6F1B-01B9-2C61-199AC07BEE5F}"/>
              </a:ext>
            </a:extLst>
          </p:cNvPr>
          <p:cNvSpPr txBox="1"/>
          <p:nvPr userDrawn="1"/>
        </p:nvSpPr>
        <p:spPr>
          <a:xfrm>
            <a:off x="9078117" y="4356818"/>
            <a:ext cx="2077448" cy="400110"/>
          </a:xfrm>
          <a:prstGeom prst="rect">
            <a:avLst/>
          </a:prstGeom>
          <a:noFill/>
        </p:spPr>
        <p:txBody>
          <a:bodyPr wrap="square" rtlCol="0">
            <a:spAutoFit/>
          </a:bodyPr>
          <a:lstStyle/>
          <a:p>
            <a:pPr algn="l"/>
            <a:r>
              <a:rPr lang="en-US" sz="2000" b="1" dirty="0">
                <a:solidFill>
                  <a:srgbClr val="EF4042"/>
                </a:solidFill>
                <a:latin typeface="Arial" panose="020B0604020202020204" pitchFamily="34" charset="0"/>
                <a:cs typeface="Arial" panose="020B0604020202020204" pitchFamily="34" charset="0"/>
              </a:rPr>
              <a:t>SPEAKER</a:t>
            </a:r>
            <a:endParaRPr lang="en-CA" sz="2000" b="1" dirty="0">
              <a:solidFill>
                <a:srgbClr val="EF4042"/>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8C2464E3-5F58-EAF4-93DD-F07DE2611BE1}"/>
              </a:ext>
            </a:extLst>
          </p:cNvPr>
          <p:cNvSpPr>
            <a:spLocks noGrp="1"/>
          </p:cNvSpPr>
          <p:nvPr>
            <p:ph type="subTitle" idx="1"/>
          </p:nvPr>
        </p:nvSpPr>
        <p:spPr>
          <a:xfrm>
            <a:off x="9078117" y="4841002"/>
            <a:ext cx="2893556" cy="945323"/>
          </a:xfrm>
        </p:spPr>
        <p:txBody>
          <a:bodyPr>
            <a:normAutofit/>
          </a:bodyPr>
          <a:lstStyle>
            <a:lvl1pPr marL="0" indent="0" algn="l">
              <a:buNone/>
              <a:defRPr sz="2400">
                <a:solidFill>
                  <a:srgbClr val="1F3F7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pic>
        <p:nvPicPr>
          <p:cNvPr id="24" name="Picture 23" descr="A close-up of a logo&#10;&#10;Description automatically generated">
            <a:extLst>
              <a:ext uri="{FF2B5EF4-FFF2-40B4-BE49-F238E27FC236}">
                <a16:creationId xmlns:a16="http://schemas.microsoft.com/office/drawing/2014/main" id="{46AAAD7F-C20A-0644-015E-9EC5B73FA4B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70472" y="354284"/>
            <a:ext cx="3343780" cy="1203632"/>
          </a:xfrm>
          <a:prstGeom prst="rect">
            <a:avLst/>
          </a:prstGeom>
        </p:spPr>
      </p:pic>
    </p:spTree>
    <p:extLst>
      <p:ext uri="{BB962C8B-B14F-4D97-AF65-F5344CB8AC3E}">
        <p14:creationId xmlns:p14="http://schemas.microsoft.com/office/powerpoint/2010/main" val="2791500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624114" y="2002971"/>
            <a:ext cx="10879264" cy="2699658"/>
          </a:xfrm>
          <a:prstGeom prst="rect">
            <a:avLst/>
          </a:prstGeom>
        </p:spPr>
        <p:txBody>
          <a:bodyPr anchor="b"/>
          <a:lstStyle>
            <a:lvl1pPr algn="l">
              <a:defRPr sz="5400">
                <a:solidFill>
                  <a:schemeClr val="tx1"/>
                </a:solidFill>
              </a:defRPr>
            </a:lvl1pPr>
          </a:lstStyle>
          <a:p>
            <a:r>
              <a:rPr lang="en-US" dirty="0"/>
              <a:t>Click to edit Master title style</a:t>
            </a:r>
          </a:p>
        </p:txBody>
      </p:sp>
      <p:sp>
        <p:nvSpPr>
          <p:cNvPr id="8" name="Text Placeholder 10"/>
          <p:cNvSpPr>
            <a:spLocks noGrp="1"/>
          </p:cNvSpPr>
          <p:nvPr>
            <p:ph type="body" sz="quarter" idx="10" hasCustomPrompt="1"/>
          </p:nvPr>
        </p:nvSpPr>
        <p:spPr>
          <a:xfrm>
            <a:off x="624115" y="5090326"/>
            <a:ext cx="10879264" cy="496278"/>
          </a:xfrm>
          <a:prstGeom prst="rect">
            <a:avLst/>
          </a:prstGeo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chemeClr val="bg1"/>
                </a:solidFill>
              </a:defRPr>
            </a:lvl1pPr>
          </a:lstStyle>
          <a:p>
            <a:pPr lvl="0"/>
            <a:r>
              <a:rPr lang="en-US" dirty="0"/>
              <a:t>Speaker Name  |  Second Speaker  |  Organization</a:t>
            </a:r>
          </a:p>
        </p:txBody>
      </p:sp>
      <p:pic>
        <p:nvPicPr>
          <p:cNvPr id="4" name="Picture 3" descr="Shape&#10;&#10;Description automatically generated with medium confidence">
            <a:extLst>
              <a:ext uri="{FF2B5EF4-FFF2-40B4-BE49-F238E27FC236}">
                <a16:creationId xmlns:a16="http://schemas.microsoft.com/office/drawing/2014/main" id="{50578B89-55FF-B4E9-BAEE-9E5F9336C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9820"/>
            <a:ext cx="2004060" cy="678180"/>
          </a:xfrm>
          <a:prstGeom prst="rect">
            <a:avLst/>
          </a:prstGeom>
        </p:spPr>
      </p:pic>
    </p:spTree>
    <p:extLst>
      <p:ext uri="{BB962C8B-B14F-4D97-AF65-F5344CB8AC3E}">
        <p14:creationId xmlns:p14="http://schemas.microsoft.com/office/powerpoint/2010/main" val="100447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cxnSp>
        <p:nvCxnSpPr>
          <p:cNvPr id="5" name="Straight Connector 4"/>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07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64343"/>
            <a:ext cx="5181600" cy="4812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64344"/>
            <a:ext cx="5181600" cy="48126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cxnSp>
        <p:nvCxnSpPr>
          <p:cNvPr id="6" name="Straight Connector 5"/>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416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B04B-0045-39B2-4930-15E6FD070D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BECE81-F49E-34BD-0623-08288E7946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95D83-1B8B-7043-B1A1-DA5E264B28E9}"/>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5" name="Footer Placeholder 4">
            <a:extLst>
              <a:ext uri="{FF2B5EF4-FFF2-40B4-BE49-F238E27FC236}">
                <a16:creationId xmlns:a16="http://schemas.microsoft.com/office/drawing/2014/main" id="{0FA4F7B5-5150-5168-7030-FBB19206E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486B5-6485-6294-5F22-577B7C6F05D7}"/>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929942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AB3F-1DCD-1F46-E7B6-AC4E72C0CB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9BB493-66EF-58F7-59D2-61BC630A9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9C1A6-FFB2-F978-98E6-793EB3E56B44}"/>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5" name="Footer Placeholder 4">
            <a:extLst>
              <a:ext uri="{FF2B5EF4-FFF2-40B4-BE49-F238E27FC236}">
                <a16:creationId xmlns:a16="http://schemas.microsoft.com/office/drawing/2014/main" id="{48181895-ED83-8E23-8FEF-45C681D6B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3EF8B-E8B6-5D0A-44C4-4BDC0F45B527}"/>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3137118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D80F-0CDE-9BBA-3EB9-D68FB00C5E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ACB7F-E8DB-ACB1-04A9-BC4B2A937B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5804B-289E-7353-9B9E-64D6B82829B2}"/>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5" name="Footer Placeholder 4">
            <a:extLst>
              <a:ext uri="{FF2B5EF4-FFF2-40B4-BE49-F238E27FC236}">
                <a16:creationId xmlns:a16="http://schemas.microsoft.com/office/drawing/2014/main" id="{D50C4F87-1436-4AB8-A09D-622295D37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771C2-37EE-F30C-4950-ED1162D1CF41}"/>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4076033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3958-71E2-172C-2294-5AD84A1B9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1D2F6E-E6D3-0C9B-5071-FEE26B7D74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F97F1-D60F-170F-8FE4-9AF747A74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733411-AA90-FC9D-5263-A4025F7D17B9}"/>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6" name="Footer Placeholder 5">
            <a:extLst>
              <a:ext uri="{FF2B5EF4-FFF2-40B4-BE49-F238E27FC236}">
                <a16:creationId xmlns:a16="http://schemas.microsoft.com/office/drawing/2014/main" id="{91C2FD46-CB13-EF88-6697-AC1F7F5F1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E6DEA-6905-B10B-8685-D3544B8728C7}"/>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3211219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E451-4857-1BB4-5F61-0B550155B7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82F9D2-8216-634D-5588-158F96FCE1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C1672-8578-1BA6-B0F2-E93870031F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AE0160-A64C-27E1-A3CF-663492311E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F5D829-59F0-AA6B-A622-4C49A0431B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23557-2AC3-7E74-E8E2-74263EB807A1}"/>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8" name="Footer Placeholder 7">
            <a:extLst>
              <a:ext uri="{FF2B5EF4-FFF2-40B4-BE49-F238E27FC236}">
                <a16:creationId xmlns:a16="http://schemas.microsoft.com/office/drawing/2014/main" id="{36BDBAA7-75F7-03EF-435F-67CD9A3032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116D3-106D-2462-1243-1546EBEAFDE9}"/>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1727716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4E21-DC84-0ED9-EE38-B408FD6853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09FB9-157A-80C9-D3F7-A7B058A8CC5D}"/>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4" name="Footer Placeholder 3">
            <a:extLst>
              <a:ext uri="{FF2B5EF4-FFF2-40B4-BE49-F238E27FC236}">
                <a16:creationId xmlns:a16="http://schemas.microsoft.com/office/drawing/2014/main" id="{AAD2BEE0-4804-5AAB-AD0A-1B1AEEEB99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45284D-F7E1-DBDD-1B25-97521302B1F9}"/>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4175409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4C5C5-5282-EDB6-F24C-B1A27043707E}"/>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3" name="Footer Placeholder 2">
            <a:extLst>
              <a:ext uri="{FF2B5EF4-FFF2-40B4-BE49-F238E27FC236}">
                <a16:creationId xmlns:a16="http://schemas.microsoft.com/office/drawing/2014/main" id="{6FBA9341-D651-6EBB-A3EE-4BE830103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65DD8-E1C7-EF45-0A91-04FB802A35C2}"/>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278109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Light">
    <p:spTree>
      <p:nvGrpSpPr>
        <p:cNvPr id="1" name=""/>
        <p:cNvGrpSpPr/>
        <p:nvPr/>
      </p:nvGrpSpPr>
      <p:grpSpPr>
        <a:xfrm>
          <a:off x="0" y="0"/>
          <a:ext cx="0" cy="0"/>
          <a:chOff x="0" y="0"/>
          <a:chExt cx="0" cy="0"/>
        </a:xfrm>
      </p:grpSpPr>
      <p:pic>
        <p:nvPicPr>
          <p:cNvPr id="4" name="Picture 3" descr="A poster with a building and text&#10;&#10;Description automatically generated with medium confidence">
            <a:extLst>
              <a:ext uri="{FF2B5EF4-FFF2-40B4-BE49-F238E27FC236}">
                <a16:creationId xmlns:a16="http://schemas.microsoft.com/office/drawing/2014/main" id="{2CA5134F-4BBE-77E2-30FB-EADCE14D65EC}"/>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75486" t="12" r="9530" b="23662"/>
          <a:stretch/>
        </p:blipFill>
        <p:spPr>
          <a:xfrm>
            <a:off x="0" y="-1"/>
            <a:ext cx="2086345" cy="5979097"/>
          </a:xfrm>
          <a:prstGeom prst="rect">
            <a:avLst/>
          </a:prstGeom>
        </p:spPr>
      </p:pic>
      <p:pic>
        <p:nvPicPr>
          <p:cNvPr id="10" name="Picture 9" descr="A red and black circle&#10;&#10;Description automatically generated">
            <a:extLst>
              <a:ext uri="{FF2B5EF4-FFF2-40B4-BE49-F238E27FC236}">
                <a16:creationId xmlns:a16="http://schemas.microsoft.com/office/drawing/2014/main" id="{788B34A3-1729-6FD7-4CA1-D478B233632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899" r="44726"/>
          <a:stretch/>
        </p:blipFill>
        <p:spPr>
          <a:xfrm>
            <a:off x="-21264" y="5377218"/>
            <a:ext cx="2942674" cy="1504944"/>
          </a:xfrm>
          <a:prstGeom prst="rect">
            <a:avLst/>
          </a:prstGeom>
        </p:spPr>
      </p:pic>
      <p:pic>
        <p:nvPicPr>
          <p:cNvPr id="11" name="Picture 10" descr="A close-up of a logo&#10;&#10;Description automatically generated">
            <a:extLst>
              <a:ext uri="{FF2B5EF4-FFF2-40B4-BE49-F238E27FC236}">
                <a16:creationId xmlns:a16="http://schemas.microsoft.com/office/drawing/2014/main" id="{3CF14ABD-BFC7-1AA3-C9CD-1806F0999D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455" y="6044035"/>
            <a:ext cx="1795696" cy="646381"/>
          </a:xfrm>
          <a:prstGeom prst="rect">
            <a:avLst/>
          </a:prstGeom>
        </p:spPr>
      </p:pic>
      <p:sp>
        <p:nvSpPr>
          <p:cNvPr id="7" name="Title 1">
            <a:extLst>
              <a:ext uri="{FF2B5EF4-FFF2-40B4-BE49-F238E27FC236}">
                <a16:creationId xmlns:a16="http://schemas.microsoft.com/office/drawing/2014/main" id="{837A2B0D-BE59-4FD4-8B8F-E95D7E08B656}"/>
              </a:ext>
            </a:extLst>
          </p:cNvPr>
          <p:cNvSpPr>
            <a:spLocks noGrp="1"/>
          </p:cNvSpPr>
          <p:nvPr>
            <p:ph type="ctrTitle" hasCustomPrompt="1"/>
          </p:nvPr>
        </p:nvSpPr>
        <p:spPr>
          <a:xfrm>
            <a:off x="3413238" y="1660408"/>
            <a:ext cx="7480300" cy="2789022"/>
          </a:xfrm>
        </p:spPr>
        <p:txBody>
          <a:bodyPr anchor="ctr">
            <a:normAutofit/>
          </a:bodyPr>
          <a:lstStyle>
            <a:lvl1pPr algn="ctr">
              <a:defRPr sz="4800" b="0">
                <a:solidFill>
                  <a:srgbClr val="EB1C24"/>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3406306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2B6A-9052-FBA5-2DEF-A67638B53F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2818B-F576-CD01-80B3-32359C966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7A65E9-2EB9-E6C5-3053-6CFE92ABC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4DF2A3-CADA-CD12-8730-D729FFBF15A9}"/>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6" name="Footer Placeholder 5">
            <a:extLst>
              <a:ext uri="{FF2B5EF4-FFF2-40B4-BE49-F238E27FC236}">
                <a16:creationId xmlns:a16="http://schemas.microsoft.com/office/drawing/2014/main" id="{69F462F0-6CEF-EC77-7E46-3F1276306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B00FC-46A0-1DBD-B0F6-44BEFDF9B28B}"/>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4142201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F3D6-3D3A-727A-9DA6-C18F35959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FE18E-5492-B843-974A-320639ECF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9C8A5C-33E2-7234-760F-56D857421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EDE98-6660-BFEA-C66E-CAE717C09BB2}"/>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6" name="Footer Placeholder 5">
            <a:extLst>
              <a:ext uri="{FF2B5EF4-FFF2-40B4-BE49-F238E27FC236}">
                <a16:creationId xmlns:a16="http://schemas.microsoft.com/office/drawing/2014/main" id="{6B910E21-A91A-93B4-80E7-39CEC6D10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DFC60-A919-D8AA-C292-6480FEA5FC14}"/>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521567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8DFA-E825-D94D-B9C4-28100564B5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2C7C1-699F-24C7-6325-61D8D15AB1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4A6E4-7B4E-5773-7A39-2DAB8538AAB9}"/>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5" name="Footer Placeholder 4">
            <a:extLst>
              <a:ext uri="{FF2B5EF4-FFF2-40B4-BE49-F238E27FC236}">
                <a16:creationId xmlns:a16="http://schemas.microsoft.com/office/drawing/2014/main" id="{10E599A9-629D-D5EE-CA70-01FC31197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F097F-AD33-3185-D4BB-1D05E43FEC50}"/>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3819495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10E3CA-5326-5665-189B-9E2AAA6742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C7888D-CEB5-81E8-DB7D-677F1C12D6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42B85-47E4-CAA2-B8AC-C7E1FF287275}"/>
              </a:ext>
            </a:extLst>
          </p:cNvPr>
          <p:cNvSpPr>
            <a:spLocks noGrp="1"/>
          </p:cNvSpPr>
          <p:nvPr>
            <p:ph type="dt" sz="half" idx="10"/>
          </p:nvPr>
        </p:nvSpPr>
        <p:spPr/>
        <p:txBody>
          <a:bodyPr/>
          <a:lstStyle/>
          <a:p>
            <a:fld id="{1E8E4758-94C7-F745-B154-43F69F9C1006}" type="datetimeFigureOut">
              <a:rPr lang="en-US" smtClean="0"/>
              <a:t>9/7/24</a:t>
            </a:fld>
            <a:endParaRPr lang="en-US"/>
          </a:p>
        </p:txBody>
      </p:sp>
      <p:sp>
        <p:nvSpPr>
          <p:cNvPr id="5" name="Footer Placeholder 4">
            <a:extLst>
              <a:ext uri="{FF2B5EF4-FFF2-40B4-BE49-F238E27FC236}">
                <a16:creationId xmlns:a16="http://schemas.microsoft.com/office/drawing/2014/main" id="{8733E576-DC6B-5D00-10BB-15E876132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98B78-63FA-B21C-6C55-9465323BF19F}"/>
              </a:ext>
            </a:extLst>
          </p:cNvPr>
          <p:cNvSpPr>
            <a:spLocks noGrp="1"/>
          </p:cNvSpPr>
          <p:nvPr>
            <p:ph type="sldNum" sz="quarter" idx="12"/>
          </p:nvPr>
        </p:nvSpPr>
        <p:spPr/>
        <p:txBody>
          <a:bodyPr/>
          <a:lstStyle/>
          <a:p>
            <a:fld id="{CF2628AA-D361-1A48-9052-B29E2A65FCEB}" type="slidenum">
              <a:rPr lang="en-US" smtClean="0"/>
              <a:t>‹#›</a:t>
            </a:fld>
            <a:endParaRPr lang="en-US"/>
          </a:p>
        </p:txBody>
      </p:sp>
    </p:spTree>
    <p:extLst>
      <p:ext uri="{BB962C8B-B14F-4D97-AF65-F5344CB8AC3E}">
        <p14:creationId xmlns:p14="http://schemas.microsoft.com/office/powerpoint/2010/main" val="145113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th Side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A89D95-7E82-19D3-F156-8189F5FFCCBB}"/>
              </a:ext>
            </a:extLst>
          </p:cNvPr>
          <p:cNvSpPr/>
          <p:nvPr userDrawn="1"/>
        </p:nvSpPr>
        <p:spPr>
          <a:xfrm>
            <a:off x="2711950" y="1578377"/>
            <a:ext cx="8778206" cy="45719"/>
          </a:xfrm>
          <a:prstGeom prst="rect">
            <a:avLst/>
          </a:prstGeom>
          <a:solidFill>
            <a:srgbClr val="1F3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70CC-9987-4A40-892B-213DCB50C873}"/>
              </a:ext>
            </a:extLst>
          </p:cNvPr>
          <p:cNvSpPr>
            <a:spLocks noGrp="1"/>
          </p:cNvSpPr>
          <p:nvPr>
            <p:ph type="title"/>
          </p:nvPr>
        </p:nvSpPr>
        <p:spPr>
          <a:xfrm>
            <a:off x="2711950" y="539203"/>
            <a:ext cx="8778205" cy="1039173"/>
          </a:xfrm>
        </p:spPr>
        <p:txBody>
          <a:bodyPr/>
          <a:lstStyle>
            <a:lvl1pPr>
              <a:defRPr>
                <a:solidFill>
                  <a:srgbClr val="EB1C24"/>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D7D88755-D22F-4896-9BD6-235245044A31}"/>
              </a:ext>
            </a:extLst>
          </p:cNvPr>
          <p:cNvSpPr>
            <a:spLocks noGrp="1"/>
          </p:cNvSpPr>
          <p:nvPr>
            <p:ph idx="1"/>
          </p:nvPr>
        </p:nvSpPr>
        <p:spPr>
          <a:xfrm>
            <a:off x="2711950" y="1736173"/>
            <a:ext cx="8778207" cy="4403706"/>
          </a:xfrm>
        </p:spPr>
        <p:txBody>
          <a:bodyPr/>
          <a:lstStyle>
            <a:lvl1pPr>
              <a:defRPr>
                <a:solidFill>
                  <a:srgbClr val="1F3F78"/>
                </a:solidFill>
                <a:latin typeface="Arial" panose="020B0604020202020204" pitchFamily="34" charset="0"/>
                <a:cs typeface="Arial" panose="020B0604020202020204" pitchFamily="34" charset="0"/>
              </a:defRPr>
            </a:lvl1pPr>
            <a:lvl2pPr>
              <a:defRPr>
                <a:solidFill>
                  <a:srgbClr val="1F3F78"/>
                </a:solidFill>
                <a:latin typeface="Arial" panose="020B0604020202020204" pitchFamily="34" charset="0"/>
                <a:cs typeface="Arial" panose="020B0604020202020204" pitchFamily="34" charset="0"/>
              </a:defRPr>
            </a:lvl2pPr>
            <a:lvl3pPr>
              <a:defRPr>
                <a:solidFill>
                  <a:srgbClr val="1F3F78"/>
                </a:solidFill>
                <a:latin typeface="Arial" panose="020B0604020202020204" pitchFamily="34" charset="0"/>
                <a:cs typeface="Arial" panose="020B0604020202020204" pitchFamily="34" charset="0"/>
              </a:defRPr>
            </a:lvl3pPr>
            <a:lvl4pPr>
              <a:defRPr>
                <a:solidFill>
                  <a:srgbClr val="1F3F78"/>
                </a:solidFill>
                <a:latin typeface="Arial" panose="020B0604020202020204" pitchFamily="34" charset="0"/>
                <a:cs typeface="Arial" panose="020B0604020202020204" pitchFamily="34" charset="0"/>
              </a:defRPr>
            </a:lvl4pPr>
            <a:lvl5pPr>
              <a:defRPr>
                <a:solidFill>
                  <a:srgbClr val="1F3F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4" name="Picture 3" descr="A poster with a building and text&#10;&#10;Description automatically generated with medium confidence">
            <a:extLst>
              <a:ext uri="{FF2B5EF4-FFF2-40B4-BE49-F238E27FC236}">
                <a16:creationId xmlns:a16="http://schemas.microsoft.com/office/drawing/2014/main" id="{1636948B-3822-007B-87BC-8FCE7B513F4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75486" t="12" r="9530" b="23662"/>
          <a:stretch/>
        </p:blipFill>
        <p:spPr>
          <a:xfrm>
            <a:off x="0" y="-1"/>
            <a:ext cx="2086345" cy="5979097"/>
          </a:xfrm>
          <a:prstGeom prst="rect">
            <a:avLst/>
          </a:prstGeom>
        </p:spPr>
      </p:pic>
      <p:pic>
        <p:nvPicPr>
          <p:cNvPr id="7" name="Picture 6" descr="A red and black circle&#10;&#10;Description automatically generated">
            <a:extLst>
              <a:ext uri="{FF2B5EF4-FFF2-40B4-BE49-F238E27FC236}">
                <a16:creationId xmlns:a16="http://schemas.microsoft.com/office/drawing/2014/main" id="{7B21F9C5-C9B4-318B-E2BC-AB4DBD88EA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899" r="44726"/>
          <a:stretch/>
        </p:blipFill>
        <p:spPr>
          <a:xfrm>
            <a:off x="-21264" y="5377218"/>
            <a:ext cx="2942674" cy="1504944"/>
          </a:xfrm>
          <a:prstGeom prst="rect">
            <a:avLst/>
          </a:prstGeom>
        </p:spPr>
      </p:pic>
      <p:pic>
        <p:nvPicPr>
          <p:cNvPr id="8" name="Picture 7" descr="A close-up of a logo&#10;&#10;Description automatically generated">
            <a:extLst>
              <a:ext uri="{FF2B5EF4-FFF2-40B4-BE49-F238E27FC236}">
                <a16:creationId xmlns:a16="http://schemas.microsoft.com/office/drawing/2014/main" id="{D1136C65-B384-635E-F844-E4C5BBDBA7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455" y="6044035"/>
            <a:ext cx="1795696" cy="646381"/>
          </a:xfrm>
          <a:prstGeom prst="rect">
            <a:avLst/>
          </a:prstGeom>
        </p:spPr>
      </p:pic>
    </p:spTree>
    <p:extLst>
      <p:ext uri="{BB962C8B-B14F-4D97-AF65-F5344CB8AC3E}">
        <p14:creationId xmlns:p14="http://schemas.microsoft.com/office/powerpoint/2010/main" val="372790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asi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0CC-9987-4A40-892B-213DCB50C873}"/>
              </a:ext>
            </a:extLst>
          </p:cNvPr>
          <p:cNvSpPr>
            <a:spLocks noGrp="1"/>
          </p:cNvSpPr>
          <p:nvPr>
            <p:ph type="title"/>
          </p:nvPr>
        </p:nvSpPr>
        <p:spPr>
          <a:xfrm>
            <a:off x="1106940" y="539203"/>
            <a:ext cx="10200447" cy="1062031"/>
          </a:xfrm>
        </p:spPr>
        <p:txBody>
          <a:bodyPr/>
          <a:lstStyle>
            <a:lvl1pPr>
              <a:defRPr>
                <a:solidFill>
                  <a:srgbClr val="EB1C24"/>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D7D88755-D22F-4896-9BD6-235245044A31}"/>
              </a:ext>
            </a:extLst>
          </p:cNvPr>
          <p:cNvSpPr>
            <a:spLocks noGrp="1"/>
          </p:cNvSpPr>
          <p:nvPr>
            <p:ph idx="1"/>
          </p:nvPr>
        </p:nvSpPr>
        <p:spPr>
          <a:xfrm>
            <a:off x="1106941" y="1784686"/>
            <a:ext cx="10200447" cy="4403706"/>
          </a:xfrm>
        </p:spPr>
        <p:txBody>
          <a:bodyPr/>
          <a:lstStyle>
            <a:lvl1pPr>
              <a:defRPr>
                <a:solidFill>
                  <a:srgbClr val="1F3F78"/>
                </a:solidFill>
                <a:latin typeface="Arial" panose="020B0604020202020204" pitchFamily="34" charset="0"/>
                <a:cs typeface="Arial" panose="020B0604020202020204" pitchFamily="34" charset="0"/>
              </a:defRPr>
            </a:lvl1pPr>
            <a:lvl2pPr>
              <a:defRPr>
                <a:solidFill>
                  <a:srgbClr val="1F3F78"/>
                </a:solidFill>
                <a:latin typeface="Arial" panose="020B0604020202020204" pitchFamily="34" charset="0"/>
                <a:cs typeface="Arial" panose="020B0604020202020204" pitchFamily="34" charset="0"/>
              </a:defRPr>
            </a:lvl2pPr>
            <a:lvl3pPr>
              <a:defRPr>
                <a:solidFill>
                  <a:srgbClr val="1F3F78"/>
                </a:solidFill>
                <a:latin typeface="Arial" panose="020B0604020202020204" pitchFamily="34" charset="0"/>
                <a:cs typeface="Arial" panose="020B0604020202020204" pitchFamily="34" charset="0"/>
              </a:defRPr>
            </a:lvl3pPr>
            <a:lvl4pPr>
              <a:defRPr>
                <a:solidFill>
                  <a:srgbClr val="1F3F78"/>
                </a:solidFill>
                <a:latin typeface="Arial" panose="020B0604020202020204" pitchFamily="34" charset="0"/>
                <a:cs typeface="Arial" panose="020B0604020202020204" pitchFamily="34" charset="0"/>
              </a:defRPr>
            </a:lvl4pPr>
            <a:lvl5pPr>
              <a:defRPr>
                <a:solidFill>
                  <a:srgbClr val="1F3F7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a:extLst>
              <a:ext uri="{FF2B5EF4-FFF2-40B4-BE49-F238E27FC236}">
                <a16:creationId xmlns:a16="http://schemas.microsoft.com/office/drawing/2014/main" id="{967989BD-60A9-EE41-DE2A-B440FB374A13}"/>
              </a:ext>
            </a:extLst>
          </p:cNvPr>
          <p:cNvSpPr/>
          <p:nvPr userDrawn="1"/>
        </p:nvSpPr>
        <p:spPr>
          <a:xfrm>
            <a:off x="1106941" y="1601236"/>
            <a:ext cx="10200447" cy="48513"/>
          </a:xfrm>
          <a:prstGeom prst="rect">
            <a:avLst/>
          </a:prstGeom>
          <a:solidFill>
            <a:srgbClr val="1F3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080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Picture with Caption">
    <p:spTree>
      <p:nvGrpSpPr>
        <p:cNvPr id="1" name=""/>
        <p:cNvGrpSpPr/>
        <p:nvPr/>
      </p:nvGrpSpPr>
      <p:grpSpPr>
        <a:xfrm>
          <a:off x="0" y="0"/>
          <a:ext cx="0" cy="0"/>
          <a:chOff x="0" y="0"/>
          <a:chExt cx="0" cy="0"/>
        </a:xfrm>
      </p:grpSpPr>
      <p:pic>
        <p:nvPicPr>
          <p:cNvPr id="5" name="Picture 4" descr="A poster with a building and text&#10;&#10;Description automatically generated with medium confidence">
            <a:extLst>
              <a:ext uri="{FF2B5EF4-FFF2-40B4-BE49-F238E27FC236}">
                <a16:creationId xmlns:a16="http://schemas.microsoft.com/office/drawing/2014/main" id="{22496AA6-B49C-3844-ECF4-821E7F1B2426}"/>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75486" t="12" r="9530" b="23662"/>
          <a:stretch/>
        </p:blipFill>
        <p:spPr>
          <a:xfrm>
            <a:off x="0" y="-1"/>
            <a:ext cx="2086345" cy="5979097"/>
          </a:xfrm>
          <a:prstGeom prst="rect">
            <a:avLst/>
          </a:prstGeom>
        </p:spPr>
      </p:pic>
      <p:pic>
        <p:nvPicPr>
          <p:cNvPr id="7" name="Picture 6" descr="A red and black circle&#10;&#10;Description automatically generated">
            <a:extLst>
              <a:ext uri="{FF2B5EF4-FFF2-40B4-BE49-F238E27FC236}">
                <a16:creationId xmlns:a16="http://schemas.microsoft.com/office/drawing/2014/main" id="{E0978947-AED0-B584-EBB9-F66B838A37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899" r="44726"/>
          <a:stretch/>
        </p:blipFill>
        <p:spPr>
          <a:xfrm>
            <a:off x="-21264" y="5377218"/>
            <a:ext cx="2942674" cy="1504944"/>
          </a:xfrm>
          <a:prstGeom prst="rect">
            <a:avLst/>
          </a:prstGeom>
        </p:spPr>
      </p:pic>
      <p:pic>
        <p:nvPicPr>
          <p:cNvPr id="8" name="Picture 7" descr="A close-up of a logo&#10;&#10;Description automatically generated">
            <a:extLst>
              <a:ext uri="{FF2B5EF4-FFF2-40B4-BE49-F238E27FC236}">
                <a16:creationId xmlns:a16="http://schemas.microsoft.com/office/drawing/2014/main" id="{E72C7ADB-6E8A-69AD-3EC0-7C0DD20063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455" y="6044035"/>
            <a:ext cx="1795696" cy="646381"/>
          </a:xfrm>
          <a:prstGeom prst="rect">
            <a:avLst/>
          </a:prstGeom>
        </p:spPr>
      </p:pic>
      <p:sp>
        <p:nvSpPr>
          <p:cNvPr id="2" name="Title 1">
            <a:extLst>
              <a:ext uri="{FF2B5EF4-FFF2-40B4-BE49-F238E27FC236}">
                <a16:creationId xmlns:a16="http://schemas.microsoft.com/office/drawing/2014/main" id="{65780042-CAC7-4403-8C2D-02583921865B}"/>
              </a:ext>
            </a:extLst>
          </p:cNvPr>
          <p:cNvSpPr>
            <a:spLocks noGrp="1"/>
          </p:cNvSpPr>
          <p:nvPr>
            <p:ph type="title"/>
          </p:nvPr>
        </p:nvSpPr>
        <p:spPr>
          <a:xfrm>
            <a:off x="1259681" y="457200"/>
            <a:ext cx="3932237" cy="1600200"/>
          </a:xfrm>
        </p:spPr>
        <p:txBody>
          <a:bodyPr anchor="b"/>
          <a:lstStyle>
            <a:lvl1pPr>
              <a:defRPr sz="3200">
                <a:solidFill>
                  <a:srgbClr val="EB1C24"/>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3F3C1669-A064-4924-BC18-CC22621E1022}"/>
              </a:ext>
            </a:extLst>
          </p:cNvPr>
          <p:cNvSpPr>
            <a:spLocks noGrp="1"/>
          </p:cNvSpPr>
          <p:nvPr>
            <p:ph idx="1"/>
          </p:nvPr>
        </p:nvSpPr>
        <p:spPr>
          <a:xfrm>
            <a:off x="5437188" y="987425"/>
            <a:ext cx="6172200" cy="4873625"/>
          </a:xfrm>
        </p:spPr>
        <p:txBody>
          <a:bodyPr/>
          <a:lstStyle>
            <a:lvl1pPr>
              <a:defRPr sz="3200">
                <a:solidFill>
                  <a:srgbClr val="1F3F78"/>
                </a:solidFill>
                <a:latin typeface="Arial" panose="020B0604020202020204" pitchFamily="34" charset="0"/>
                <a:cs typeface="Arial" panose="020B0604020202020204" pitchFamily="34" charset="0"/>
              </a:defRPr>
            </a:lvl1pPr>
            <a:lvl2pPr>
              <a:defRPr sz="2800">
                <a:solidFill>
                  <a:srgbClr val="1F3F78"/>
                </a:solidFill>
                <a:latin typeface="Arial" panose="020B0604020202020204" pitchFamily="34" charset="0"/>
                <a:cs typeface="Arial" panose="020B0604020202020204" pitchFamily="34" charset="0"/>
              </a:defRPr>
            </a:lvl2pPr>
            <a:lvl3pPr>
              <a:defRPr sz="2400">
                <a:solidFill>
                  <a:srgbClr val="1F3F78"/>
                </a:solidFill>
                <a:latin typeface="Arial" panose="020B0604020202020204" pitchFamily="34" charset="0"/>
                <a:cs typeface="Arial" panose="020B0604020202020204" pitchFamily="34" charset="0"/>
              </a:defRPr>
            </a:lvl3pPr>
            <a:lvl4pPr>
              <a:defRPr sz="2000">
                <a:solidFill>
                  <a:srgbClr val="1F3F78"/>
                </a:solidFill>
                <a:latin typeface="Arial" panose="020B0604020202020204" pitchFamily="34" charset="0"/>
                <a:cs typeface="Arial" panose="020B0604020202020204" pitchFamily="34" charset="0"/>
              </a:defRPr>
            </a:lvl4pPr>
            <a:lvl5pPr>
              <a:defRPr sz="2000">
                <a:solidFill>
                  <a:srgbClr val="1F3F78"/>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06078DAB-D4AF-44D0-B1F1-CB23488BD4E8}"/>
              </a:ext>
            </a:extLst>
          </p:cNvPr>
          <p:cNvSpPr>
            <a:spLocks noGrp="1"/>
          </p:cNvSpPr>
          <p:nvPr>
            <p:ph type="body" sz="half" idx="2"/>
          </p:nvPr>
        </p:nvSpPr>
        <p:spPr>
          <a:xfrm>
            <a:off x="1259681" y="2057400"/>
            <a:ext cx="3932237" cy="3811588"/>
          </a:xfrm>
        </p:spPr>
        <p:txBody>
          <a:bodyPr/>
          <a:lstStyle>
            <a:lvl1pPr marL="0" indent="0">
              <a:buNone/>
              <a:defRPr sz="1600">
                <a:solidFill>
                  <a:srgbClr val="1F3F78"/>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9100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4" name="Picture 33" descr="A large building with a statue on top&#10;&#10;Description automatically generated">
            <a:extLst>
              <a:ext uri="{FF2B5EF4-FFF2-40B4-BE49-F238E27FC236}">
                <a16:creationId xmlns:a16="http://schemas.microsoft.com/office/drawing/2014/main" id="{8D793862-DC5C-46F4-0CD7-9340C6DB82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0" t="8" r="2550" b="4749"/>
          <a:stretch/>
        </p:blipFill>
        <p:spPr>
          <a:xfrm>
            <a:off x="-1" y="610"/>
            <a:ext cx="12192001" cy="6881554"/>
          </a:xfrm>
          <a:prstGeom prst="rect">
            <a:avLst/>
          </a:prstGeom>
        </p:spPr>
      </p:pic>
      <p:sp>
        <p:nvSpPr>
          <p:cNvPr id="11" name="Title 1">
            <a:extLst>
              <a:ext uri="{FF2B5EF4-FFF2-40B4-BE49-F238E27FC236}">
                <a16:creationId xmlns:a16="http://schemas.microsoft.com/office/drawing/2014/main" id="{63772470-A2BC-5B0E-A936-01E423226B46}"/>
              </a:ext>
            </a:extLst>
          </p:cNvPr>
          <p:cNvSpPr>
            <a:spLocks noGrp="1"/>
          </p:cNvSpPr>
          <p:nvPr>
            <p:ph type="ctrTitle" hasCustomPrompt="1"/>
          </p:nvPr>
        </p:nvSpPr>
        <p:spPr>
          <a:xfrm>
            <a:off x="752832" y="1184635"/>
            <a:ext cx="6476555" cy="2743774"/>
          </a:xfrm>
        </p:spPr>
        <p:txBody>
          <a:bodyPr anchor="ctr">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THANK YOU!</a:t>
            </a:r>
            <a:endParaRPr lang="en-CA" dirty="0"/>
          </a:p>
        </p:txBody>
      </p:sp>
      <p:pic>
        <p:nvPicPr>
          <p:cNvPr id="32" name="Picture 31" descr="A red and black circle&#10;&#10;Description automatically generated">
            <a:extLst>
              <a:ext uri="{FF2B5EF4-FFF2-40B4-BE49-F238E27FC236}">
                <a16:creationId xmlns:a16="http://schemas.microsoft.com/office/drawing/2014/main" id="{248D3157-F7F0-0B3D-D54A-4E423D31DA6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899" r="44726"/>
          <a:stretch/>
        </p:blipFill>
        <p:spPr>
          <a:xfrm>
            <a:off x="-21265" y="4247585"/>
            <a:ext cx="5151489" cy="2634578"/>
          </a:xfrm>
          <a:prstGeom prst="rect">
            <a:avLst/>
          </a:prstGeom>
        </p:spPr>
      </p:pic>
      <p:pic>
        <p:nvPicPr>
          <p:cNvPr id="26" name="Picture 25" descr="A close-up of a logo&#10;&#10;Description automatically generated">
            <a:extLst>
              <a:ext uri="{FF2B5EF4-FFF2-40B4-BE49-F238E27FC236}">
                <a16:creationId xmlns:a16="http://schemas.microsoft.com/office/drawing/2014/main" id="{0CE82F9A-8AEF-879F-E248-E1463E40F4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217" y="5431423"/>
            <a:ext cx="3143571" cy="1131564"/>
          </a:xfrm>
          <a:prstGeom prst="rect">
            <a:avLst/>
          </a:prstGeom>
        </p:spPr>
      </p:pic>
      <p:sp>
        <p:nvSpPr>
          <p:cNvPr id="35" name="TextBox 34">
            <a:extLst>
              <a:ext uri="{FF2B5EF4-FFF2-40B4-BE49-F238E27FC236}">
                <a16:creationId xmlns:a16="http://schemas.microsoft.com/office/drawing/2014/main" id="{E5DE9E6E-F40E-013E-0C96-C9395CA756E5}"/>
              </a:ext>
            </a:extLst>
          </p:cNvPr>
          <p:cNvSpPr txBox="1"/>
          <p:nvPr userDrawn="1"/>
        </p:nvSpPr>
        <p:spPr>
          <a:xfrm>
            <a:off x="5517442" y="6100479"/>
            <a:ext cx="6212057" cy="584775"/>
          </a:xfrm>
          <a:prstGeom prst="rect">
            <a:avLst/>
          </a:prstGeom>
          <a:noFill/>
        </p:spPr>
        <p:txBody>
          <a:bodyPr wrap="square" rtlCol="0">
            <a:spAutoFit/>
          </a:bodyPr>
          <a:lstStyle/>
          <a:p>
            <a:pPr algn="l"/>
            <a:r>
              <a:rPr lang="en-CA" sz="3200" b="0" dirty="0">
                <a:solidFill>
                  <a:srgbClr val="EF4042"/>
                </a:solidFill>
                <a:latin typeface="Arial" panose="020B0604020202020204" pitchFamily="34" charset="0"/>
                <a:cs typeface="Arial" panose="020B0604020202020204" pitchFamily="34" charset="0"/>
              </a:rPr>
              <a:t>#WFHCongress2024</a:t>
            </a:r>
            <a:endParaRPr lang="en-US" sz="3200" b="0" dirty="0">
              <a:solidFill>
                <a:srgbClr val="EF40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w Cit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364343"/>
            <a:ext cx="10515600" cy="43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sp>
        <p:nvSpPr>
          <p:cNvPr id="5" name="Text Placeholder 4"/>
          <p:cNvSpPr>
            <a:spLocks noGrp="1"/>
          </p:cNvSpPr>
          <p:nvPr>
            <p:ph type="body" sz="quarter" idx="10" hasCustomPrompt="1"/>
          </p:nvPr>
        </p:nvSpPr>
        <p:spPr>
          <a:xfrm>
            <a:off x="838200" y="5907089"/>
            <a:ext cx="10515600" cy="290512"/>
          </a:xfrm>
        </p:spPr>
        <p:txBody>
          <a:bodyPr anchor="t" anchorCtr="0">
            <a:noAutofit/>
          </a:bodyPr>
          <a:lstStyle>
            <a:lvl1pPr marL="0" indent="0" algn="r">
              <a:buNone/>
              <a:defRPr sz="1800" baseline="0"/>
            </a:lvl1pPr>
          </a:lstStyle>
          <a:p>
            <a:pPr lvl="0"/>
            <a:r>
              <a:rPr lang="en-US" dirty="0"/>
              <a:t>Insert Citation or Description</a:t>
            </a:r>
          </a:p>
        </p:txBody>
      </p:sp>
      <p:cxnSp>
        <p:nvCxnSpPr>
          <p:cNvPr id="6" name="Straight Connector 5"/>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52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1B9FA7B6-DF7D-4DA5-9526-35C7DC835EBF}" type="slidenum">
              <a:rPr lang="en-US" smtClean="0"/>
              <a:pPr/>
              <a:t>‹#›</a:t>
            </a:fld>
            <a:endParaRPr lang="en-US" dirty="0"/>
          </a:p>
        </p:txBody>
      </p:sp>
      <p:cxnSp>
        <p:nvCxnSpPr>
          <p:cNvPr id="5" name="Straight Connector 4"/>
          <p:cNvCxnSpPr/>
          <p:nvPr userDrawn="1"/>
        </p:nvCxnSpPr>
        <p:spPr>
          <a:xfrm>
            <a:off x="838200" y="1175658"/>
            <a:ext cx="10515600" cy="0"/>
          </a:xfrm>
          <a:prstGeom prst="line">
            <a:avLst/>
          </a:prstGeom>
          <a:ln w="381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791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70F2EB-E42C-48A5-961B-DBA5A573C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3A8B124-5116-44B8-86E1-8EB9F3E954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83824662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8" r:id="rId4"/>
    <p:sldLayoutId id="2147483661" r:id="rId5"/>
    <p:sldLayoutId id="2147483656" r:id="rId6"/>
    <p:sldLayoutId id="2147483654" r:id="rId7"/>
    <p:sldLayoutId id="2147483693" r:id="rId8"/>
  </p:sldLayoutIdLst>
  <p:txStyles>
    <p:titleStyle>
      <a:lvl1pPr algn="l" defTabSz="914400" rtl="0" eaLnBrk="1" latinLnBrk="0" hangingPunct="1">
        <a:lnSpc>
          <a:spcPct val="90000"/>
        </a:lnSpc>
        <a:spcBef>
          <a:spcPct val="0"/>
        </a:spcBef>
        <a:buNone/>
        <a:defRPr sz="4400" kern="1200">
          <a:solidFill>
            <a:srgbClr val="EF404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F7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3F7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3F7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0532"/>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64343"/>
            <a:ext cx="10515600" cy="48126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610600" y="6473371"/>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03BFD524-E6B2-4F65-A4B1-F8FD99067DA7}" type="slidenum">
              <a:rPr lang="en-US" smtClean="0"/>
              <a:pPr/>
              <a:t>‹#›</a:t>
            </a:fld>
            <a:endParaRPr lang="en-US" dirty="0"/>
          </a:p>
        </p:txBody>
      </p:sp>
      <p:pic>
        <p:nvPicPr>
          <p:cNvPr id="4" name="Picture 3" descr="Shape&#10;&#10;Description automatically generated with medium confidence">
            <a:extLst>
              <a:ext uri="{FF2B5EF4-FFF2-40B4-BE49-F238E27FC236}">
                <a16:creationId xmlns:a16="http://schemas.microsoft.com/office/drawing/2014/main" id="{3EC5944C-6006-6DCD-1B35-16B3F630A4D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179820"/>
            <a:ext cx="2004060" cy="678180"/>
          </a:xfrm>
          <a:prstGeom prst="rect">
            <a:avLst/>
          </a:prstGeom>
        </p:spPr>
      </p:pic>
    </p:spTree>
    <p:extLst>
      <p:ext uri="{BB962C8B-B14F-4D97-AF65-F5344CB8AC3E}">
        <p14:creationId xmlns:p14="http://schemas.microsoft.com/office/powerpoint/2010/main" val="22412456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ftr="0" dt="0"/>
  <p:txStyles>
    <p:titleStyle>
      <a:lvl1pPr algn="l" defTabSz="914400" rtl="0" eaLnBrk="1" latinLnBrk="0" hangingPunct="1">
        <a:lnSpc>
          <a:spcPct val="90000"/>
        </a:lnSpc>
        <a:spcBef>
          <a:spcPct val="0"/>
        </a:spcBef>
        <a:buNone/>
        <a:defRPr sz="4400" kern="1200">
          <a:solidFill>
            <a:schemeClr val="tx2"/>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4833258"/>
            <a:ext cx="12192000" cy="10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DB6835A-7F5A-4B87-92EB-0756349170F0}" type="slidenum">
              <a:rPr lang="en-US" smtClean="0"/>
              <a:pPr/>
              <a:t>‹#›</a:t>
            </a:fld>
            <a:endParaRPr lang="en-US"/>
          </a:p>
        </p:txBody>
      </p:sp>
      <p:pic>
        <p:nvPicPr>
          <p:cNvPr id="3" name="Picture 2" descr="Shape&#10;&#10;Description automatically generated with medium confidence">
            <a:extLst>
              <a:ext uri="{FF2B5EF4-FFF2-40B4-BE49-F238E27FC236}">
                <a16:creationId xmlns:a16="http://schemas.microsoft.com/office/drawing/2014/main" id="{5C9D7DEF-A4E6-8993-FEF8-A46D3BF30DE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179820"/>
            <a:ext cx="2004060" cy="678180"/>
          </a:xfrm>
          <a:prstGeom prst="rect">
            <a:avLst/>
          </a:prstGeom>
        </p:spPr>
      </p:pic>
    </p:spTree>
    <p:extLst>
      <p:ext uri="{BB962C8B-B14F-4D97-AF65-F5344CB8AC3E}">
        <p14:creationId xmlns:p14="http://schemas.microsoft.com/office/powerpoint/2010/main" val="93947042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D2C1B-DCAC-FB3F-8358-B50386F37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3058E-00EB-5D68-C7BE-931B5B010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47C18-F5AF-78D9-EBD8-9A9A4DA0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E4758-94C7-F745-B154-43F69F9C1006}" type="datetimeFigureOut">
              <a:rPr lang="en-US" smtClean="0"/>
              <a:t>9/7/24</a:t>
            </a:fld>
            <a:endParaRPr lang="en-US"/>
          </a:p>
        </p:txBody>
      </p:sp>
      <p:sp>
        <p:nvSpPr>
          <p:cNvPr id="5" name="Footer Placeholder 4">
            <a:extLst>
              <a:ext uri="{FF2B5EF4-FFF2-40B4-BE49-F238E27FC236}">
                <a16:creationId xmlns:a16="http://schemas.microsoft.com/office/drawing/2014/main" id="{C3FA9BB9-B992-BAB3-6A45-4CC31200A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6C739B-1D4E-CE71-D4E5-47BC31FA77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628AA-D361-1A48-9052-B29E2A65FCEB}" type="slidenum">
              <a:rPr lang="en-US" smtClean="0"/>
              <a:t>‹#›</a:t>
            </a:fld>
            <a:endParaRPr lang="en-US"/>
          </a:p>
        </p:txBody>
      </p:sp>
    </p:spTree>
    <p:extLst>
      <p:ext uri="{BB962C8B-B14F-4D97-AF65-F5344CB8AC3E}">
        <p14:creationId xmlns:p14="http://schemas.microsoft.com/office/powerpoint/2010/main" val="36880603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111/hae.13504" TargetMode="External"/><Relationship Id="rId2" Type="http://schemas.openxmlformats.org/officeDocument/2006/relationships/hyperlink" Target="https://www.comet-initiative.org/"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111/hae.13504"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icer.org/wp-content/uploads/2020/10/ICER_Hemophilia_Draft_Scope_091117.pdf" TargetMode="External"/><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icer.org/wp-content/uploads/2022/05/ICER_Hemophilia_Final_Report_12222022.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85C6-9938-5844-AF7C-4F7338327A45}"/>
              </a:ext>
            </a:extLst>
          </p:cNvPr>
          <p:cNvSpPr>
            <a:spLocks noGrp="1"/>
          </p:cNvSpPr>
          <p:nvPr>
            <p:ph type="ctrTitle"/>
          </p:nvPr>
        </p:nvSpPr>
        <p:spPr/>
        <p:txBody>
          <a:bodyPr/>
          <a:lstStyle/>
          <a:p>
            <a:r>
              <a:rPr lang="en-US" dirty="0" err="1"/>
              <a:t>coreVWD</a:t>
            </a:r>
            <a:r>
              <a:rPr lang="en-US" dirty="0"/>
              <a:t>: What does it mean for you?</a:t>
            </a:r>
          </a:p>
        </p:txBody>
      </p:sp>
      <p:sp>
        <p:nvSpPr>
          <p:cNvPr id="3" name="Subtitle 2">
            <a:extLst>
              <a:ext uri="{FF2B5EF4-FFF2-40B4-BE49-F238E27FC236}">
                <a16:creationId xmlns:a16="http://schemas.microsoft.com/office/drawing/2014/main" id="{BB20E5E7-AB16-AB57-F404-14A7BA66F45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5776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017E0C-BEE2-99E6-D60A-0457597915B7}"/>
              </a:ext>
            </a:extLst>
          </p:cNvPr>
          <p:cNvSpPr>
            <a:spLocks noGrp="1"/>
          </p:cNvSpPr>
          <p:nvPr>
            <p:ph type="ctrTitle"/>
          </p:nvPr>
        </p:nvSpPr>
        <p:spPr>
          <a:xfrm>
            <a:off x="2701743" y="-333828"/>
            <a:ext cx="8958805" cy="2789022"/>
          </a:xfrm>
        </p:spPr>
        <p:txBody>
          <a:bodyPr/>
          <a:lstStyle/>
          <a:p>
            <a:r>
              <a:rPr lang="en-US" dirty="0"/>
              <a:t>How do we currently measure outcomes in VWD?</a:t>
            </a:r>
          </a:p>
        </p:txBody>
      </p:sp>
      <p:pic>
        <p:nvPicPr>
          <p:cNvPr id="5" name="Picture 4">
            <a:extLst>
              <a:ext uri="{FF2B5EF4-FFF2-40B4-BE49-F238E27FC236}">
                <a16:creationId xmlns:a16="http://schemas.microsoft.com/office/drawing/2014/main" id="{51CD4F30-E902-8B36-4F92-74A4BC253575}"/>
              </a:ext>
            </a:extLst>
          </p:cNvPr>
          <p:cNvPicPr>
            <a:picLocks noChangeAspect="1"/>
          </p:cNvPicPr>
          <p:nvPr/>
        </p:nvPicPr>
        <p:blipFill rotWithShape="1">
          <a:blip r:embed="rId2">
            <a:extLst>
              <a:ext uri="{28A0092B-C50C-407E-A947-70E740481C1C}">
                <a14:useLocalDpi xmlns:a14="http://schemas.microsoft.com/office/drawing/2010/main" val="0"/>
              </a:ext>
            </a:extLst>
          </a:blip>
          <a:srcRect r="67448" b="49614"/>
          <a:stretch/>
        </p:blipFill>
        <p:spPr>
          <a:xfrm>
            <a:off x="2419895" y="3418335"/>
            <a:ext cx="1624693" cy="1420586"/>
          </a:xfrm>
          <a:prstGeom prst="rect">
            <a:avLst/>
          </a:prstGeom>
        </p:spPr>
      </p:pic>
      <p:sp>
        <p:nvSpPr>
          <p:cNvPr id="6" name="TextBox 5">
            <a:extLst>
              <a:ext uri="{FF2B5EF4-FFF2-40B4-BE49-F238E27FC236}">
                <a16:creationId xmlns:a16="http://schemas.microsoft.com/office/drawing/2014/main" id="{7D4F1C34-4F5F-67F7-0147-8B31E6A467FF}"/>
              </a:ext>
            </a:extLst>
          </p:cNvPr>
          <p:cNvSpPr txBox="1"/>
          <p:nvPr/>
        </p:nvSpPr>
        <p:spPr>
          <a:xfrm>
            <a:off x="2250622" y="5114693"/>
            <a:ext cx="2380343" cy="646331"/>
          </a:xfrm>
          <a:prstGeom prst="rect">
            <a:avLst/>
          </a:prstGeom>
          <a:noFill/>
        </p:spPr>
        <p:txBody>
          <a:bodyPr wrap="square" rtlCol="0">
            <a:spAutoFit/>
          </a:bodyPr>
          <a:lstStyle/>
          <a:p>
            <a:pPr algn="ctr"/>
            <a:r>
              <a:rPr lang="en-US" dirty="0"/>
              <a:t>Bleeding Frequency? </a:t>
            </a:r>
          </a:p>
          <a:p>
            <a:pPr algn="ctr"/>
            <a:r>
              <a:rPr lang="en-US" dirty="0" err="1"/>
              <a:t>Annualised</a:t>
            </a:r>
            <a:r>
              <a:rPr lang="en-US" dirty="0"/>
              <a:t> Bleed Rate? </a:t>
            </a:r>
          </a:p>
        </p:txBody>
      </p:sp>
      <p:pic>
        <p:nvPicPr>
          <p:cNvPr id="7" name="Picture 6">
            <a:extLst>
              <a:ext uri="{FF2B5EF4-FFF2-40B4-BE49-F238E27FC236}">
                <a16:creationId xmlns:a16="http://schemas.microsoft.com/office/drawing/2014/main" id="{E9378580-5CD1-5AC4-77F6-F72CC36F0B14}"/>
              </a:ext>
            </a:extLst>
          </p:cNvPr>
          <p:cNvPicPr>
            <a:picLocks noChangeAspect="1"/>
          </p:cNvPicPr>
          <p:nvPr/>
        </p:nvPicPr>
        <p:blipFill rotWithShape="1">
          <a:blip r:embed="rId2">
            <a:extLst>
              <a:ext uri="{28A0092B-C50C-407E-A947-70E740481C1C}">
                <a14:useLocalDpi xmlns:a14="http://schemas.microsoft.com/office/drawing/2010/main" val="0"/>
              </a:ext>
            </a:extLst>
          </a:blip>
          <a:srcRect l="62772" t="-386" r="4676" b="50000"/>
          <a:stretch/>
        </p:blipFill>
        <p:spPr>
          <a:xfrm>
            <a:off x="4994727" y="3481392"/>
            <a:ext cx="1624693" cy="1420586"/>
          </a:xfrm>
          <a:prstGeom prst="rect">
            <a:avLst/>
          </a:prstGeom>
        </p:spPr>
      </p:pic>
      <p:pic>
        <p:nvPicPr>
          <p:cNvPr id="9" name="Picture 8">
            <a:extLst>
              <a:ext uri="{FF2B5EF4-FFF2-40B4-BE49-F238E27FC236}">
                <a16:creationId xmlns:a16="http://schemas.microsoft.com/office/drawing/2014/main" id="{827EF04C-13DE-822C-0B34-BB056AB127C2}"/>
              </a:ext>
            </a:extLst>
          </p:cNvPr>
          <p:cNvPicPr>
            <a:picLocks noChangeAspect="1"/>
          </p:cNvPicPr>
          <p:nvPr/>
        </p:nvPicPr>
        <p:blipFill rotWithShape="1">
          <a:blip r:embed="rId2">
            <a:extLst>
              <a:ext uri="{28A0092B-C50C-407E-A947-70E740481C1C}">
                <a14:useLocalDpi xmlns:a14="http://schemas.microsoft.com/office/drawing/2010/main" val="0"/>
              </a:ext>
            </a:extLst>
          </a:blip>
          <a:srcRect l="2166" t="50000" r="65282" b="-386"/>
          <a:stretch/>
        </p:blipFill>
        <p:spPr>
          <a:xfrm>
            <a:off x="7381600" y="3418335"/>
            <a:ext cx="1624693" cy="1420586"/>
          </a:xfrm>
          <a:prstGeom prst="rect">
            <a:avLst/>
          </a:prstGeom>
        </p:spPr>
      </p:pic>
      <p:sp>
        <p:nvSpPr>
          <p:cNvPr id="11" name="TextBox 10">
            <a:extLst>
              <a:ext uri="{FF2B5EF4-FFF2-40B4-BE49-F238E27FC236}">
                <a16:creationId xmlns:a16="http://schemas.microsoft.com/office/drawing/2014/main" id="{4E19CCC2-5E9C-573A-3437-4A0CC2A245F0}"/>
              </a:ext>
            </a:extLst>
          </p:cNvPr>
          <p:cNvSpPr txBox="1"/>
          <p:nvPr/>
        </p:nvSpPr>
        <p:spPr>
          <a:xfrm>
            <a:off x="4603294" y="5114692"/>
            <a:ext cx="2380343" cy="646331"/>
          </a:xfrm>
          <a:prstGeom prst="rect">
            <a:avLst/>
          </a:prstGeom>
          <a:noFill/>
        </p:spPr>
        <p:txBody>
          <a:bodyPr wrap="square" rtlCol="0">
            <a:spAutoFit/>
          </a:bodyPr>
          <a:lstStyle/>
          <a:p>
            <a:pPr algn="ctr"/>
            <a:r>
              <a:rPr lang="en-US" dirty="0"/>
              <a:t>Joint </a:t>
            </a:r>
          </a:p>
          <a:p>
            <a:pPr algn="ctr"/>
            <a:r>
              <a:rPr lang="en-US" dirty="0"/>
              <a:t>Bleed Rate? </a:t>
            </a:r>
          </a:p>
        </p:txBody>
      </p:sp>
      <p:sp>
        <p:nvSpPr>
          <p:cNvPr id="12" name="TextBox 11">
            <a:extLst>
              <a:ext uri="{FF2B5EF4-FFF2-40B4-BE49-F238E27FC236}">
                <a16:creationId xmlns:a16="http://schemas.microsoft.com/office/drawing/2014/main" id="{C6D8F314-D5E3-F4DD-2993-050E114E41BA}"/>
              </a:ext>
            </a:extLst>
          </p:cNvPr>
          <p:cNvSpPr txBox="1"/>
          <p:nvPr/>
        </p:nvSpPr>
        <p:spPr>
          <a:xfrm>
            <a:off x="7003776" y="5114692"/>
            <a:ext cx="2380343" cy="646331"/>
          </a:xfrm>
          <a:prstGeom prst="rect">
            <a:avLst/>
          </a:prstGeom>
          <a:noFill/>
        </p:spPr>
        <p:txBody>
          <a:bodyPr wrap="square" rtlCol="0">
            <a:spAutoFit/>
          </a:bodyPr>
          <a:lstStyle/>
          <a:p>
            <a:pPr algn="ctr"/>
            <a:r>
              <a:rPr lang="en-US" dirty="0"/>
              <a:t> Heavy menstrual bleeding ?</a:t>
            </a:r>
          </a:p>
        </p:txBody>
      </p:sp>
      <p:sp>
        <p:nvSpPr>
          <p:cNvPr id="14" name="TextBox 13">
            <a:extLst>
              <a:ext uri="{FF2B5EF4-FFF2-40B4-BE49-F238E27FC236}">
                <a16:creationId xmlns:a16="http://schemas.microsoft.com/office/drawing/2014/main" id="{4CCFCF9A-FFA1-3DD0-3541-96951115D27B}"/>
              </a:ext>
            </a:extLst>
          </p:cNvPr>
          <p:cNvSpPr txBox="1"/>
          <p:nvPr/>
        </p:nvSpPr>
        <p:spPr>
          <a:xfrm>
            <a:off x="5429248" y="2374010"/>
            <a:ext cx="2380343" cy="523220"/>
          </a:xfrm>
          <a:prstGeom prst="rect">
            <a:avLst/>
          </a:prstGeom>
          <a:noFill/>
        </p:spPr>
        <p:txBody>
          <a:bodyPr wrap="square" rtlCol="0">
            <a:spAutoFit/>
          </a:bodyPr>
          <a:lstStyle/>
          <a:p>
            <a:pPr algn="ctr"/>
            <a:r>
              <a:rPr lang="en-US" sz="2800" dirty="0"/>
              <a:t>Bleeding?</a:t>
            </a:r>
          </a:p>
        </p:txBody>
      </p:sp>
    </p:spTree>
    <p:extLst>
      <p:ext uri="{BB962C8B-B14F-4D97-AF65-F5344CB8AC3E}">
        <p14:creationId xmlns:p14="http://schemas.microsoft.com/office/powerpoint/2010/main" val="1553195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017E0C-BEE2-99E6-D60A-0457597915B7}"/>
              </a:ext>
            </a:extLst>
          </p:cNvPr>
          <p:cNvSpPr>
            <a:spLocks noGrp="1"/>
          </p:cNvSpPr>
          <p:nvPr>
            <p:ph type="ctrTitle"/>
          </p:nvPr>
        </p:nvSpPr>
        <p:spPr>
          <a:xfrm>
            <a:off x="2701743" y="-333828"/>
            <a:ext cx="8958805" cy="2789022"/>
          </a:xfrm>
        </p:spPr>
        <p:txBody>
          <a:bodyPr/>
          <a:lstStyle/>
          <a:p>
            <a:r>
              <a:rPr lang="en-US" dirty="0"/>
              <a:t>How do we currently measure outcomes in VWD?</a:t>
            </a:r>
          </a:p>
        </p:txBody>
      </p:sp>
      <p:pic>
        <p:nvPicPr>
          <p:cNvPr id="5" name="Picture 4">
            <a:extLst>
              <a:ext uri="{FF2B5EF4-FFF2-40B4-BE49-F238E27FC236}">
                <a16:creationId xmlns:a16="http://schemas.microsoft.com/office/drawing/2014/main" id="{51CD4F30-E902-8B36-4F92-74A4BC253575}"/>
              </a:ext>
            </a:extLst>
          </p:cNvPr>
          <p:cNvPicPr>
            <a:picLocks noChangeAspect="1"/>
          </p:cNvPicPr>
          <p:nvPr/>
        </p:nvPicPr>
        <p:blipFill rotWithShape="1">
          <a:blip r:embed="rId3">
            <a:extLst>
              <a:ext uri="{28A0092B-C50C-407E-A947-70E740481C1C}">
                <a14:useLocalDpi xmlns:a14="http://schemas.microsoft.com/office/drawing/2010/main" val="0"/>
              </a:ext>
            </a:extLst>
          </a:blip>
          <a:srcRect r="67448" b="49614"/>
          <a:stretch/>
        </p:blipFill>
        <p:spPr>
          <a:xfrm>
            <a:off x="2419895" y="3418335"/>
            <a:ext cx="1624693" cy="1420586"/>
          </a:xfrm>
          <a:prstGeom prst="rect">
            <a:avLst/>
          </a:prstGeom>
        </p:spPr>
      </p:pic>
      <p:sp>
        <p:nvSpPr>
          <p:cNvPr id="6" name="TextBox 5">
            <a:extLst>
              <a:ext uri="{FF2B5EF4-FFF2-40B4-BE49-F238E27FC236}">
                <a16:creationId xmlns:a16="http://schemas.microsoft.com/office/drawing/2014/main" id="{7D4F1C34-4F5F-67F7-0147-8B31E6A467FF}"/>
              </a:ext>
            </a:extLst>
          </p:cNvPr>
          <p:cNvSpPr txBox="1"/>
          <p:nvPr/>
        </p:nvSpPr>
        <p:spPr>
          <a:xfrm>
            <a:off x="2250622" y="5114693"/>
            <a:ext cx="2380343" cy="646331"/>
          </a:xfrm>
          <a:prstGeom prst="rect">
            <a:avLst/>
          </a:prstGeom>
          <a:noFill/>
        </p:spPr>
        <p:txBody>
          <a:bodyPr wrap="square" rtlCol="0">
            <a:spAutoFit/>
          </a:bodyPr>
          <a:lstStyle/>
          <a:p>
            <a:pPr algn="ctr"/>
            <a:r>
              <a:rPr lang="en-US" dirty="0"/>
              <a:t>Bleeding Frequency? </a:t>
            </a:r>
          </a:p>
          <a:p>
            <a:pPr algn="ctr"/>
            <a:r>
              <a:rPr lang="en-US" dirty="0" err="1"/>
              <a:t>Annualised</a:t>
            </a:r>
            <a:r>
              <a:rPr lang="en-US" dirty="0"/>
              <a:t> Bleed Rate? </a:t>
            </a:r>
          </a:p>
        </p:txBody>
      </p:sp>
      <p:pic>
        <p:nvPicPr>
          <p:cNvPr id="7" name="Picture 6">
            <a:extLst>
              <a:ext uri="{FF2B5EF4-FFF2-40B4-BE49-F238E27FC236}">
                <a16:creationId xmlns:a16="http://schemas.microsoft.com/office/drawing/2014/main" id="{E9378580-5CD1-5AC4-77F6-F72CC36F0B14}"/>
              </a:ext>
            </a:extLst>
          </p:cNvPr>
          <p:cNvPicPr>
            <a:picLocks noChangeAspect="1"/>
          </p:cNvPicPr>
          <p:nvPr/>
        </p:nvPicPr>
        <p:blipFill rotWithShape="1">
          <a:blip r:embed="rId3">
            <a:extLst>
              <a:ext uri="{28A0092B-C50C-407E-A947-70E740481C1C}">
                <a14:useLocalDpi xmlns:a14="http://schemas.microsoft.com/office/drawing/2010/main" val="0"/>
              </a:ext>
            </a:extLst>
          </a:blip>
          <a:srcRect l="62772" t="-386" r="4676" b="50000"/>
          <a:stretch/>
        </p:blipFill>
        <p:spPr>
          <a:xfrm>
            <a:off x="4994727" y="3481392"/>
            <a:ext cx="1624693" cy="1420586"/>
          </a:xfrm>
          <a:prstGeom prst="rect">
            <a:avLst/>
          </a:prstGeom>
        </p:spPr>
      </p:pic>
      <p:pic>
        <p:nvPicPr>
          <p:cNvPr id="9" name="Picture 8">
            <a:extLst>
              <a:ext uri="{FF2B5EF4-FFF2-40B4-BE49-F238E27FC236}">
                <a16:creationId xmlns:a16="http://schemas.microsoft.com/office/drawing/2014/main" id="{827EF04C-13DE-822C-0B34-BB056AB127C2}"/>
              </a:ext>
            </a:extLst>
          </p:cNvPr>
          <p:cNvPicPr>
            <a:picLocks noChangeAspect="1"/>
          </p:cNvPicPr>
          <p:nvPr/>
        </p:nvPicPr>
        <p:blipFill rotWithShape="1">
          <a:blip r:embed="rId3">
            <a:extLst>
              <a:ext uri="{28A0092B-C50C-407E-A947-70E740481C1C}">
                <a14:useLocalDpi xmlns:a14="http://schemas.microsoft.com/office/drawing/2010/main" val="0"/>
              </a:ext>
            </a:extLst>
          </a:blip>
          <a:srcRect l="2166" t="50000" r="65282" b="-386"/>
          <a:stretch/>
        </p:blipFill>
        <p:spPr>
          <a:xfrm>
            <a:off x="7381600" y="3418335"/>
            <a:ext cx="1624693" cy="1420586"/>
          </a:xfrm>
          <a:prstGeom prst="rect">
            <a:avLst/>
          </a:prstGeom>
        </p:spPr>
      </p:pic>
      <p:pic>
        <p:nvPicPr>
          <p:cNvPr id="10" name="Picture 9">
            <a:extLst>
              <a:ext uri="{FF2B5EF4-FFF2-40B4-BE49-F238E27FC236}">
                <a16:creationId xmlns:a16="http://schemas.microsoft.com/office/drawing/2014/main" id="{5EFD08D5-0DC1-8ACD-0A79-0C8A0FB06E05}"/>
              </a:ext>
            </a:extLst>
          </p:cNvPr>
          <p:cNvPicPr>
            <a:picLocks noChangeAspect="1"/>
          </p:cNvPicPr>
          <p:nvPr/>
        </p:nvPicPr>
        <p:blipFill rotWithShape="1">
          <a:blip r:embed="rId3">
            <a:extLst>
              <a:ext uri="{28A0092B-C50C-407E-A947-70E740481C1C}">
                <a14:useLocalDpi xmlns:a14="http://schemas.microsoft.com/office/drawing/2010/main" val="0"/>
              </a:ext>
            </a:extLst>
          </a:blip>
          <a:srcRect l="31735" r="35713" b="49614"/>
          <a:stretch/>
        </p:blipFill>
        <p:spPr>
          <a:xfrm>
            <a:off x="10091421" y="3481392"/>
            <a:ext cx="1624693" cy="1420586"/>
          </a:xfrm>
          <a:prstGeom prst="rect">
            <a:avLst/>
          </a:prstGeom>
        </p:spPr>
      </p:pic>
      <p:sp>
        <p:nvSpPr>
          <p:cNvPr id="11" name="TextBox 10">
            <a:extLst>
              <a:ext uri="{FF2B5EF4-FFF2-40B4-BE49-F238E27FC236}">
                <a16:creationId xmlns:a16="http://schemas.microsoft.com/office/drawing/2014/main" id="{4E19CCC2-5E9C-573A-3437-4A0CC2A245F0}"/>
              </a:ext>
            </a:extLst>
          </p:cNvPr>
          <p:cNvSpPr txBox="1"/>
          <p:nvPr/>
        </p:nvSpPr>
        <p:spPr>
          <a:xfrm>
            <a:off x="4603294" y="5114692"/>
            <a:ext cx="2380343" cy="646331"/>
          </a:xfrm>
          <a:prstGeom prst="rect">
            <a:avLst/>
          </a:prstGeom>
          <a:noFill/>
        </p:spPr>
        <p:txBody>
          <a:bodyPr wrap="square" rtlCol="0">
            <a:spAutoFit/>
          </a:bodyPr>
          <a:lstStyle/>
          <a:p>
            <a:pPr algn="ctr"/>
            <a:r>
              <a:rPr lang="en-US" dirty="0"/>
              <a:t>Joint </a:t>
            </a:r>
          </a:p>
          <a:p>
            <a:pPr algn="ctr"/>
            <a:r>
              <a:rPr lang="en-US" dirty="0"/>
              <a:t>Bleed Rate? </a:t>
            </a:r>
          </a:p>
        </p:txBody>
      </p:sp>
      <p:sp>
        <p:nvSpPr>
          <p:cNvPr id="12" name="TextBox 11">
            <a:extLst>
              <a:ext uri="{FF2B5EF4-FFF2-40B4-BE49-F238E27FC236}">
                <a16:creationId xmlns:a16="http://schemas.microsoft.com/office/drawing/2014/main" id="{C6D8F314-D5E3-F4DD-2993-050E114E41BA}"/>
              </a:ext>
            </a:extLst>
          </p:cNvPr>
          <p:cNvSpPr txBox="1"/>
          <p:nvPr/>
        </p:nvSpPr>
        <p:spPr>
          <a:xfrm>
            <a:off x="7003776" y="5114692"/>
            <a:ext cx="2380343" cy="646331"/>
          </a:xfrm>
          <a:prstGeom prst="rect">
            <a:avLst/>
          </a:prstGeom>
          <a:noFill/>
        </p:spPr>
        <p:txBody>
          <a:bodyPr wrap="square" rtlCol="0">
            <a:spAutoFit/>
          </a:bodyPr>
          <a:lstStyle/>
          <a:p>
            <a:pPr algn="ctr"/>
            <a:r>
              <a:rPr lang="en-US" dirty="0"/>
              <a:t> Heavy menstrual bleeding ?</a:t>
            </a:r>
          </a:p>
        </p:txBody>
      </p:sp>
      <p:sp>
        <p:nvSpPr>
          <p:cNvPr id="13" name="TextBox 12">
            <a:extLst>
              <a:ext uri="{FF2B5EF4-FFF2-40B4-BE49-F238E27FC236}">
                <a16:creationId xmlns:a16="http://schemas.microsoft.com/office/drawing/2014/main" id="{7579C8FC-E871-DE99-B001-1F03EBE8DB1A}"/>
              </a:ext>
            </a:extLst>
          </p:cNvPr>
          <p:cNvSpPr txBox="1"/>
          <p:nvPr/>
        </p:nvSpPr>
        <p:spPr>
          <a:xfrm>
            <a:off x="9609091" y="5114691"/>
            <a:ext cx="2380343" cy="646331"/>
          </a:xfrm>
          <a:prstGeom prst="rect">
            <a:avLst/>
          </a:prstGeom>
          <a:noFill/>
        </p:spPr>
        <p:txBody>
          <a:bodyPr wrap="square" rtlCol="0">
            <a:spAutoFit/>
          </a:bodyPr>
          <a:lstStyle/>
          <a:p>
            <a:pPr algn="ctr"/>
            <a:r>
              <a:rPr lang="en-US" dirty="0"/>
              <a:t> Severity of </a:t>
            </a:r>
          </a:p>
          <a:p>
            <a:pPr algn="ctr"/>
            <a:r>
              <a:rPr lang="en-US" dirty="0"/>
              <a:t>bleeding?</a:t>
            </a:r>
          </a:p>
        </p:txBody>
      </p:sp>
      <p:sp>
        <p:nvSpPr>
          <p:cNvPr id="14" name="TextBox 13">
            <a:extLst>
              <a:ext uri="{FF2B5EF4-FFF2-40B4-BE49-F238E27FC236}">
                <a16:creationId xmlns:a16="http://schemas.microsoft.com/office/drawing/2014/main" id="{4CCFCF9A-FFA1-3DD0-3541-96951115D27B}"/>
              </a:ext>
            </a:extLst>
          </p:cNvPr>
          <p:cNvSpPr txBox="1"/>
          <p:nvPr/>
        </p:nvSpPr>
        <p:spPr>
          <a:xfrm>
            <a:off x="5429248" y="2374010"/>
            <a:ext cx="2380343" cy="523220"/>
          </a:xfrm>
          <a:prstGeom prst="rect">
            <a:avLst/>
          </a:prstGeom>
          <a:noFill/>
        </p:spPr>
        <p:txBody>
          <a:bodyPr wrap="square" rtlCol="0">
            <a:spAutoFit/>
          </a:bodyPr>
          <a:lstStyle/>
          <a:p>
            <a:pPr algn="ctr"/>
            <a:r>
              <a:rPr lang="en-US" sz="2800" dirty="0"/>
              <a:t>Bleeding?</a:t>
            </a:r>
          </a:p>
        </p:txBody>
      </p:sp>
    </p:spTree>
    <p:extLst>
      <p:ext uri="{BB962C8B-B14F-4D97-AF65-F5344CB8AC3E}">
        <p14:creationId xmlns:p14="http://schemas.microsoft.com/office/powerpoint/2010/main" val="2897944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1B321-AE90-13AD-608D-7CE5B341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308" y="1836962"/>
            <a:ext cx="9221240" cy="4621893"/>
          </a:xfrm>
          <a:prstGeom prst="rect">
            <a:avLst/>
          </a:prstGeom>
        </p:spPr>
      </p:pic>
      <p:sp>
        <p:nvSpPr>
          <p:cNvPr id="5" name="Title 1">
            <a:extLst>
              <a:ext uri="{FF2B5EF4-FFF2-40B4-BE49-F238E27FC236}">
                <a16:creationId xmlns:a16="http://schemas.microsoft.com/office/drawing/2014/main" id="{3F282BCD-9DAB-B62D-7D90-0BB15E3DE1B6}"/>
              </a:ext>
            </a:extLst>
          </p:cNvPr>
          <p:cNvSpPr>
            <a:spLocks noGrp="1"/>
          </p:cNvSpPr>
          <p:nvPr>
            <p:ph type="ctrTitle"/>
          </p:nvPr>
        </p:nvSpPr>
        <p:spPr>
          <a:xfrm>
            <a:off x="2701743" y="-221861"/>
            <a:ext cx="8958805" cy="2789022"/>
          </a:xfrm>
        </p:spPr>
        <p:txBody>
          <a:bodyPr/>
          <a:lstStyle/>
          <a:p>
            <a:r>
              <a:rPr lang="en-US" dirty="0"/>
              <a:t>Comparison is challenging if differing outcomes used</a:t>
            </a:r>
          </a:p>
        </p:txBody>
      </p:sp>
    </p:spTree>
    <p:extLst>
      <p:ext uri="{BB962C8B-B14F-4D97-AF65-F5344CB8AC3E}">
        <p14:creationId xmlns:p14="http://schemas.microsoft.com/office/powerpoint/2010/main" val="4014669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F21C2-93CD-6227-32F1-0EAE503D4F4D}"/>
              </a:ext>
            </a:extLst>
          </p:cNvPr>
          <p:cNvPicPr>
            <a:picLocks noChangeAspect="1"/>
          </p:cNvPicPr>
          <p:nvPr/>
        </p:nvPicPr>
        <p:blipFill rotWithShape="1">
          <a:blip r:embed="rId2">
            <a:extLst>
              <a:ext uri="{28A0092B-C50C-407E-A947-70E740481C1C}">
                <a14:useLocalDpi xmlns:a14="http://schemas.microsoft.com/office/drawing/2010/main" val="0"/>
              </a:ext>
            </a:extLst>
          </a:blip>
          <a:srcRect l="1776" t="1363" r="2214" b="3240"/>
          <a:stretch/>
        </p:blipFill>
        <p:spPr>
          <a:xfrm>
            <a:off x="3079103" y="2004740"/>
            <a:ext cx="8005664" cy="4572200"/>
          </a:xfrm>
          <a:prstGeom prst="rect">
            <a:avLst/>
          </a:prstGeom>
        </p:spPr>
      </p:pic>
      <p:sp>
        <p:nvSpPr>
          <p:cNvPr id="5" name="Title 1">
            <a:extLst>
              <a:ext uri="{FF2B5EF4-FFF2-40B4-BE49-F238E27FC236}">
                <a16:creationId xmlns:a16="http://schemas.microsoft.com/office/drawing/2014/main" id="{93ADDBD7-753D-1A3A-4267-A39766D32B43}"/>
              </a:ext>
            </a:extLst>
          </p:cNvPr>
          <p:cNvSpPr>
            <a:spLocks noGrp="1"/>
          </p:cNvSpPr>
          <p:nvPr>
            <p:ph type="ctrTitle"/>
          </p:nvPr>
        </p:nvSpPr>
        <p:spPr>
          <a:xfrm>
            <a:off x="2701743" y="-221861"/>
            <a:ext cx="8958805" cy="2789022"/>
          </a:xfrm>
        </p:spPr>
        <p:txBody>
          <a:bodyPr/>
          <a:lstStyle/>
          <a:p>
            <a:r>
              <a:rPr lang="en-US" dirty="0"/>
              <a:t>Comparison is challenging if differing outcomes used</a:t>
            </a:r>
          </a:p>
        </p:txBody>
      </p:sp>
    </p:spTree>
    <p:extLst>
      <p:ext uri="{BB962C8B-B14F-4D97-AF65-F5344CB8AC3E}">
        <p14:creationId xmlns:p14="http://schemas.microsoft.com/office/powerpoint/2010/main" val="92692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E0614-CD1D-9D09-A883-F43E94245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624" y="2023921"/>
            <a:ext cx="8115041" cy="4533838"/>
          </a:xfrm>
          <a:prstGeom prst="rect">
            <a:avLst/>
          </a:prstGeom>
        </p:spPr>
      </p:pic>
      <p:sp>
        <p:nvSpPr>
          <p:cNvPr id="5" name="Title 1">
            <a:extLst>
              <a:ext uri="{FF2B5EF4-FFF2-40B4-BE49-F238E27FC236}">
                <a16:creationId xmlns:a16="http://schemas.microsoft.com/office/drawing/2014/main" id="{EB91B1EE-3093-47F5-403F-C915820A1615}"/>
              </a:ext>
            </a:extLst>
          </p:cNvPr>
          <p:cNvSpPr>
            <a:spLocks noGrp="1"/>
          </p:cNvSpPr>
          <p:nvPr>
            <p:ph type="ctrTitle"/>
          </p:nvPr>
        </p:nvSpPr>
        <p:spPr>
          <a:xfrm>
            <a:off x="2701743" y="-221861"/>
            <a:ext cx="8958805" cy="2789022"/>
          </a:xfrm>
        </p:spPr>
        <p:txBody>
          <a:bodyPr/>
          <a:lstStyle/>
          <a:p>
            <a:r>
              <a:rPr lang="en-US" dirty="0"/>
              <a:t>Comparison is challenging if differing outcomes used</a:t>
            </a:r>
          </a:p>
        </p:txBody>
      </p:sp>
    </p:spTree>
    <p:extLst>
      <p:ext uri="{BB962C8B-B14F-4D97-AF65-F5344CB8AC3E}">
        <p14:creationId xmlns:p14="http://schemas.microsoft.com/office/powerpoint/2010/main" val="165923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18AA41-A744-20A4-9BDE-5D8339373FA7}"/>
              </a:ext>
            </a:extLst>
          </p:cNvPr>
          <p:cNvSpPr txBox="1">
            <a:spLocks/>
          </p:cNvSpPr>
          <p:nvPr/>
        </p:nvSpPr>
        <p:spPr>
          <a:xfrm>
            <a:off x="5384145" y="133499"/>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000" dirty="0">
                <a:solidFill>
                  <a:srgbClr val="1F3F78"/>
                </a:solidFill>
                <a:latin typeface="Arial" panose="020B0604020202020204" pitchFamily="34" charset="0"/>
                <a:cs typeface="Arial" panose="020B0604020202020204" pitchFamily="34" charset="0"/>
              </a:rPr>
              <a:t>Agenda </a:t>
            </a:r>
          </a:p>
        </p:txBody>
      </p:sp>
    </p:spTree>
    <p:extLst>
      <p:ext uri="{BB962C8B-B14F-4D97-AF65-F5344CB8AC3E}">
        <p14:creationId xmlns:p14="http://schemas.microsoft.com/office/powerpoint/2010/main" val="2374269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ark SKINNER | President / CEO ...">
            <a:extLst>
              <a:ext uri="{FF2B5EF4-FFF2-40B4-BE49-F238E27FC236}">
                <a16:creationId xmlns:a16="http://schemas.microsoft.com/office/drawing/2014/main" id="{B31F3B52-7F16-9A6F-052E-EB3A792AD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141" y="1145894"/>
            <a:ext cx="1798617" cy="17986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D18AA41-A744-20A4-9BDE-5D8339373FA7}"/>
              </a:ext>
            </a:extLst>
          </p:cNvPr>
          <p:cNvSpPr txBox="1">
            <a:spLocks/>
          </p:cNvSpPr>
          <p:nvPr/>
        </p:nvSpPr>
        <p:spPr>
          <a:xfrm>
            <a:off x="5384145" y="133499"/>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000" dirty="0">
                <a:solidFill>
                  <a:srgbClr val="1F3F78"/>
                </a:solidFill>
                <a:latin typeface="Arial" panose="020B0604020202020204" pitchFamily="34" charset="0"/>
                <a:cs typeface="Arial" panose="020B0604020202020204" pitchFamily="34" charset="0"/>
              </a:rPr>
              <a:t>Agenda </a:t>
            </a:r>
          </a:p>
        </p:txBody>
      </p:sp>
      <p:sp>
        <p:nvSpPr>
          <p:cNvPr id="6" name="TextBox 5">
            <a:extLst>
              <a:ext uri="{FF2B5EF4-FFF2-40B4-BE49-F238E27FC236}">
                <a16:creationId xmlns:a16="http://schemas.microsoft.com/office/drawing/2014/main" id="{34859E6B-DB85-5223-02C2-0B340D521BD8}"/>
              </a:ext>
            </a:extLst>
          </p:cNvPr>
          <p:cNvSpPr txBox="1"/>
          <p:nvPr/>
        </p:nvSpPr>
        <p:spPr>
          <a:xfrm>
            <a:off x="4537275" y="1398871"/>
            <a:ext cx="6782765" cy="707886"/>
          </a:xfrm>
          <a:prstGeom prst="rect">
            <a:avLst/>
          </a:prstGeom>
          <a:noFill/>
        </p:spPr>
        <p:txBody>
          <a:bodyPr wrap="square">
            <a:spAutoFit/>
          </a:bodyPr>
          <a:lstStyle/>
          <a:p>
            <a:r>
              <a:rPr lang="en-US" sz="2000" dirty="0"/>
              <a:t>Introduction to </a:t>
            </a:r>
            <a:r>
              <a:rPr lang="en-US" sz="2000" dirty="0" err="1"/>
              <a:t>coreVWD</a:t>
            </a:r>
            <a:r>
              <a:rPr lang="en-US" sz="2000" dirty="0"/>
              <a:t> and why it's important to patients and clinical trial outcomes</a:t>
            </a:r>
          </a:p>
        </p:txBody>
      </p:sp>
    </p:spTree>
    <p:extLst>
      <p:ext uri="{BB962C8B-B14F-4D97-AF65-F5344CB8AC3E}">
        <p14:creationId xmlns:p14="http://schemas.microsoft.com/office/powerpoint/2010/main" val="3840310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ark SKINNER | President / CEO ...">
            <a:extLst>
              <a:ext uri="{FF2B5EF4-FFF2-40B4-BE49-F238E27FC236}">
                <a16:creationId xmlns:a16="http://schemas.microsoft.com/office/drawing/2014/main" id="{B31F3B52-7F16-9A6F-052E-EB3A792AD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141" y="1145894"/>
            <a:ext cx="1798617" cy="17986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izabeth Clearfield - Senior Research Manager - Institute for Policy  Advancement Limited | LinkedIn">
            <a:extLst>
              <a:ext uri="{FF2B5EF4-FFF2-40B4-BE49-F238E27FC236}">
                <a16:creationId xmlns:a16="http://schemas.microsoft.com/office/drawing/2014/main" id="{CF9A3CCA-673C-DC8C-287F-A1B08C96C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36" b="13385"/>
          <a:stretch/>
        </p:blipFill>
        <p:spPr bwMode="auto">
          <a:xfrm>
            <a:off x="3491053" y="3035889"/>
            <a:ext cx="1893092" cy="17986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D18AA41-A744-20A4-9BDE-5D8339373FA7}"/>
              </a:ext>
            </a:extLst>
          </p:cNvPr>
          <p:cNvSpPr txBox="1">
            <a:spLocks/>
          </p:cNvSpPr>
          <p:nvPr/>
        </p:nvSpPr>
        <p:spPr>
          <a:xfrm>
            <a:off x="5384145" y="133499"/>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000" dirty="0">
                <a:solidFill>
                  <a:srgbClr val="1F3F78"/>
                </a:solidFill>
                <a:latin typeface="Arial" panose="020B0604020202020204" pitchFamily="34" charset="0"/>
                <a:cs typeface="Arial" panose="020B0604020202020204" pitchFamily="34" charset="0"/>
              </a:rPr>
              <a:t>Agenda </a:t>
            </a:r>
          </a:p>
        </p:txBody>
      </p:sp>
      <p:sp>
        <p:nvSpPr>
          <p:cNvPr id="6" name="TextBox 5">
            <a:extLst>
              <a:ext uri="{FF2B5EF4-FFF2-40B4-BE49-F238E27FC236}">
                <a16:creationId xmlns:a16="http://schemas.microsoft.com/office/drawing/2014/main" id="{34859E6B-DB85-5223-02C2-0B340D521BD8}"/>
              </a:ext>
            </a:extLst>
          </p:cNvPr>
          <p:cNvSpPr txBox="1"/>
          <p:nvPr/>
        </p:nvSpPr>
        <p:spPr>
          <a:xfrm>
            <a:off x="4537275" y="1398871"/>
            <a:ext cx="6782765" cy="707886"/>
          </a:xfrm>
          <a:prstGeom prst="rect">
            <a:avLst/>
          </a:prstGeom>
          <a:noFill/>
        </p:spPr>
        <p:txBody>
          <a:bodyPr wrap="square">
            <a:spAutoFit/>
          </a:bodyPr>
          <a:lstStyle/>
          <a:p>
            <a:r>
              <a:rPr lang="en-US" sz="2000" dirty="0"/>
              <a:t>Introduction to </a:t>
            </a:r>
            <a:r>
              <a:rPr lang="en-US" sz="2000" dirty="0" err="1"/>
              <a:t>coreVWD</a:t>
            </a:r>
            <a:r>
              <a:rPr lang="en-US" sz="2000" dirty="0"/>
              <a:t> and why it's important to patients and clinical trial outcomes</a:t>
            </a:r>
          </a:p>
        </p:txBody>
      </p:sp>
      <p:sp>
        <p:nvSpPr>
          <p:cNvPr id="8" name="TextBox 7">
            <a:extLst>
              <a:ext uri="{FF2B5EF4-FFF2-40B4-BE49-F238E27FC236}">
                <a16:creationId xmlns:a16="http://schemas.microsoft.com/office/drawing/2014/main" id="{98F282DC-771D-08D0-3A96-5C6ED7184461}"/>
              </a:ext>
            </a:extLst>
          </p:cNvPr>
          <p:cNvSpPr txBox="1"/>
          <p:nvPr/>
        </p:nvSpPr>
        <p:spPr>
          <a:xfrm>
            <a:off x="5567423" y="3301096"/>
            <a:ext cx="6111432" cy="1015663"/>
          </a:xfrm>
          <a:prstGeom prst="rect">
            <a:avLst/>
          </a:prstGeom>
          <a:noFill/>
        </p:spPr>
        <p:txBody>
          <a:bodyPr wrap="square">
            <a:spAutoFit/>
          </a:bodyPr>
          <a:lstStyle/>
          <a:p>
            <a:r>
              <a:rPr lang="en-IE" sz="2000" b="0" i="0" dirty="0">
                <a:effectLst/>
              </a:rPr>
              <a:t>What methods can be used to engage patients as part of a multi-stakeholder group that determines a core outcome set?</a:t>
            </a:r>
            <a:endParaRPr lang="en-US" sz="2000" dirty="0"/>
          </a:p>
        </p:txBody>
      </p:sp>
    </p:spTree>
    <p:extLst>
      <p:ext uri="{BB962C8B-B14F-4D97-AF65-F5344CB8AC3E}">
        <p14:creationId xmlns:p14="http://schemas.microsoft.com/office/powerpoint/2010/main" val="2533736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r. Paula James in the lab">
            <a:extLst>
              <a:ext uri="{FF2B5EF4-FFF2-40B4-BE49-F238E27FC236}">
                <a16:creationId xmlns:a16="http://schemas.microsoft.com/office/drawing/2014/main" id="{3DB3A9EC-331C-4D9F-3693-D0C3996C3E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69" t="6070" r="9354" b="19328"/>
          <a:stretch/>
        </p:blipFill>
        <p:spPr bwMode="auto">
          <a:xfrm>
            <a:off x="4803868" y="4925884"/>
            <a:ext cx="1798617" cy="17986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rk SKINNER | President / CEO ...">
            <a:extLst>
              <a:ext uri="{FF2B5EF4-FFF2-40B4-BE49-F238E27FC236}">
                <a16:creationId xmlns:a16="http://schemas.microsoft.com/office/drawing/2014/main" id="{B31F3B52-7F16-9A6F-052E-EB3A792AD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141" y="1145894"/>
            <a:ext cx="1798617" cy="17986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izabeth Clearfield - Senior Research Manager - Institute for Policy  Advancement Limited | LinkedIn">
            <a:extLst>
              <a:ext uri="{FF2B5EF4-FFF2-40B4-BE49-F238E27FC236}">
                <a16:creationId xmlns:a16="http://schemas.microsoft.com/office/drawing/2014/main" id="{CF9A3CCA-673C-DC8C-287F-A1B08C96C1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836" b="13385"/>
          <a:stretch/>
        </p:blipFill>
        <p:spPr bwMode="auto">
          <a:xfrm>
            <a:off x="3491053" y="3035889"/>
            <a:ext cx="1893092" cy="17986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D18AA41-A744-20A4-9BDE-5D8339373FA7}"/>
              </a:ext>
            </a:extLst>
          </p:cNvPr>
          <p:cNvSpPr txBox="1">
            <a:spLocks/>
          </p:cNvSpPr>
          <p:nvPr/>
        </p:nvSpPr>
        <p:spPr>
          <a:xfrm>
            <a:off x="5384145" y="133499"/>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000" dirty="0">
                <a:solidFill>
                  <a:srgbClr val="1F3F78"/>
                </a:solidFill>
                <a:latin typeface="Arial" panose="020B0604020202020204" pitchFamily="34" charset="0"/>
                <a:cs typeface="Arial" panose="020B0604020202020204" pitchFamily="34" charset="0"/>
              </a:rPr>
              <a:t>Agenda </a:t>
            </a:r>
          </a:p>
        </p:txBody>
      </p:sp>
      <p:sp>
        <p:nvSpPr>
          <p:cNvPr id="6" name="TextBox 5">
            <a:extLst>
              <a:ext uri="{FF2B5EF4-FFF2-40B4-BE49-F238E27FC236}">
                <a16:creationId xmlns:a16="http://schemas.microsoft.com/office/drawing/2014/main" id="{34859E6B-DB85-5223-02C2-0B340D521BD8}"/>
              </a:ext>
            </a:extLst>
          </p:cNvPr>
          <p:cNvSpPr txBox="1"/>
          <p:nvPr/>
        </p:nvSpPr>
        <p:spPr>
          <a:xfrm>
            <a:off x="4537275" y="1398871"/>
            <a:ext cx="6782765" cy="707886"/>
          </a:xfrm>
          <a:prstGeom prst="rect">
            <a:avLst/>
          </a:prstGeom>
          <a:noFill/>
        </p:spPr>
        <p:txBody>
          <a:bodyPr wrap="square">
            <a:spAutoFit/>
          </a:bodyPr>
          <a:lstStyle/>
          <a:p>
            <a:r>
              <a:rPr lang="en-US" sz="2000" dirty="0"/>
              <a:t>Introduction to </a:t>
            </a:r>
            <a:r>
              <a:rPr lang="en-US" sz="2000" dirty="0" err="1"/>
              <a:t>coreVWD</a:t>
            </a:r>
            <a:r>
              <a:rPr lang="en-US" sz="2000" dirty="0"/>
              <a:t> and why it's important to patients and clinical trial outcomes</a:t>
            </a:r>
          </a:p>
        </p:txBody>
      </p:sp>
      <p:sp>
        <p:nvSpPr>
          <p:cNvPr id="8" name="TextBox 7">
            <a:extLst>
              <a:ext uri="{FF2B5EF4-FFF2-40B4-BE49-F238E27FC236}">
                <a16:creationId xmlns:a16="http://schemas.microsoft.com/office/drawing/2014/main" id="{98F282DC-771D-08D0-3A96-5C6ED7184461}"/>
              </a:ext>
            </a:extLst>
          </p:cNvPr>
          <p:cNvSpPr txBox="1"/>
          <p:nvPr/>
        </p:nvSpPr>
        <p:spPr>
          <a:xfrm>
            <a:off x="5567423" y="3301096"/>
            <a:ext cx="6111432" cy="1015663"/>
          </a:xfrm>
          <a:prstGeom prst="rect">
            <a:avLst/>
          </a:prstGeom>
          <a:noFill/>
        </p:spPr>
        <p:txBody>
          <a:bodyPr wrap="square">
            <a:spAutoFit/>
          </a:bodyPr>
          <a:lstStyle/>
          <a:p>
            <a:r>
              <a:rPr lang="en-IE" sz="2000" b="0" i="0" dirty="0">
                <a:effectLst/>
              </a:rPr>
              <a:t>What methods can be used to engage patients as part of a multi-stakeholder group that determines a core outcome set?</a:t>
            </a:r>
            <a:endParaRPr lang="en-US" sz="2000" dirty="0"/>
          </a:p>
        </p:txBody>
      </p:sp>
      <p:sp>
        <p:nvSpPr>
          <p:cNvPr id="10" name="TextBox 9">
            <a:extLst>
              <a:ext uri="{FF2B5EF4-FFF2-40B4-BE49-F238E27FC236}">
                <a16:creationId xmlns:a16="http://schemas.microsoft.com/office/drawing/2014/main" id="{25EA05E3-8A16-6A41-58FE-D62151311B2C}"/>
              </a:ext>
            </a:extLst>
          </p:cNvPr>
          <p:cNvSpPr txBox="1"/>
          <p:nvPr/>
        </p:nvSpPr>
        <p:spPr>
          <a:xfrm>
            <a:off x="6749957" y="5448691"/>
            <a:ext cx="5067795" cy="707886"/>
          </a:xfrm>
          <a:prstGeom prst="rect">
            <a:avLst/>
          </a:prstGeom>
          <a:noFill/>
        </p:spPr>
        <p:txBody>
          <a:bodyPr wrap="square">
            <a:spAutoFit/>
          </a:bodyPr>
          <a:lstStyle/>
          <a:p>
            <a:r>
              <a:rPr lang="en-IE" sz="2000" b="0" i="0" dirty="0">
                <a:effectLst/>
              </a:rPr>
              <a:t>What does this ultimately mean for patients and how can NMOs be involved?</a:t>
            </a:r>
            <a:endParaRPr lang="en-US" sz="2000" dirty="0"/>
          </a:p>
        </p:txBody>
      </p:sp>
    </p:spTree>
    <p:extLst>
      <p:ext uri="{BB962C8B-B14F-4D97-AF65-F5344CB8AC3E}">
        <p14:creationId xmlns:p14="http://schemas.microsoft.com/office/powerpoint/2010/main" val="4020903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860B-B033-2862-B1EC-943506F82109}"/>
              </a:ext>
            </a:extLst>
          </p:cNvPr>
          <p:cNvSpPr>
            <a:spLocks noGrp="1"/>
          </p:cNvSpPr>
          <p:nvPr>
            <p:ph type="ctrTitle"/>
          </p:nvPr>
        </p:nvSpPr>
        <p:spPr/>
        <p:txBody>
          <a:bodyPr>
            <a:normAutofit/>
          </a:bodyPr>
          <a:lstStyle/>
          <a:p>
            <a:r>
              <a:rPr lang="en-US" dirty="0"/>
              <a:t>Introduction to </a:t>
            </a:r>
            <a:r>
              <a:rPr lang="en-US" dirty="0" err="1"/>
              <a:t>coreVWD</a:t>
            </a:r>
            <a:r>
              <a:rPr lang="en-US" dirty="0"/>
              <a:t> and why it's important to patients and clinical trial outcomes</a:t>
            </a:r>
          </a:p>
        </p:txBody>
      </p:sp>
      <p:sp>
        <p:nvSpPr>
          <p:cNvPr id="3" name="TextBox 2">
            <a:extLst>
              <a:ext uri="{FF2B5EF4-FFF2-40B4-BE49-F238E27FC236}">
                <a16:creationId xmlns:a16="http://schemas.microsoft.com/office/drawing/2014/main" id="{F55528ED-FE45-B2E8-256F-CEC8EA7847F1}"/>
              </a:ext>
            </a:extLst>
          </p:cNvPr>
          <p:cNvSpPr txBox="1"/>
          <p:nvPr/>
        </p:nvSpPr>
        <p:spPr>
          <a:xfrm>
            <a:off x="4498258" y="4896465"/>
            <a:ext cx="5604387" cy="369332"/>
          </a:xfrm>
          <a:prstGeom prst="rect">
            <a:avLst/>
          </a:prstGeom>
          <a:noFill/>
        </p:spPr>
        <p:txBody>
          <a:bodyPr wrap="square" rtlCol="0">
            <a:spAutoFit/>
          </a:bodyPr>
          <a:lstStyle/>
          <a:p>
            <a:pPr algn="ctr"/>
            <a:r>
              <a:rPr lang="en-US" dirty="0"/>
              <a:t>Mark W. Skinner, JD</a:t>
            </a:r>
          </a:p>
        </p:txBody>
      </p:sp>
    </p:spTree>
    <p:extLst>
      <p:ext uri="{BB962C8B-B14F-4D97-AF65-F5344CB8AC3E}">
        <p14:creationId xmlns:p14="http://schemas.microsoft.com/office/powerpoint/2010/main" val="398257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a:extLst>
              <a:ext uri="{FF2B5EF4-FFF2-40B4-BE49-F238E27FC236}">
                <a16:creationId xmlns:a16="http://schemas.microsoft.com/office/drawing/2014/main" id="{D871F573-ED3C-98DE-EAFA-584535DFBEE0}"/>
              </a:ext>
            </a:extLst>
          </p:cNvPr>
          <p:cNvGraphicFramePr>
            <a:graphicFrameLocks/>
          </p:cNvGraphicFramePr>
          <p:nvPr>
            <p:extLst>
              <p:ext uri="{D42A27DB-BD31-4B8C-83A1-F6EECF244321}">
                <p14:modId xmlns:p14="http://schemas.microsoft.com/office/powerpoint/2010/main" val="4270388480"/>
              </p:ext>
            </p:extLst>
          </p:nvPr>
        </p:nvGraphicFramePr>
        <p:xfrm>
          <a:off x="3141397" y="1949363"/>
          <a:ext cx="6992280" cy="2959273"/>
        </p:xfrm>
        <a:graphic>
          <a:graphicData uri="http://schemas.openxmlformats.org/drawingml/2006/table">
            <a:tbl>
              <a:tblPr firstRow="1"/>
              <a:tblGrid>
                <a:gridCol w="2629132">
                  <a:extLst>
                    <a:ext uri="{9D8B030D-6E8A-4147-A177-3AD203B41FA5}">
                      <a16:colId xmlns:a16="http://schemas.microsoft.com/office/drawing/2014/main" val="1635631447"/>
                    </a:ext>
                  </a:extLst>
                </a:gridCol>
                <a:gridCol w="4363148">
                  <a:extLst>
                    <a:ext uri="{9D8B030D-6E8A-4147-A177-3AD203B41FA5}">
                      <a16:colId xmlns:a16="http://schemas.microsoft.com/office/drawing/2014/main" val="2016993643"/>
                    </a:ext>
                  </a:extLst>
                </a:gridCol>
              </a:tblGrid>
              <a:tr h="452815">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Conflict</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Disclosure</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extLst>
                  <a:ext uri="{0D108BD9-81ED-4DB2-BD59-A6C34878D82A}">
                    <a16:rowId xmlns:a16="http://schemas.microsoft.com/office/drawing/2014/main" val="29763463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Research Support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Takeda</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1613285"/>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Director, Officer, Employee</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None</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313646246"/>
                  </a:ext>
                </a:extLst>
              </a:tr>
              <a:tr h="413510">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Shareholder </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None</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18670113"/>
                  </a:ext>
                </a:extLst>
              </a:tr>
              <a:tr h="402772">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Honoraria</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kern="1200" dirty="0">
                          <a:solidFill>
                            <a:schemeClr val="tx1"/>
                          </a:solidFill>
                          <a:effectLst/>
                          <a:latin typeface="Calibri" panose="020F0502020204030204" pitchFamily="34" charset="0"/>
                          <a:ea typeface="+mn-ea"/>
                          <a:cs typeface="Calibri" panose="020F0502020204030204" pitchFamily="34" charset="0"/>
                        </a:rPr>
                        <a:t>S</a:t>
                      </a:r>
                      <a:r>
                        <a:rPr lang="en-IE" sz="1400" kern="1200" dirty="0" err="1">
                          <a:solidFill>
                            <a:schemeClr val="tx1"/>
                          </a:solidFill>
                          <a:effectLst/>
                          <a:latin typeface="Calibri" panose="020F0502020204030204" pitchFamily="34" charset="0"/>
                          <a:ea typeface="+mn-ea"/>
                          <a:cs typeface="Calibri" panose="020F0502020204030204" pitchFamily="34" charset="0"/>
                        </a:rPr>
                        <a:t>peaker’s</a:t>
                      </a:r>
                      <a:r>
                        <a:rPr lang="en-IE" sz="1400" kern="1200" dirty="0">
                          <a:solidFill>
                            <a:schemeClr val="tx1"/>
                          </a:solidFill>
                          <a:effectLst/>
                          <a:latin typeface="Calibri" panose="020F0502020204030204" pitchFamily="34" charset="0"/>
                          <a:ea typeface="+mn-ea"/>
                          <a:cs typeface="Calibri" panose="020F0502020204030204" pitchFamily="34" charset="0"/>
                        </a:rPr>
                        <a:t> fees from </a:t>
                      </a:r>
                      <a:r>
                        <a:rPr lang="en-IE" sz="1400" kern="1200" dirty="0" err="1">
                          <a:solidFill>
                            <a:schemeClr val="tx1"/>
                          </a:solidFill>
                          <a:effectLst/>
                          <a:latin typeface="Calibri" panose="020F0502020204030204" pitchFamily="34" charset="0"/>
                          <a:ea typeface="+mn-ea"/>
                          <a:cs typeface="Calibri" panose="020F0502020204030204" pitchFamily="34" charset="0"/>
                        </a:rPr>
                        <a:t>Sobi</a:t>
                      </a:r>
                      <a:r>
                        <a:rPr lang="en-IE" sz="1400" kern="1200" dirty="0">
                          <a:solidFill>
                            <a:schemeClr val="tx1"/>
                          </a:solidFill>
                          <a:effectLst/>
                          <a:latin typeface="Calibri" panose="020F0502020204030204" pitchFamily="34" charset="0"/>
                          <a:ea typeface="+mn-ea"/>
                          <a:cs typeface="Calibri" panose="020F0502020204030204" pitchFamily="34" charset="0"/>
                        </a:rPr>
                        <a:t> and Takeda</a:t>
                      </a:r>
                      <a:r>
                        <a:rPr lang="en-IE" sz="1400" dirty="0">
                          <a:effectLst/>
                          <a:latin typeface="Calibri" panose="020F0502020204030204" pitchFamily="34" charset="0"/>
                          <a:cs typeface="Calibri" panose="020F0502020204030204" pitchFamily="34" charset="0"/>
                        </a:rPr>
                        <a:t> </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255403235"/>
                  </a:ext>
                </a:extLst>
              </a:tr>
              <a:tr h="422544">
                <a:tc>
                  <a:txBody>
                    <a:bodyPr/>
                    <a:lstStyle/>
                    <a:p>
                      <a:pPr marL="0" marR="0">
                        <a:lnSpc>
                          <a:spcPct val="115000"/>
                        </a:lnSpc>
                        <a:spcBef>
                          <a:spcPts val="0"/>
                        </a:spcBef>
                        <a:spcAft>
                          <a:spcPts val="0"/>
                        </a:spcAft>
                      </a:pPr>
                      <a:r>
                        <a:rPr lang="en-CA" sz="1400" kern="1200">
                          <a:solidFill>
                            <a:srgbClr val="1F3F78"/>
                          </a:solidFill>
                          <a:effectLst/>
                          <a:latin typeface="Arial" panose="020B0604020202020204" pitchFamily="34" charset="0"/>
                          <a:ea typeface="Times New Roman"/>
                          <a:cs typeface="Arial" panose="020B0604020202020204" pitchFamily="34" charset="0"/>
                        </a:rPr>
                        <a:t>Advisory Committee</a:t>
                      </a:r>
                      <a:endParaRPr lang="en-US" sz="140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Band Therapeutics</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223968368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Consultant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err="1">
                          <a:solidFill>
                            <a:schemeClr val="tx1"/>
                          </a:solidFill>
                          <a:effectLst/>
                          <a:latin typeface="Calibri" panose="020F0502020204030204" pitchFamily="34" charset="0"/>
                          <a:cs typeface="Calibri" panose="020F0502020204030204" pitchFamily="34" charset="0"/>
                        </a:rPr>
                        <a:t>Sobi</a:t>
                      </a:r>
                      <a:r>
                        <a:rPr lang="en-US" sz="1400" dirty="0">
                          <a:solidFill>
                            <a:schemeClr val="tx1"/>
                          </a:solidFill>
                          <a:effectLst/>
                          <a:latin typeface="Calibri" panose="020F0502020204030204" pitchFamily="34" charset="0"/>
                          <a:cs typeface="Calibri" panose="020F0502020204030204" pitchFamily="34" charset="0"/>
                        </a:rPr>
                        <a:t>, Takeda, </a:t>
                      </a:r>
                      <a:r>
                        <a:rPr lang="en-IE" sz="1400" kern="1200" dirty="0">
                          <a:solidFill>
                            <a:schemeClr val="tx1"/>
                          </a:solidFill>
                          <a:effectLst/>
                          <a:latin typeface="Calibri" panose="020F0502020204030204" pitchFamily="34" charset="0"/>
                          <a:ea typeface="+mn-ea"/>
                          <a:cs typeface="Calibri" panose="020F0502020204030204" pitchFamily="34" charset="0"/>
                        </a:rPr>
                        <a:t>CSL Behring </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69461379"/>
                  </a:ext>
                </a:extLst>
              </a:tr>
            </a:tbl>
          </a:graphicData>
        </a:graphic>
      </p:graphicFrame>
      <p:sp>
        <p:nvSpPr>
          <p:cNvPr id="4" name="Title 1">
            <a:extLst>
              <a:ext uri="{FF2B5EF4-FFF2-40B4-BE49-F238E27FC236}">
                <a16:creationId xmlns:a16="http://schemas.microsoft.com/office/drawing/2014/main" id="{DE19E1FC-3EC0-DB98-2443-F21D984E28DB}"/>
              </a:ext>
            </a:extLst>
          </p:cNvPr>
          <p:cNvSpPr txBox="1">
            <a:spLocks/>
          </p:cNvSpPr>
          <p:nvPr/>
        </p:nvSpPr>
        <p:spPr>
          <a:xfrm>
            <a:off x="3141396" y="1170764"/>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dirty="0">
                <a:solidFill>
                  <a:srgbClr val="1F3F78"/>
                </a:solidFill>
                <a:latin typeface="Arial" panose="020B0604020202020204" pitchFamily="34" charset="0"/>
                <a:cs typeface="Arial" panose="020B0604020202020204" pitchFamily="34" charset="0"/>
              </a:rPr>
              <a:t>Disclosures for: Michelle Lavin </a:t>
            </a:r>
          </a:p>
        </p:txBody>
      </p:sp>
    </p:spTree>
    <p:extLst>
      <p:ext uri="{BB962C8B-B14F-4D97-AF65-F5344CB8AC3E}">
        <p14:creationId xmlns:p14="http://schemas.microsoft.com/office/powerpoint/2010/main" val="326381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a:extLst>
              <a:ext uri="{FF2B5EF4-FFF2-40B4-BE49-F238E27FC236}">
                <a16:creationId xmlns:a16="http://schemas.microsoft.com/office/drawing/2014/main" id="{D871F573-ED3C-98DE-EAFA-584535DFBEE0}"/>
              </a:ext>
            </a:extLst>
          </p:cNvPr>
          <p:cNvGraphicFramePr>
            <a:graphicFrameLocks/>
          </p:cNvGraphicFramePr>
          <p:nvPr>
            <p:extLst>
              <p:ext uri="{D42A27DB-BD31-4B8C-83A1-F6EECF244321}">
                <p14:modId xmlns:p14="http://schemas.microsoft.com/office/powerpoint/2010/main" val="1220530550"/>
              </p:ext>
            </p:extLst>
          </p:nvPr>
        </p:nvGraphicFramePr>
        <p:xfrm>
          <a:off x="3141397" y="1949363"/>
          <a:ext cx="6992280" cy="3343388"/>
        </p:xfrm>
        <a:graphic>
          <a:graphicData uri="http://schemas.openxmlformats.org/drawingml/2006/table">
            <a:tbl>
              <a:tblPr firstRow="1"/>
              <a:tblGrid>
                <a:gridCol w="2629132">
                  <a:extLst>
                    <a:ext uri="{9D8B030D-6E8A-4147-A177-3AD203B41FA5}">
                      <a16:colId xmlns:a16="http://schemas.microsoft.com/office/drawing/2014/main" val="1635631447"/>
                    </a:ext>
                  </a:extLst>
                </a:gridCol>
                <a:gridCol w="4363148">
                  <a:extLst>
                    <a:ext uri="{9D8B030D-6E8A-4147-A177-3AD203B41FA5}">
                      <a16:colId xmlns:a16="http://schemas.microsoft.com/office/drawing/2014/main" val="2016993643"/>
                    </a:ext>
                  </a:extLst>
                </a:gridCol>
              </a:tblGrid>
              <a:tr h="452815">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Conflict</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Disclosure - if conflict of interest exists</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extLst>
                  <a:ext uri="{0D108BD9-81ED-4DB2-BD59-A6C34878D82A}">
                    <a16:rowId xmlns:a16="http://schemas.microsoft.com/office/drawing/2014/main" val="29763463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Research Support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MS institution received funding from Band Therapeutics, </a:t>
                      </a:r>
                      <a:r>
                        <a:rPr lang="en-US" sz="1400" dirty="0" err="1">
                          <a:solidFill>
                            <a:schemeClr val="tx1"/>
                          </a:solidFill>
                          <a:effectLst/>
                          <a:latin typeface="Arial" panose="020B0604020202020204" pitchFamily="34" charset="0"/>
                          <a:cs typeface="Arial" panose="020B0604020202020204" pitchFamily="34" charset="0"/>
                        </a:rPr>
                        <a:t>Biomarin</a:t>
                      </a:r>
                      <a:r>
                        <a:rPr lang="en-US" sz="1400" dirty="0">
                          <a:solidFill>
                            <a:schemeClr val="tx1"/>
                          </a:solidFill>
                          <a:effectLst/>
                          <a:latin typeface="Arial" panose="020B0604020202020204" pitchFamily="34" charset="0"/>
                          <a:cs typeface="Arial" panose="020B0604020202020204" pitchFamily="34" charset="0"/>
                        </a:rPr>
                        <a:t>, Star Therapeutics, Roche and Takeda for the coreVWD project</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1613285"/>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Director, Officer, Employee</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None</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313646246"/>
                  </a:ext>
                </a:extLst>
              </a:tr>
              <a:tr h="413510">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Shareholder </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None</a:t>
                      </a: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18670113"/>
                  </a:ext>
                </a:extLst>
              </a:tr>
              <a:tr h="402772">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Honoraria</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None</a:t>
                      </a: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255403235"/>
                  </a:ext>
                </a:extLst>
              </a:tr>
              <a:tr h="422544">
                <a:tc>
                  <a:txBody>
                    <a:bodyPr/>
                    <a:lstStyle/>
                    <a:p>
                      <a:pPr marL="0" marR="0">
                        <a:lnSpc>
                          <a:spcPct val="115000"/>
                        </a:lnSpc>
                        <a:spcBef>
                          <a:spcPts val="0"/>
                        </a:spcBef>
                        <a:spcAft>
                          <a:spcPts val="0"/>
                        </a:spcAft>
                      </a:pPr>
                      <a:r>
                        <a:rPr lang="en-CA" sz="1400" kern="1200">
                          <a:solidFill>
                            <a:srgbClr val="1F3F78"/>
                          </a:solidFill>
                          <a:effectLst/>
                          <a:latin typeface="Arial" panose="020B0604020202020204" pitchFamily="34" charset="0"/>
                          <a:ea typeface="Times New Roman"/>
                          <a:cs typeface="Arial" panose="020B0604020202020204" pitchFamily="34" charset="0"/>
                        </a:rPr>
                        <a:t>Advisory Committee</a:t>
                      </a:r>
                      <a:endParaRPr lang="en-US" sz="140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None</a:t>
                      </a: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223968368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Consultant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None</a:t>
                      </a: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69461379"/>
                  </a:ext>
                </a:extLst>
              </a:tr>
            </a:tbl>
          </a:graphicData>
        </a:graphic>
      </p:graphicFrame>
      <p:sp>
        <p:nvSpPr>
          <p:cNvPr id="4" name="Title 1">
            <a:extLst>
              <a:ext uri="{FF2B5EF4-FFF2-40B4-BE49-F238E27FC236}">
                <a16:creationId xmlns:a16="http://schemas.microsoft.com/office/drawing/2014/main" id="{DE19E1FC-3EC0-DB98-2443-F21D984E28DB}"/>
              </a:ext>
            </a:extLst>
          </p:cNvPr>
          <p:cNvSpPr txBox="1">
            <a:spLocks/>
          </p:cNvSpPr>
          <p:nvPr/>
        </p:nvSpPr>
        <p:spPr>
          <a:xfrm>
            <a:off x="3141396" y="1170764"/>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dirty="0">
                <a:solidFill>
                  <a:srgbClr val="1F3F78"/>
                </a:solidFill>
                <a:latin typeface="Arial" panose="020B0604020202020204" pitchFamily="34" charset="0"/>
                <a:cs typeface="Arial" panose="020B0604020202020204" pitchFamily="34" charset="0"/>
              </a:rPr>
              <a:t>Disclosures for: Mark W. Skinner</a:t>
            </a:r>
          </a:p>
        </p:txBody>
      </p:sp>
    </p:spTree>
    <p:extLst>
      <p:ext uri="{BB962C8B-B14F-4D97-AF65-F5344CB8AC3E}">
        <p14:creationId xmlns:p14="http://schemas.microsoft.com/office/powerpoint/2010/main" val="4267224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11950" y="539203"/>
            <a:ext cx="8778205" cy="1039173"/>
          </a:xfrm>
        </p:spPr>
        <p:txBody>
          <a:bodyPr>
            <a:noAutofit/>
          </a:bodyPr>
          <a:lstStyle/>
          <a:p>
            <a:r>
              <a:rPr lang="en-US" sz="4000" dirty="0"/>
              <a:t>Are We Counting What is Relevant?</a:t>
            </a:r>
          </a:p>
        </p:txBody>
      </p:sp>
      <p:sp>
        <p:nvSpPr>
          <p:cNvPr id="8" name="TextBox 7">
            <a:extLst>
              <a:ext uri="{FF2B5EF4-FFF2-40B4-BE49-F238E27FC236}">
                <a16:creationId xmlns:a16="http://schemas.microsoft.com/office/drawing/2014/main" id="{3B7A790B-DDD6-477C-B440-98FB6F7E7B0E}"/>
              </a:ext>
            </a:extLst>
          </p:cNvPr>
          <p:cNvSpPr txBox="1"/>
          <p:nvPr/>
        </p:nvSpPr>
        <p:spPr>
          <a:xfrm>
            <a:off x="5018587" y="2588892"/>
            <a:ext cx="6471568" cy="1892826"/>
          </a:xfrm>
          <a:prstGeom prst="rect">
            <a:avLst/>
          </a:prstGeom>
          <a:noFill/>
        </p:spPr>
        <p:txBody>
          <a:bodyPr wrap="square" lIns="91440" tIns="45720" rIns="91440" bIns="45720" rtlCol="0">
            <a:spAutoFit/>
          </a:bodyPr>
          <a:lstStyle/>
          <a:p>
            <a:r>
              <a:rPr lang="en-US" sz="2400" i="1" dirty="0">
                <a:latin typeface="Arial" panose="020B0604020202020204" pitchFamily="34" charset="0"/>
                <a:cs typeface="Arial" panose="020B0604020202020204" pitchFamily="34" charset="0"/>
              </a:rPr>
              <a:t>“Not everything that can be counted counts.</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Not everything that counts can be counted.”</a:t>
            </a:r>
          </a:p>
          <a:p>
            <a:pPr algn="r">
              <a:spcBef>
                <a:spcPts val="1800"/>
              </a:spcBef>
            </a:pPr>
            <a:r>
              <a:rPr lang="en-US" dirty="0">
                <a:solidFill>
                  <a:schemeClr val="tx1">
                    <a:lumMod val="65000"/>
                    <a:lumOff val="35000"/>
                  </a:schemeClr>
                </a:solidFill>
                <a:latin typeface="Arial" panose="020B0604020202020204" pitchFamily="34" charset="0"/>
                <a:cs typeface="Arial" panose="020B0604020202020204" pitchFamily="34" charset="0"/>
              </a:rPr>
              <a:t>Attributed to Albert Einstein</a:t>
            </a:r>
          </a:p>
          <a:p>
            <a:pPr algn="r"/>
            <a:r>
              <a:rPr lang="en-US" dirty="0">
                <a:solidFill>
                  <a:schemeClr val="tx1">
                    <a:lumMod val="65000"/>
                    <a:lumOff val="35000"/>
                  </a:schemeClr>
                </a:solidFill>
                <a:latin typeface="Arial" panose="020B0604020202020204" pitchFamily="34" charset="0"/>
                <a:cs typeface="Arial" panose="020B0604020202020204" pitchFamily="34" charset="0"/>
              </a:rPr>
              <a:t>German-born theoretical physicist</a:t>
            </a:r>
          </a:p>
          <a:p>
            <a:pPr algn="r"/>
            <a:r>
              <a:rPr lang="en-US" dirty="0">
                <a:solidFill>
                  <a:schemeClr val="tx1">
                    <a:lumMod val="65000"/>
                    <a:lumOff val="35000"/>
                  </a:schemeClr>
                </a:solidFill>
                <a:latin typeface="Arial" panose="020B0604020202020204" pitchFamily="34" charset="0"/>
                <a:cs typeface="Arial" panose="020B0604020202020204" pitchFamily="34" charset="0"/>
              </a:rPr>
              <a:t>1879-1955</a:t>
            </a:r>
          </a:p>
        </p:txBody>
      </p:sp>
      <p:pic>
        <p:nvPicPr>
          <p:cNvPr id="10" name="Content Placeholder 11">
            <a:extLst>
              <a:ext uri="{FF2B5EF4-FFF2-40B4-BE49-F238E27FC236}">
                <a16:creationId xmlns:a16="http://schemas.microsoft.com/office/drawing/2014/main" id="{ECF9F3C8-1E57-42FB-AEBC-D9859E4BCF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11950" y="2335876"/>
            <a:ext cx="2099174" cy="2758060"/>
          </a:xfrm>
          <a:prstGeom prst="rect">
            <a:avLst/>
          </a:prstGeom>
        </p:spPr>
      </p:pic>
      <p:sp>
        <p:nvSpPr>
          <p:cNvPr id="7" name="TextBox 6">
            <a:extLst>
              <a:ext uri="{FF2B5EF4-FFF2-40B4-BE49-F238E27FC236}">
                <a16:creationId xmlns:a16="http://schemas.microsoft.com/office/drawing/2014/main" id="{F68990BA-478B-4752-AA8C-79A524FCE4A9}"/>
              </a:ext>
            </a:extLst>
          </p:cNvPr>
          <p:cNvSpPr txBox="1"/>
          <p:nvPr/>
        </p:nvSpPr>
        <p:spPr bwMode="gray">
          <a:xfrm>
            <a:off x="3113161" y="6538913"/>
            <a:ext cx="4995247" cy="156716"/>
          </a:xfrm>
          <a:prstGeom prst="rect">
            <a:avLst/>
          </a:prstGeom>
          <a:noFill/>
        </p:spPr>
        <p:txBody>
          <a:bodyPr wrap="square" lIns="0" tIns="0" rIns="0" bIns="0" rtlCol="0" anchor="ctr">
            <a:noAutofit/>
          </a:bodyPr>
          <a:lstStyle/>
          <a:p>
            <a:r>
              <a:rPr lang="en-US" sz="1200" dirty="0">
                <a:solidFill>
                  <a:schemeClr val="bg1">
                    <a:lumMod val="50000"/>
                  </a:schemeClr>
                </a:solidFill>
                <a:cs typeface="Arial" panose="020B0604020202020204" pitchFamily="34" charset="0"/>
              </a:rPr>
              <a:t>Public Domain, https://commons.wikimedia.org/w/index.php?curid=34239518</a:t>
            </a:r>
          </a:p>
        </p:txBody>
      </p:sp>
    </p:spTree>
    <p:extLst>
      <p:ext uri="{BB962C8B-B14F-4D97-AF65-F5344CB8AC3E}">
        <p14:creationId xmlns:p14="http://schemas.microsoft.com/office/powerpoint/2010/main" val="97678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950" y="539203"/>
            <a:ext cx="8778205" cy="1039173"/>
          </a:xfrm>
        </p:spPr>
        <p:txBody>
          <a:bodyPr/>
          <a:lstStyle/>
          <a:p>
            <a:r>
              <a:rPr lang="en-US" dirty="0"/>
              <a:t>Core Outcome Sets</a:t>
            </a:r>
          </a:p>
        </p:txBody>
      </p:sp>
      <p:sp>
        <p:nvSpPr>
          <p:cNvPr id="5" name="Flowchart: Document 4">
            <a:extLst>
              <a:ext uri="{FF2B5EF4-FFF2-40B4-BE49-F238E27FC236}">
                <a16:creationId xmlns:a16="http://schemas.microsoft.com/office/drawing/2014/main" id="{7B9F56C9-84B9-49B9-9D1D-D2328F9AC5BF}"/>
              </a:ext>
            </a:extLst>
          </p:cNvPr>
          <p:cNvSpPr/>
          <p:nvPr/>
        </p:nvSpPr>
        <p:spPr>
          <a:xfrm>
            <a:off x="2711950" y="1895302"/>
            <a:ext cx="8641850" cy="1787236"/>
          </a:xfrm>
          <a:prstGeom prst="flowChartDocumen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An agreed standardised set of outcomes that should be measured and reported, as a minimum, in all clinical research in specific areas of health or health care</a:t>
            </a:r>
            <a:r>
              <a:rPr lang="en-US" sz="2400" baseline="30000" dirty="0"/>
              <a:t>1</a:t>
            </a:r>
            <a:endParaRPr lang="en-US" sz="2400" dirty="0"/>
          </a:p>
        </p:txBody>
      </p:sp>
      <p:sp>
        <p:nvSpPr>
          <p:cNvPr id="7" name="Text Placeholder 4">
            <a:extLst>
              <a:ext uri="{FF2B5EF4-FFF2-40B4-BE49-F238E27FC236}">
                <a16:creationId xmlns:a16="http://schemas.microsoft.com/office/drawing/2014/main" id="{B0B8DCAB-C3E5-4CD4-A9C6-3719D5E42046}"/>
              </a:ext>
            </a:extLst>
          </p:cNvPr>
          <p:cNvSpPr txBox="1">
            <a:spLocks/>
          </p:cNvSpPr>
          <p:nvPr/>
        </p:nvSpPr>
        <p:spPr>
          <a:xfrm>
            <a:off x="2981403" y="6240312"/>
            <a:ext cx="8517067" cy="617688"/>
          </a:xfrm>
          <a:prstGeom prst="rect">
            <a:avLst/>
          </a:prstGeom>
        </p:spPr>
        <p:txBody>
          <a:bodyPr vert="horz" lIns="91440" tIns="45720" rIns="91440" bIns="45720" rtlCol="0" anchor="t" anchorCtr="0">
            <a:noAutofit/>
          </a:bodyPr>
          <a:lstStyle>
            <a:lvl1pPr marL="0" indent="0" algn="r" defTabSz="914400" rtl="0" eaLnBrk="1" latinLnBrk="0" hangingPunct="1">
              <a:lnSpc>
                <a:spcPct val="90000"/>
              </a:lnSpc>
              <a:spcBef>
                <a:spcPts val="1000"/>
              </a:spcBef>
              <a:buClr>
                <a:schemeClr val="accent2"/>
              </a:buClr>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
                <a:srgbClr val="EC9322"/>
              </a:buClr>
              <a:defRPr/>
            </a:pPr>
            <a:r>
              <a:rPr kumimoji="0" lang="en-US" sz="1000" b="0"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1</a:t>
            </a:r>
            <a:r>
              <a:rPr kumimoji="0" lang="en-US" sz="10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Definition from the COMET (Core Outcome Measures in Effectiveness Trials) Initiative </a:t>
            </a:r>
            <a:r>
              <a:rPr lang="en-US" sz="1000" dirty="0">
                <a:solidFill>
                  <a:schemeClr val="bg1">
                    <a:lumMod val="50000"/>
                  </a:schemeClr>
                </a:solidFill>
                <a:hlinkClick r:id="rId2">
                  <a:extLst>
                    <a:ext uri="{A12FA001-AC4F-418D-AE19-62706E023703}">
                      <ahyp:hlinkClr xmlns:ahyp="http://schemas.microsoft.com/office/drawing/2018/hyperlinkcolor" val="tx"/>
                    </a:ext>
                  </a:extLst>
                </a:hlinkClick>
              </a:rPr>
              <a:t>https://www.comet-initiative.org/</a:t>
            </a:r>
            <a:r>
              <a:rPr lang="en-US" sz="1000" dirty="0">
                <a:solidFill>
                  <a:schemeClr val="bg1">
                    <a:lumMod val="50000"/>
                  </a:schemeClr>
                </a:solidFill>
              </a:rPr>
              <a:t> </a:t>
            </a:r>
            <a:r>
              <a:rPr lang="en-US" sz="1000" baseline="30000" dirty="0">
                <a:solidFill>
                  <a:schemeClr val="bg1">
                    <a:lumMod val="50000"/>
                  </a:schemeClr>
                </a:solidFill>
                <a:cs typeface="Arial" panose="020B0604020202020204" pitchFamily="34" charset="0"/>
              </a:rPr>
              <a:t>2</a:t>
            </a:r>
            <a:r>
              <a:rPr lang="en-US" sz="1000" dirty="0">
                <a:solidFill>
                  <a:schemeClr val="bg1">
                    <a:lumMod val="50000"/>
                  </a:schemeClr>
                </a:solidFill>
                <a:cs typeface="Arial" panose="020B0604020202020204" pitchFamily="34" charset="0"/>
              </a:rPr>
              <a:t>Tunis, Clarke, </a:t>
            </a:r>
            <a:r>
              <a:rPr lang="en-US" sz="1000" dirty="0" err="1">
                <a:solidFill>
                  <a:schemeClr val="bg1">
                    <a:lumMod val="50000"/>
                  </a:schemeClr>
                </a:solidFill>
                <a:cs typeface="Arial" panose="020B0604020202020204" pitchFamily="34" charset="0"/>
              </a:rPr>
              <a:t>Gorst</a:t>
            </a:r>
            <a:r>
              <a:rPr lang="en-US" sz="1000" dirty="0">
                <a:solidFill>
                  <a:schemeClr val="bg1">
                    <a:lumMod val="50000"/>
                  </a:schemeClr>
                </a:solidFill>
                <a:cs typeface="Arial" panose="020B0604020202020204" pitchFamily="34" charset="0"/>
              </a:rPr>
              <a:t> et al., Improving the relevance and consistency of outcomes in comparative effectiveness research. J Comp Eff Res199 2016; 5: 193–205.</a:t>
            </a:r>
            <a:r>
              <a:rPr lang="en-US" sz="1000" baseline="30000" dirty="0">
                <a:solidFill>
                  <a:schemeClr val="bg1">
                    <a:lumMod val="50000"/>
                  </a:schemeClr>
                </a:solidFill>
                <a:cs typeface="Arial" panose="020B0604020202020204" pitchFamily="34" charset="0"/>
              </a:rPr>
              <a:t> 3</a:t>
            </a:r>
            <a:r>
              <a:rPr lang="en-US" sz="1000" dirty="0">
                <a:solidFill>
                  <a:schemeClr val="bg1">
                    <a:lumMod val="50000"/>
                  </a:schemeClr>
                </a:solidFill>
              </a:rPr>
              <a:t>Iorio A, Skinner MW, Clearfield E, et al. ; for the coreHEM panel. Core outcome set for gene therapy in haemophilia: Results of the coreHEM multistakeholder project. </a:t>
            </a:r>
            <a:r>
              <a:rPr lang="en-US" sz="1000" i="1" dirty="0">
                <a:solidFill>
                  <a:schemeClr val="bg1">
                    <a:lumMod val="50000"/>
                  </a:schemeClr>
                </a:solidFill>
              </a:rPr>
              <a:t>Haemophilia</a:t>
            </a:r>
            <a:r>
              <a:rPr lang="en-US" sz="1000" dirty="0">
                <a:solidFill>
                  <a:schemeClr val="bg1">
                    <a:lumMod val="50000"/>
                  </a:schemeClr>
                </a:solidFill>
              </a:rPr>
              <a:t>. 2018;00:1–6. </a:t>
            </a:r>
            <a:r>
              <a:rPr lang="en-US" sz="1000" dirty="0">
                <a:solidFill>
                  <a:schemeClr val="bg1">
                    <a:lumMod val="50000"/>
                  </a:schemeClr>
                </a:solidFill>
                <a:hlinkClick r:id="rId3">
                  <a:extLst>
                    <a:ext uri="{A12FA001-AC4F-418D-AE19-62706E023703}">
                      <ahyp:hlinkClr xmlns:ahyp="http://schemas.microsoft.com/office/drawing/2018/hyperlinkcolor" val="tx"/>
                    </a:ext>
                  </a:extLst>
                </a:hlinkClick>
              </a:rPr>
              <a:t>https://doi.org/10.1111/hae.13504</a:t>
            </a:r>
            <a:endParaRPr lang="en-US" sz="1000" dirty="0">
              <a:solidFill>
                <a:schemeClr val="bg1">
                  <a:lumMod val="50000"/>
                </a:schemeClr>
              </a:solidFill>
            </a:endParaRPr>
          </a:p>
          <a:p>
            <a:pPr marL="0" marR="0" lvl="0" indent="0" algn="r" defTabSz="914400" rtl="0" eaLnBrk="1" fontAlgn="auto" latinLnBrk="0" hangingPunct="1">
              <a:lnSpc>
                <a:spcPct val="90000"/>
              </a:lnSpc>
              <a:spcBef>
                <a:spcPts val="1000"/>
              </a:spcBef>
              <a:spcAft>
                <a:spcPts val="0"/>
              </a:spcAft>
              <a:buClr>
                <a:srgbClr val="EC9322"/>
              </a:buClr>
              <a:buSzTx/>
              <a:buFont typeface="Arial" panose="020B0604020202020204" pitchFamily="34" charset="0"/>
              <a:buNone/>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36C88884-B2ED-DDCD-4753-6E4F1622B72F}"/>
              </a:ext>
            </a:extLst>
          </p:cNvPr>
          <p:cNvSpPr txBox="1">
            <a:spLocks/>
          </p:cNvSpPr>
          <p:nvPr/>
        </p:nvSpPr>
        <p:spPr>
          <a:xfrm>
            <a:off x="2711950" y="3782291"/>
            <a:ext cx="8641850" cy="2384539"/>
          </a:xfrm>
          <a:prstGeom prst="flowChartDocument">
            <a:avLst/>
          </a:prstGeom>
          <a:solidFill>
            <a:srgbClr val="44546A"/>
          </a:solidFill>
          <a:ln w="15875">
            <a:noFill/>
          </a:ln>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dirty="0">
                <a:solidFill>
                  <a:schemeClr val="bg1"/>
                </a:solidFill>
              </a:rPr>
              <a:t>Among the avoidable barriers to generate robust and sufficient bodies of evidence is ensuring that outcomes selected for clinical trials are harmonized across studies, thereby allowing maximal post-trial appraisal and decisional processes by trusted pooled analyses and indirect comparisons.</a:t>
            </a:r>
            <a:r>
              <a:rPr lang="en-US" sz="2400" baseline="30000" dirty="0">
                <a:solidFill>
                  <a:schemeClr val="bg1"/>
                </a:solidFill>
              </a:rPr>
              <a:t>2,3</a:t>
            </a:r>
            <a:r>
              <a:rPr lang="en-US" sz="2400" dirty="0">
                <a:solidFill>
                  <a:schemeClr val="bg1"/>
                </a:solidFill>
              </a:rPr>
              <a:t> </a:t>
            </a:r>
          </a:p>
        </p:txBody>
      </p:sp>
    </p:spTree>
    <p:extLst>
      <p:ext uri="{BB962C8B-B14F-4D97-AF65-F5344CB8AC3E}">
        <p14:creationId xmlns:p14="http://schemas.microsoft.com/office/powerpoint/2010/main" val="2623462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74C48F-2F68-765D-3D3C-66E60456808F}"/>
              </a:ext>
            </a:extLst>
          </p:cNvPr>
          <p:cNvSpPr>
            <a:spLocks noGrp="1"/>
          </p:cNvSpPr>
          <p:nvPr>
            <p:ph type="title"/>
          </p:nvPr>
        </p:nvSpPr>
        <p:spPr>
          <a:xfrm>
            <a:off x="2711950" y="539203"/>
            <a:ext cx="8778205" cy="1039173"/>
          </a:xfrm>
        </p:spPr>
        <p:txBody>
          <a:bodyPr>
            <a:normAutofit fontScale="90000"/>
          </a:bodyPr>
          <a:lstStyle/>
          <a:p>
            <a:r>
              <a:rPr lang="en-US" dirty="0"/>
              <a:t>Why do we need core outcome sets?</a:t>
            </a:r>
          </a:p>
        </p:txBody>
      </p:sp>
      <p:pic>
        <p:nvPicPr>
          <p:cNvPr id="4" name="Picture 3" descr="Graphical user interface, text&#10;&#10;Description automatically generated with medium confidence">
            <a:extLst>
              <a:ext uri="{FF2B5EF4-FFF2-40B4-BE49-F238E27FC236}">
                <a16:creationId xmlns:a16="http://schemas.microsoft.com/office/drawing/2014/main" id="{BA739F03-C60C-1AC5-B04C-F4A9223CA956}"/>
              </a:ext>
            </a:extLst>
          </p:cNvPr>
          <p:cNvPicPr>
            <a:picLocks noChangeAspect="1"/>
          </p:cNvPicPr>
          <p:nvPr/>
        </p:nvPicPr>
        <p:blipFill rotWithShape="1">
          <a:blip r:embed="rId3">
            <a:extLst>
              <a:ext uri="{28A0092B-C50C-407E-A947-70E740481C1C}">
                <a14:useLocalDpi xmlns:a14="http://schemas.microsoft.com/office/drawing/2010/main" val="0"/>
              </a:ext>
            </a:extLst>
          </a:blip>
          <a:srcRect l="73530" r="2393" b="17894"/>
          <a:stretch/>
        </p:blipFill>
        <p:spPr>
          <a:xfrm>
            <a:off x="8753786" y="2356612"/>
            <a:ext cx="2456827" cy="2103120"/>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97F05311-2373-0E25-C86D-C7C7C9F563F8}"/>
              </a:ext>
            </a:extLst>
          </p:cNvPr>
          <p:cNvPicPr>
            <a:picLocks noChangeAspect="1"/>
          </p:cNvPicPr>
          <p:nvPr/>
        </p:nvPicPr>
        <p:blipFill rotWithShape="1">
          <a:blip r:embed="rId3">
            <a:extLst>
              <a:ext uri="{28A0092B-C50C-407E-A947-70E740481C1C}">
                <a14:useLocalDpi xmlns:a14="http://schemas.microsoft.com/office/drawing/2010/main" val="0"/>
              </a:ext>
            </a:extLst>
          </a:blip>
          <a:srcRect r="57894" b="17894"/>
          <a:stretch/>
        </p:blipFill>
        <p:spPr>
          <a:xfrm>
            <a:off x="2711950" y="2402332"/>
            <a:ext cx="4109600" cy="2011680"/>
          </a:xfrm>
          <a:prstGeom prst="rect">
            <a:avLst/>
          </a:prstGeom>
        </p:spPr>
      </p:pic>
      <p:sp>
        <p:nvSpPr>
          <p:cNvPr id="6" name="Right Arrow 5">
            <a:extLst>
              <a:ext uri="{FF2B5EF4-FFF2-40B4-BE49-F238E27FC236}">
                <a16:creationId xmlns:a16="http://schemas.microsoft.com/office/drawing/2014/main" id="{4CC8494E-16FB-0399-ACC1-EAFE96AB79EC}"/>
              </a:ext>
            </a:extLst>
          </p:cNvPr>
          <p:cNvSpPr>
            <a:spLocks/>
          </p:cNvSpPr>
          <p:nvPr/>
        </p:nvSpPr>
        <p:spPr>
          <a:xfrm>
            <a:off x="7101052" y="3088132"/>
            <a:ext cx="1363908" cy="64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B21F5B-053C-55DD-C169-D22EBB00E34C}"/>
              </a:ext>
            </a:extLst>
          </p:cNvPr>
          <p:cNvSpPr txBox="1"/>
          <p:nvPr/>
        </p:nvSpPr>
        <p:spPr>
          <a:xfrm>
            <a:off x="2765761" y="4596080"/>
            <a:ext cx="3918170" cy="1569660"/>
          </a:xfrm>
          <a:prstGeom prst="rect">
            <a:avLst/>
          </a:prstGeom>
          <a:noFill/>
        </p:spPr>
        <p:txBody>
          <a:bodyPr wrap="square" rtlCol="0">
            <a:spAutoFit/>
          </a:bodyPr>
          <a:lstStyle/>
          <a:p>
            <a:pPr algn="ctr"/>
            <a:r>
              <a:rPr lang="en-US" sz="2400" dirty="0">
                <a:solidFill>
                  <a:schemeClr val="tx2"/>
                </a:solidFill>
              </a:rPr>
              <a:t>When clinical trials do not measure the same thing, it is difficult to compare treatment options.</a:t>
            </a:r>
          </a:p>
        </p:txBody>
      </p:sp>
      <p:sp>
        <p:nvSpPr>
          <p:cNvPr id="8" name="TextBox 7">
            <a:extLst>
              <a:ext uri="{FF2B5EF4-FFF2-40B4-BE49-F238E27FC236}">
                <a16:creationId xmlns:a16="http://schemas.microsoft.com/office/drawing/2014/main" id="{EDBEAA91-4839-3354-0297-7B7287F6BFC9}"/>
              </a:ext>
            </a:extLst>
          </p:cNvPr>
          <p:cNvSpPr txBox="1"/>
          <p:nvPr/>
        </p:nvSpPr>
        <p:spPr>
          <a:xfrm>
            <a:off x="7783006" y="4596080"/>
            <a:ext cx="3918170" cy="1569660"/>
          </a:xfrm>
          <a:prstGeom prst="rect">
            <a:avLst/>
          </a:prstGeom>
          <a:noFill/>
        </p:spPr>
        <p:txBody>
          <a:bodyPr wrap="square" rtlCol="0">
            <a:spAutoFit/>
          </a:bodyPr>
          <a:lstStyle/>
          <a:p>
            <a:pPr algn="ctr"/>
            <a:r>
              <a:rPr lang="en-US" sz="2400" dirty="0">
                <a:solidFill>
                  <a:schemeClr val="tx2"/>
                </a:solidFill>
              </a:rPr>
              <a:t>With homogenous outcomes, people can make more informed decisions about treatment options.</a:t>
            </a:r>
          </a:p>
        </p:txBody>
      </p:sp>
    </p:spTree>
    <p:extLst>
      <p:ext uri="{BB962C8B-B14F-4D97-AF65-F5344CB8AC3E}">
        <p14:creationId xmlns:p14="http://schemas.microsoft.com/office/powerpoint/2010/main" val="2269287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AE08-84E7-9E8D-FDE0-7F0C445D4CBD}"/>
              </a:ext>
            </a:extLst>
          </p:cNvPr>
          <p:cNvSpPr>
            <a:spLocks noGrp="1"/>
          </p:cNvSpPr>
          <p:nvPr>
            <p:ph type="title"/>
          </p:nvPr>
        </p:nvSpPr>
        <p:spPr>
          <a:xfrm>
            <a:off x="2711950" y="539203"/>
            <a:ext cx="8778205" cy="1039173"/>
          </a:xfrm>
        </p:spPr>
        <p:txBody>
          <a:bodyPr>
            <a:noAutofit/>
          </a:bodyPr>
          <a:lstStyle/>
          <a:p>
            <a:r>
              <a:rPr lang="en-CA" sz="3600" dirty="0"/>
              <a:t>How have core outcome sets been used in Bleeding Disorders?</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6650929"/>
              </p:ext>
            </p:extLst>
          </p:nvPr>
        </p:nvGraphicFramePr>
        <p:xfrm>
          <a:off x="2711450" y="1736725"/>
          <a:ext cx="8778874" cy="4169664"/>
        </p:xfrm>
        <a:graphic>
          <a:graphicData uri="http://schemas.openxmlformats.org/drawingml/2006/table">
            <a:tbl>
              <a:tblPr firstRow="1" firstCol="1" bandRow="1">
                <a:tableStyleId>{5C22544A-7EE6-4342-B048-85BDC9FD1C3A}</a:tableStyleId>
              </a:tblPr>
              <a:tblGrid>
                <a:gridCol w="1832113">
                  <a:extLst>
                    <a:ext uri="{9D8B030D-6E8A-4147-A177-3AD203B41FA5}">
                      <a16:colId xmlns:a16="http://schemas.microsoft.com/office/drawing/2014/main" val="20000"/>
                    </a:ext>
                  </a:extLst>
                </a:gridCol>
                <a:gridCol w="3496282">
                  <a:extLst>
                    <a:ext uri="{9D8B030D-6E8A-4147-A177-3AD203B41FA5}">
                      <a16:colId xmlns:a16="http://schemas.microsoft.com/office/drawing/2014/main" val="20001"/>
                    </a:ext>
                  </a:extLst>
                </a:gridCol>
                <a:gridCol w="3450479">
                  <a:extLst>
                    <a:ext uri="{9D8B030D-6E8A-4147-A177-3AD203B41FA5}">
                      <a16:colId xmlns:a16="http://schemas.microsoft.com/office/drawing/2014/main" val="20002"/>
                    </a:ext>
                  </a:extLst>
                </a:gridCol>
              </a:tblGrid>
              <a:tr h="0">
                <a:tc>
                  <a:txBody>
                    <a:bodyPr/>
                    <a:lstStyle/>
                    <a:p>
                      <a:pPr marL="0" algn="ctr">
                        <a:lnSpc>
                          <a:spcPct val="100000"/>
                        </a:lnSpc>
                        <a:spcAft>
                          <a:spcPts val="0"/>
                        </a:spcAft>
                      </a:pPr>
                      <a:r>
                        <a:rPr lang="en-US" sz="2400" b="0" i="0" dirty="0">
                          <a:effectLst/>
                          <a:latin typeface="Arial Regular"/>
                        </a:rPr>
                        <a:t> </a:t>
                      </a:r>
                      <a:endParaRPr lang="en-US" sz="2400" b="0" i="0" dirty="0">
                        <a:effectLst/>
                        <a:latin typeface="Arial Regular"/>
                        <a:ea typeface="Calibri" charset="0"/>
                        <a:cs typeface="Times New Roman" charset="0"/>
                      </a:endParaRPr>
                    </a:p>
                  </a:txBody>
                  <a:tcPr marT="54864" marB="54864" anchor="ctr"/>
                </a:tc>
                <a:tc>
                  <a:txBody>
                    <a:bodyPr/>
                    <a:lstStyle/>
                    <a:p>
                      <a:pPr marL="0" algn="ctr">
                        <a:lnSpc>
                          <a:spcPct val="100000"/>
                        </a:lnSpc>
                        <a:spcAft>
                          <a:spcPts val="0"/>
                        </a:spcAft>
                      </a:pPr>
                      <a:r>
                        <a:rPr lang="en-US" sz="2400" b="0" i="0" dirty="0">
                          <a:effectLst/>
                          <a:latin typeface="Arial Regular"/>
                        </a:rPr>
                        <a:t>Domain</a:t>
                      </a:r>
                      <a:endParaRPr lang="en-US" sz="2400" b="0" i="0" dirty="0">
                        <a:effectLst/>
                        <a:latin typeface="Arial Regular"/>
                        <a:ea typeface="Calibri" charset="0"/>
                        <a:cs typeface="Times New Roman" charset="0"/>
                      </a:endParaRPr>
                    </a:p>
                  </a:txBody>
                  <a:tcPr marT="54864" marB="54864" anchor="ctr"/>
                </a:tc>
                <a:tc>
                  <a:txBody>
                    <a:bodyPr/>
                    <a:lstStyle/>
                    <a:p>
                      <a:pPr marL="0" algn="ctr">
                        <a:lnSpc>
                          <a:spcPct val="100000"/>
                        </a:lnSpc>
                        <a:spcAft>
                          <a:spcPts val="0"/>
                        </a:spcAft>
                      </a:pPr>
                      <a:r>
                        <a:rPr lang="en-US" sz="2400" b="0" i="0" dirty="0">
                          <a:effectLst/>
                          <a:latin typeface="Arial Regular"/>
                        </a:rPr>
                        <a:t>Outcome</a:t>
                      </a:r>
                      <a:endParaRPr lang="en-US" sz="2400" b="0" i="0" dirty="0">
                        <a:effectLst/>
                        <a:latin typeface="Arial Regular"/>
                        <a:ea typeface="Calibri" charset="0"/>
                        <a:cs typeface="Times New Roman" charset="0"/>
                      </a:endParaRPr>
                    </a:p>
                  </a:txBody>
                  <a:tcPr marT="54864" marB="54864" anchor="ctr"/>
                </a:tc>
                <a:extLst>
                  <a:ext uri="{0D108BD9-81ED-4DB2-BD59-A6C34878D82A}">
                    <a16:rowId xmlns:a16="http://schemas.microsoft.com/office/drawing/2014/main" val="10000"/>
                  </a:ext>
                </a:extLst>
              </a:tr>
              <a:tr h="0">
                <a:tc rowSpan="6">
                  <a:txBody>
                    <a:bodyPr/>
                    <a:lstStyle/>
                    <a:p>
                      <a:pPr marL="0" algn="ctr">
                        <a:lnSpc>
                          <a:spcPct val="100000"/>
                        </a:lnSpc>
                        <a:spcAft>
                          <a:spcPts val="0"/>
                        </a:spcAft>
                      </a:pPr>
                      <a:r>
                        <a:rPr lang="en-US" sz="2400" b="0" i="0" dirty="0">
                          <a:effectLst/>
                          <a:latin typeface="Arial Regular"/>
                        </a:rPr>
                        <a:t>coreHEM</a:t>
                      </a:r>
                    </a:p>
                    <a:p>
                      <a:pPr marL="0" algn="ctr">
                        <a:lnSpc>
                          <a:spcPct val="100000"/>
                        </a:lnSpc>
                        <a:spcAft>
                          <a:spcPts val="0"/>
                        </a:spcAft>
                      </a:pPr>
                      <a:endParaRPr lang="en-US" sz="2400" b="0" i="0" dirty="0">
                        <a:effectLst/>
                        <a:latin typeface="Arial Regular"/>
                      </a:endParaRPr>
                    </a:p>
                    <a:p>
                      <a:pPr marL="0" algn="ctr">
                        <a:lnSpc>
                          <a:spcPct val="100000"/>
                        </a:lnSpc>
                        <a:spcAft>
                          <a:spcPts val="0"/>
                        </a:spcAft>
                      </a:pPr>
                      <a:r>
                        <a:rPr lang="en-US" sz="2400" b="0" i="0" dirty="0">
                          <a:effectLst/>
                          <a:latin typeface="Arial Regular"/>
                        </a:rPr>
                        <a:t>Core</a:t>
                      </a:r>
                    </a:p>
                    <a:p>
                      <a:pPr marL="0" algn="ctr">
                        <a:lnSpc>
                          <a:spcPct val="100000"/>
                        </a:lnSpc>
                        <a:spcAft>
                          <a:spcPts val="0"/>
                        </a:spcAft>
                      </a:pPr>
                      <a:r>
                        <a:rPr lang="en-US" sz="2400" b="0" i="0" dirty="0">
                          <a:effectLst/>
                          <a:latin typeface="Arial Regular"/>
                        </a:rPr>
                        <a:t>Outcome</a:t>
                      </a:r>
                    </a:p>
                    <a:p>
                      <a:pPr marL="0" algn="ctr">
                        <a:lnSpc>
                          <a:spcPct val="100000"/>
                        </a:lnSpc>
                        <a:spcAft>
                          <a:spcPts val="0"/>
                        </a:spcAft>
                      </a:pPr>
                      <a:r>
                        <a:rPr lang="en-US" sz="2400" b="0" i="0" dirty="0">
                          <a:effectLst/>
                          <a:latin typeface="Arial Regular"/>
                        </a:rPr>
                        <a:t>Set</a:t>
                      </a:r>
                      <a:endParaRPr lang="en-US" sz="2400" b="0" i="0" dirty="0">
                        <a:effectLst/>
                        <a:latin typeface="Arial Regular"/>
                        <a:ea typeface="Calibri" charset="0"/>
                        <a:cs typeface="Times New Roman" charset="0"/>
                      </a:endParaRPr>
                    </a:p>
                  </a:txBody>
                  <a:tcPr marT="54864" marB="54864" anchor="ctr"/>
                </a:tc>
                <a:tc rowSpan="3">
                  <a:txBody>
                    <a:bodyPr/>
                    <a:lstStyle/>
                    <a:p>
                      <a:pPr marL="0" algn="ctr">
                        <a:lnSpc>
                          <a:spcPct val="100000"/>
                        </a:lnSpc>
                        <a:spcAft>
                          <a:spcPts val="0"/>
                        </a:spcAft>
                      </a:pPr>
                      <a:r>
                        <a:rPr lang="en-US" sz="2400" b="0" i="0" dirty="0">
                          <a:effectLst/>
                          <a:latin typeface="Arial Regular"/>
                        </a:rPr>
                        <a:t>Physiological/Clinical</a:t>
                      </a:r>
                      <a:endParaRPr lang="en-US" sz="2400" b="0" i="0" dirty="0">
                        <a:effectLst/>
                        <a:latin typeface="Arial Regular"/>
                        <a:ea typeface="Calibri" charset="0"/>
                        <a:cs typeface="Times New Roman" charset="0"/>
                      </a:endParaRPr>
                    </a:p>
                  </a:txBody>
                  <a:tcPr marT="54864" marB="54864" anchor="ctr">
                    <a:lnB w="12700" cap="flat" cmpd="sng" algn="ctr">
                      <a:solidFill>
                        <a:schemeClr val="tx1"/>
                      </a:solidFill>
                      <a:prstDash val="solid"/>
                      <a:round/>
                      <a:headEnd type="none" w="med" len="med"/>
                      <a:tailEnd type="none" w="med" len="med"/>
                    </a:lnB>
                  </a:tcPr>
                </a:tc>
                <a:tc>
                  <a:txBody>
                    <a:bodyPr/>
                    <a:lstStyle/>
                    <a:p>
                      <a:pPr marL="0" algn="l">
                        <a:lnSpc>
                          <a:spcPct val="100000"/>
                        </a:lnSpc>
                        <a:spcAft>
                          <a:spcPts val="0"/>
                        </a:spcAft>
                      </a:pPr>
                      <a:r>
                        <a:rPr lang="en-US" sz="2400" b="0" i="0" dirty="0">
                          <a:effectLst/>
                          <a:latin typeface="Arial Regular"/>
                        </a:rPr>
                        <a:t>Frequency of bleeds</a:t>
                      </a:r>
                      <a:endParaRPr lang="en-US" sz="2400" b="0" i="0" dirty="0">
                        <a:effectLst/>
                        <a:latin typeface="Arial Regular"/>
                        <a:ea typeface="Calibri" charset="0"/>
                        <a:cs typeface="Times New Roman" charset="0"/>
                      </a:endParaRPr>
                    </a:p>
                  </a:txBody>
                  <a:tcPr marL="274320" marT="64008" marB="64008" anchor="ctr"/>
                </a:tc>
                <a:extLst>
                  <a:ext uri="{0D108BD9-81ED-4DB2-BD59-A6C34878D82A}">
                    <a16:rowId xmlns:a16="http://schemas.microsoft.com/office/drawing/2014/main" val="10001"/>
                  </a:ext>
                </a:extLst>
              </a:tr>
              <a:tr h="0">
                <a:tc vMerge="1">
                  <a:txBody>
                    <a:bodyPr/>
                    <a:lstStyle/>
                    <a:p>
                      <a:endParaRPr lang="en-US"/>
                    </a:p>
                  </a:txBody>
                  <a:tcPr/>
                </a:tc>
                <a:tc vMerge="1">
                  <a:txBody>
                    <a:bodyPr/>
                    <a:lstStyle/>
                    <a:p>
                      <a:pPr marL="457200" algn="ctr">
                        <a:lnSpc>
                          <a:spcPct val="107000"/>
                        </a:lnSpc>
                        <a:spcAft>
                          <a:spcPts val="0"/>
                        </a:spcAft>
                      </a:pPr>
                      <a:endParaRPr lang="en-US" sz="4400" dirty="0">
                        <a:effectLst/>
                        <a:latin typeface="Calibri" charset="0"/>
                        <a:ea typeface="Calibri" charset="0"/>
                        <a:cs typeface="Times New Roman" charset="0"/>
                      </a:endParaRPr>
                    </a:p>
                  </a:txBody>
                  <a:tcPr marL="68580" marR="68580" marT="0" marB="0" anchor="ctr"/>
                </a:tc>
                <a:tc>
                  <a:txBody>
                    <a:bodyPr/>
                    <a:lstStyle/>
                    <a:p>
                      <a:pPr marL="0" algn="l">
                        <a:lnSpc>
                          <a:spcPct val="100000"/>
                        </a:lnSpc>
                        <a:spcAft>
                          <a:spcPts val="0"/>
                        </a:spcAft>
                      </a:pPr>
                      <a:r>
                        <a:rPr lang="en-US" sz="2400" b="0" i="0" dirty="0">
                          <a:effectLst/>
                          <a:latin typeface="Arial Regular"/>
                        </a:rPr>
                        <a:t>Factor activity level</a:t>
                      </a:r>
                      <a:endParaRPr lang="en-US" sz="2400" b="0" i="0" dirty="0">
                        <a:effectLst/>
                        <a:latin typeface="Arial Regular"/>
                        <a:ea typeface="Calibri" charset="0"/>
                        <a:cs typeface="Times New Roman" charset="0"/>
                      </a:endParaRPr>
                    </a:p>
                  </a:txBody>
                  <a:tcPr marL="274320" marT="64008" marB="64008" anchor="ctr"/>
                </a:tc>
                <a:extLst>
                  <a:ext uri="{0D108BD9-81ED-4DB2-BD59-A6C34878D82A}">
                    <a16:rowId xmlns:a16="http://schemas.microsoft.com/office/drawing/2014/main" val="10002"/>
                  </a:ext>
                </a:extLst>
              </a:tr>
              <a:tr h="0">
                <a:tc vMerge="1">
                  <a:txBody>
                    <a:bodyPr/>
                    <a:lstStyle/>
                    <a:p>
                      <a:endParaRPr lang="en-US"/>
                    </a:p>
                  </a:txBody>
                  <a:tcPr/>
                </a:tc>
                <a:tc vMerge="1">
                  <a:txBody>
                    <a:bodyPr/>
                    <a:lstStyle/>
                    <a:p>
                      <a:pPr marL="457200" algn="ctr">
                        <a:lnSpc>
                          <a:spcPct val="107000"/>
                        </a:lnSpc>
                        <a:spcAft>
                          <a:spcPts val="0"/>
                        </a:spcAft>
                      </a:pPr>
                      <a:endParaRPr lang="en-US" sz="4400" dirty="0">
                        <a:effectLst/>
                        <a:latin typeface="Calibri" charset="0"/>
                        <a:ea typeface="Calibri" charset="0"/>
                        <a:cs typeface="Times New Roman" charset="0"/>
                      </a:endParaRPr>
                    </a:p>
                  </a:txBody>
                  <a:tcPr marL="68580" marR="68580" marT="0" marB="0" anchor="ctr"/>
                </a:tc>
                <a:tc>
                  <a:txBody>
                    <a:bodyPr/>
                    <a:lstStyle/>
                    <a:p>
                      <a:pPr marL="0" algn="l">
                        <a:lnSpc>
                          <a:spcPct val="100000"/>
                        </a:lnSpc>
                        <a:spcAft>
                          <a:spcPts val="0"/>
                        </a:spcAft>
                      </a:pPr>
                      <a:r>
                        <a:rPr lang="en-US" sz="2400" b="0" i="0" dirty="0">
                          <a:effectLst/>
                          <a:latin typeface="Arial Regular"/>
                        </a:rPr>
                        <a:t>Duration of expression</a:t>
                      </a:r>
                      <a:endParaRPr lang="en-US" sz="2400" b="0" i="0" dirty="0">
                        <a:effectLst/>
                        <a:latin typeface="Arial Regular"/>
                        <a:ea typeface="Calibri" charset="0"/>
                        <a:cs typeface="Times New Roman" charset="0"/>
                      </a:endParaRPr>
                    </a:p>
                  </a:txBody>
                  <a:tcPr marL="274320" marT="64008" marB="64008"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endParaRPr lang="en-US"/>
                    </a:p>
                  </a:txBody>
                  <a:tcPr/>
                </a:tc>
                <a:tc>
                  <a:txBody>
                    <a:bodyPr/>
                    <a:lstStyle/>
                    <a:p>
                      <a:pPr marL="0" algn="ctr">
                        <a:lnSpc>
                          <a:spcPct val="100000"/>
                        </a:lnSpc>
                        <a:spcAft>
                          <a:spcPts val="0"/>
                        </a:spcAft>
                      </a:pPr>
                      <a:r>
                        <a:rPr lang="en-US" sz="2400" b="0" i="0" dirty="0">
                          <a:effectLst/>
                          <a:latin typeface="Arial Regular"/>
                        </a:rPr>
                        <a:t>Pain/Discomfort</a:t>
                      </a:r>
                      <a:endParaRPr lang="en-US" sz="2400" b="0" i="0" dirty="0">
                        <a:effectLst/>
                        <a:latin typeface="Arial Regular"/>
                        <a:ea typeface="Calibri" charset="0"/>
                        <a:cs typeface="Times New Roman" charset="0"/>
                      </a:endParaRPr>
                    </a:p>
                  </a:txBody>
                  <a:tcPr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a:lnSpc>
                          <a:spcPct val="100000"/>
                        </a:lnSpc>
                        <a:spcAft>
                          <a:spcPts val="0"/>
                        </a:spcAft>
                      </a:pPr>
                      <a:r>
                        <a:rPr lang="en-US" sz="2400" b="0" i="0" dirty="0">
                          <a:effectLst/>
                          <a:latin typeface="Arial Regular"/>
                        </a:rPr>
                        <a:t>Chronic pain</a:t>
                      </a:r>
                      <a:endParaRPr lang="en-US" sz="2400" b="0" i="0" dirty="0">
                        <a:effectLst/>
                        <a:latin typeface="Arial Regular"/>
                        <a:ea typeface="Calibri" charset="0"/>
                        <a:cs typeface="Times New Roman" charset="0"/>
                      </a:endParaRPr>
                    </a:p>
                  </a:txBody>
                  <a:tcPr marL="274320" marT="64008" marB="64008"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vMerge="1">
                  <a:txBody>
                    <a:bodyPr/>
                    <a:lstStyle/>
                    <a:p>
                      <a:endParaRPr lang="en-US"/>
                    </a:p>
                  </a:txBody>
                  <a:tcPr/>
                </a:tc>
                <a:tc>
                  <a:txBody>
                    <a:bodyPr/>
                    <a:lstStyle/>
                    <a:p>
                      <a:pPr marL="0" algn="ctr">
                        <a:lnSpc>
                          <a:spcPct val="100000"/>
                        </a:lnSpc>
                        <a:spcAft>
                          <a:spcPts val="0"/>
                        </a:spcAft>
                      </a:pPr>
                      <a:r>
                        <a:rPr lang="en-US" sz="2400" b="0" i="0" dirty="0">
                          <a:effectLst/>
                          <a:latin typeface="Arial Regular"/>
                        </a:rPr>
                        <a:t>Resource Use</a:t>
                      </a:r>
                      <a:endParaRPr lang="en-US" sz="2400" b="0" i="0" dirty="0">
                        <a:effectLst/>
                        <a:latin typeface="Arial Regular"/>
                        <a:ea typeface="Calibri" charset="0"/>
                        <a:cs typeface="Times New Roman" charset="0"/>
                      </a:endParaRPr>
                    </a:p>
                  </a:txBody>
                  <a:tcPr marT="54864" marB="5486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a:lnSpc>
                          <a:spcPct val="100000"/>
                        </a:lnSpc>
                        <a:spcAft>
                          <a:spcPts val="0"/>
                        </a:spcAft>
                      </a:pPr>
                      <a:r>
                        <a:rPr lang="en-US" sz="2400" b="0" i="0" dirty="0">
                          <a:effectLst/>
                          <a:latin typeface="Arial Regular"/>
                        </a:rPr>
                        <a:t>Utilization of healthcare system (direct costs)</a:t>
                      </a:r>
                      <a:endParaRPr lang="en-US" sz="2400" b="0" i="0" dirty="0">
                        <a:effectLst/>
                        <a:latin typeface="Arial Regular"/>
                        <a:ea typeface="Calibri" charset="0"/>
                        <a:cs typeface="Times New Roman" charset="0"/>
                      </a:endParaRPr>
                    </a:p>
                  </a:txBody>
                  <a:tcPr marL="274320" marT="64008" marB="64008"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vMerge="1">
                  <a:txBody>
                    <a:bodyPr/>
                    <a:lstStyle/>
                    <a:p>
                      <a:endParaRPr lang="en-US"/>
                    </a:p>
                  </a:txBody>
                  <a:tcPr/>
                </a:tc>
                <a:tc>
                  <a:txBody>
                    <a:bodyPr/>
                    <a:lstStyle/>
                    <a:p>
                      <a:pPr marL="0" algn="ctr">
                        <a:lnSpc>
                          <a:spcPct val="100000"/>
                        </a:lnSpc>
                        <a:spcAft>
                          <a:spcPts val="0"/>
                        </a:spcAft>
                      </a:pPr>
                      <a:r>
                        <a:rPr lang="en-US" sz="2400" b="0" i="0" dirty="0">
                          <a:effectLst/>
                          <a:latin typeface="Arial Regular"/>
                        </a:rPr>
                        <a:t>Emotional Functioning</a:t>
                      </a:r>
                      <a:endParaRPr lang="en-US" sz="2400" b="0" i="0" dirty="0">
                        <a:effectLst/>
                        <a:latin typeface="Arial Regular"/>
                        <a:ea typeface="Calibri" charset="0"/>
                        <a:cs typeface="Times New Roman" charset="0"/>
                      </a:endParaRPr>
                    </a:p>
                  </a:txBody>
                  <a:tcPr marT="54864" marB="54864" anchor="ctr">
                    <a:lnT w="12700" cap="flat" cmpd="sng" algn="ctr">
                      <a:solidFill>
                        <a:schemeClr val="tx1"/>
                      </a:solidFill>
                      <a:prstDash val="solid"/>
                      <a:round/>
                      <a:headEnd type="none" w="med" len="med"/>
                      <a:tailEnd type="none" w="med" len="med"/>
                    </a:lnT>
                  </a:tcPr>
                </a:tc>
                <a:tc>
                  <a:txBody>
                    <a:bodyPr/>
                    <a:lstStyle/>
                    <a:p>
                      <a:pPr marL="0" algn="l">
                        <a:lnSpc>
                          <a:spcPct val="100000"/>
                        </a:lnSpc>
                        <a:spcAft>
                          <a:spcPts val="0"/>
                        </a:spcAft>
                      </a:pPr>
                      <a:r>
                        <a:rPr lang="en-US" sz="2400" b="0" i="0" dirty="0">
                          <a:effectLst/>
                          <a:latin typeface="Arial Regular"/>
                        </a:rPr>
                        <a:t>Mental health</a:t>
                      </a:r>
                      <a:endParaRPr lang="en-US" sz="2400" b="0" i="0" dirty="0">
                        <a:effectLst/>
                        <a:latin typeface="Arial Regular"/>
                        <a:ea typeface="Calibri" charset="0"/>
                        <a:cs typeface="Times New Roman" charset="0"/>
                      </a:endParaRPr>
                    </a:p>
                  </a:txBody>
                  <a:tcPr marL="274320" marT="64008" marB="64008"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0DE4A0A6-B1A3-1547-9E88-211A6AA9C17D}"/>
              </a:ext>
            </a:extLst>
          </p:cNvPr>
          <p:cNvSpPr txBox="1"/>
          <p:nvPr/>
        </p:nvSpPr>
        <p:spPr>
          <a:xfrm>
            <a:off x="9886732" y="647927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Regular"/>
              <a:ea typeface="+mn-ea"/>
              <a:cs typeface="+mn-cs"/>
            </a:endParaRPr>
          </a:p>
        </p:txBody>
      </p:sp>
      <p:sp>
        <p:nvSpPr>
          <p:cNvPr id="6" name="Text Placeholder 12">
            <a:extLst>
              <a:ext uri="{FF2B5EF4-FFF2-40B4-BE49-F238E27FC236}">
                <a16:creationId xmlns:a16="http://schemas.microsoft.com/office/drawing/2014/main" id="{DD2625DC-05CF-5846-87D5-128D04D3F952}"/>
              </a:ext>
            </a:extLst>
          </p:cNvPr>
          <p:cNvSpPr txBox="1">
            <a:spLocks/>
          </p:cNvSpPr>
          <p:nvPr/>
        </p:nvSpPr>
        <p:spPr>
          <a:xfrm>
            <a:off x="2939282" y="6434952"/>
            <a:ext cx="7730883" cy="397032"/>
          </a:xfrm>
          <a:prstGeom prst="rect">
            <a:avLst/>
          </a:prstGeom>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err="1">
                <a:solidFill>
                  <a:schemeClr val="bg1">
                    <a:lumMod val="50000"/>
                  </a:schemeClr>
                </a:solidFill>
              </a:rPr>
              <a:t>Iorio</a:t>
            </a:r>
            <a:r>
              <a:rPr lang="en-US" sz="1050" dirty="0">
                <a:solidFill>
                  <a:schemeClr val="bg1">
                    <a:lumMod val="50000"/>
                  </a:schemeClr>
                </a:solidFill>
              </a:rPr>
              <a:t> A, Skinner MW, Clearfield E, et al. ; for the coreHEM panel. Core outcome set for gene therapy in </a:t>
            </a:r>
            <a:r>
              <a:rPr lang="en-US" sz="1050" dirty="0" err="1">
                <a:solidFill>
                  <a:schemeClr val="bg1">
                    <a:lumMod val="50000"/>
                  </a:schemeClr>
                </a:solidFill>
              </a:rPr>
              <a:t>haemophilia</a:t>
            </a:r>
            <a:r>
              <a:rPr lang="en-US" sz="1050" dirty="0">
                <a:solidFill>
                  <a:schemeClr val="bg1">
                    <a:lumMod val="50000"/>
                  </a:schemeClr>
                </a:solidFill>
              </a:rPr>
              <a:t>: Results of the coreHEM </a:t>
            </a:r>
            <a:r>
              <a:rPr lang="en-US" sz="1050" dirty="0" err="1">
                <a:solidFill>
                  <a:schemeClr val="bg1">
                    <a:lumMod val="50000"/>
                  </a:schemeClr>
                </a:solidFill>
              </a:rPr>
              <a:t>multistakeholder</a:t>
            </a:r>
            <a:r>
              <a:rPr lang="en-US" sz="1050" dirty="0">
                <a:solidFill>
                  <a:schemeClr val="bg1">
                    <a:lumMod val="50000"/>
                  </a:schemeClr>
                </a:solidFill>
              </a:rPr>
              <a:t> project. </a:t>
            </a:r>
            <a:r>
              <a:rPr lang="en-US" sz="1050" i="1" dirty="0" err="1">
                <a:solidFill>
                  <a:schemeClr val="bg1">
                    <a:lumMod val="50000"/>
                  </a:schemeClr>
                </a:solidFill>
              </a:rPr>
              <a:t>Haemophilia</a:t>
            </a:r>
            <a:r>
              <a:rPr lang="en-US" sz="1050" dirty="0">
                <a:solidFill>
                  <a:schemeClr val="bg1">
                    <a:lumMod val="50000"/>
                  </a:schemeClr>
                </a:solidFill>
              </a:rPr>
              <a:t>. 2018;00:1–6. </a:t>
            </a:r>
            <a:r>
              <a:rPr lang="en-US" sz="1050" dirty="0">
                <a:solidFill>
                  <a:schemeClr val="bg1">
                    <a:lumMod val="50000"/>
                  </a:schemeClr>
                </a:solidFill>
                <a:hlinkClick r:id="rId3"/>
              </a:rPr>
              <a:t>https://doi.org/10.1111/hae.13504</a:t>
            </a:r>
            <a:endParaRPr lang="en-US" sz="1050" dirty="0">
              <a:solidFill>
                <a:schemeClr val="bg1">
                  <a:lumMod val="50000"/>
                </a:schemeClr>
              </a:solidFill>
            </a:endParaRPr>
          </a:p>
        </p:txBody>
      </p:sp>
    </p:spTree>
    <p:extLst>
      <p:ext uri="{BB962C8B-B14F-4D97-AF65-F5344CB8AC3E}">
        <p14:creationId xmlns:p14="http://schemas.microsoft.com/office/powerpoint/2010/main" val="258614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C1CAD13-1062-98DD-5E35-14DCD93D204D}"/>
              </a:ext>
            </a:extLst>
          </p:cNvPr>
          <p:cNvSpPr/>
          <p:nvPr/>
        </p:nvSpPr>
        <p:spPr>
          <a:xfrm>
            <a:off x="6264113" y="2103120"/>
            <a:ext cx="5672432" cy="3963110"/>
          </a:xfrm>
          <a:prstGeom prst="roundRect">
            <a:avLst>
              <a:gd name="adj" fmla="val 5131"/>
            </a:avLst>
          </a:prstGeom>
          <a:solidFill>
            <a:schemeClr val="accent1">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sp>
        <p:nvSpPr>
          <p:cNvPr id="22" name="Content Placeholder 5">
            <a:extLst>
              <a:ext uri="{FF2B5EF4-FFF2-40B4-BE49-F238E27FC236}">
                <a16:creationId xmlns:a16="http://schemas.microsoft.com/office/drawing/2014/main" id="{BA2577C2-AB32-8CEA-DB44-8CC9E3AF4C61}"/>
              </a:ext>
            </a:extLst>
          </p:cNvPr>
          <p:cNvSpPr txBox="1">
            <a:spLocks/>
          </p:cNvSpPr>
          <p:nvPr/>
        </p:nvSpPr>
        <p:spPr>
          <a:xfrm>
            <a:off x="6277978" y="2654771"/>
            <a:ext cx="5760720" cy="3182188"/>
          </a:xfrm>
          <a:prstGeom prst="rect">
            <a:avLst/>
          </a:prstGeom>
          <a:noFill/>
          <a:ln>
            <a:noFill/>
          </a:ln>
        </p:spPr>
        <p:txBody>
          <a:bodyPr spcFirstLastPara="1" wrap="square" lIns="0" tIns="45700" rIns="91425" bIns="45700" numCol="2" anchor="t" anchorCtr="0">
            <a:normAutofit fontScale="77500" lnSpcReduction="20000"/>
          </a:bodyPr>
          <a:lstStyle>
            <a:defPPr marR="0" lvl="0" algn="l" rtl="0">
              <a:lnSpc>
                <a:spcPct val="100000"/>
              </a:lnSpc>
              <a:spcBef>
                <a:spcPts val="0"/>
              </a:spcBef>
              <a:spcAft>
                <a:spcPts val="0"/>
              </a:spcAft>
            </a:defPPr>
            <a:lvl1pPr marL="457200" marR="0" lvl="0" indent="-393700" algn="l" rtl="0">
              <a:lnSpc>
                <a:spcPct val="100000"/>
              </a:lnSpc>
              <a:spcBef>
                <a:spcPts val="520"/>
              </a:spcBef>
              <a:spcAft>
                <a:spcPts val="0"/>
              </a:spcAft>
              <a:buClr>
                <a:srgbClr val="4C4948"/>
              </a:buClr>
              <a:buSzPts val="2600"/>
              <a:buFont typeface="Arial"/>
              <a:buChar char="•"/>
              <a:defRPr sz="2600" b="0" i="0" u="none" strike="noStrike" cap="none">
                <a:solidFill>
                  <a:schemeClr val="accent2"/>
                </a:solidFill>
                <a:latin typeface="Calibri"/>
                <a:ea typeface="Calibri"/>
                <a:cs typeface="Calibri"/>
                <a:sym typeface="Calibri"/>
              </a:defRPr>
            </a:lvl1pPr>
            <a:lvl2pPr marL="914400" marR="0" lvl="1" indent="-381000" algn="l" rtl="0">
              <a:lnSpc>
                <a:spcPct val="100000"/>
              </a:lnSpc>
              <a:spcBef>
                <a:spcPts val="480"/>
              </a:spcBef>
              <a:spcAft>
                <a:spcPts val="0"/>
              </a:spcAft>
              <a:buClr>
                <a:srgbClr val="4C4948"/>
              </a:buClr>
              <a:buSzPts val="2400"/>
              <a:buFont typeface="Arial"/>
              <a:buChar char="–"/>
              <a:defRPr sz="2400" b="0" i="0" u="none" strike="noStrike" cap="none">
                <a:solidFill>
                  <a:schemeClr val="accent2"/>
                </a:solidFill>
                <a:latin typeface="Calibri"/>
                <a:ea typeface="Calibri"/>
                <a:cs typeface="Calibri"/>
                <a:sym typeface="Calibri"/>
              </a:defRPr>
            </a:lvl2pPr>
            <a:lvl3pPr marL="1371600" marR="0" lvl="2" indent="-368300" algn="l" rtl="0">
              <a:lnSpc>
                <a:spcPct val="100000"/>
              </a:lnSpc>
              <a:spcBef>
                <a:spcPts val="440"/>
              </a:spcBef>
              <a:spcAft>
                <a:spcPts val="0"/>
              </a:spcAft>
              <a:buClr>
                <a:srgbClr val="4C4948"/>
              </a:buClr>
              <a:buSzPts val="2200"/>
              <a:buFont typeface="Arial"/>
              <a:buChar char="•"/>
              <a:defRPr sz="2200" b="0" i="0" u="none" strike="noStrike" cap="none">
                <a:solidFill>
                  <a:schemeClr val="accent2"/>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4948"/>
              </a:buClr>
              <a:buSzPts val="2000"/>
              <a:buFont typeface="Arial"/>
              <a:buChar char="–"/>
              <a:defRPr sz="2000" b="0" i="0" u="none" strike="noStrike" cap="none">
                <a:solidFill>
                  <a:schemeClr val="accent2"/>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4948"/>
              </a:buClr>
              <a:buSzPts val="2000"/>
              <a:buFont typeface="Arial"/>
              <a:buChar char="»"/>
              <a:defRPr sz="2000" b="0" i="0" u="none" strike="noStrike" cap="none">
                <a:solidFill>
                  <a:schemeClr val="accent2"/>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Patient-reported quality of life</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Rates of bleeding events</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Rates of treated bleeding events</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Rates of treated joint bleeding and treated target joint bleeding</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Pain (chronic and acute)</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Mental health status</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Burden of therapy </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Corticosteroid use</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Mortality </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Adverse events: Thrombosis, liver toxicity, immune response to factor, immune response to gene therapy</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Factor level (factor activity level)</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Duration of expression of the clotting factor gene</a:t>
            </a:r>
          </a:p>
          <a:p>
            <a:pPr marL="346075" indent="-269875">
              <a:spcBef>
                <a:spcPts val="400"/>
              </a:spcBef>
              <a:spcAft>
                <a:spcPts val="400"/>
              </a:spcAft>
              <a:buSzPct val="100000"/>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Utilization of healthcare system</a:t>
            </a:r>
          </a:p>
        </p:txBody>
      </p:sp>
      <p:sp>
        <p:nvSpPr>
          <p:cNvPr id="10" name="Rectangle: Rounded Corners 9">
            <a:extLst>
              <a:ext uri="{FF2B5EF4-FFF2-40B4-BE49-F238E27FC236}">
                <a16:creationId xmlns:a16="http://schemas.microsoft.com/office/drawing/2014/main" id="{A640077F-05C0-7350-585A-745D73E51809}"/>
              </a:ext>
            </a:extLst>
          </p:cNvPr>
          <p:cNvSpPr/>
          <p:nvPr/>
        </p:nvSpPr>
        <p:spPr>
          <a:xfrm>
            <a:off x="2350236" y="2103120"/>
            <a:ext cx="3627806" cy="3963110"/>
          </a:xfrm>
          <a:prstGeom prst="roundRect">
            <a:avLst>
              <a:gd name="adj" fmla="val 513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sp>
        <p:nvSpPr>
          <p:cNvPr id="4" name="Rectangle 3">
            <a:extLst>
              <a:ext uri="{FF2B5EF4-FFF2-40B4-BE49-F238E27FC236}">
                <a16:creationId xmlns:a16="http://schemas.microsoft.com/office/drawing/2014/main" id="{0958307E-F10B-2190-90AD-D954D5839533}"/>
              </a:ext>
            </a:extLst>
          </p:cNvPr>
          <p:cNvSpPr/>
          <p:nvPr/>
        </p:nvSpPr>
        <p:spPr>
          <a:xfrm>
            <a:off x="2344064" y="1815997"/>
            <a:ext cx="3633978" cy="56064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288925"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4948"/>
                </a:solidFill>
                <a:effectLst/>
                <a:uLnTx/>
                <a:uFillTx/>
                <a:latin typeface="Calibri" panose="020F0502020204030204" pitchFamily="34" charset="0"/>
                <a:ea typeface="Arial Unicode MS"/>
                <a:cs typeface="Calibri" panose="020F0502020204030204" pitchFamily="34" charset="0"/>
              </a:rPr>
              <a:t>Draft Scope </a:t>
            </a:r>
          </a:p>
          <a:p>
            <a:pPr marL="288925"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4948"/>
                </a:solidFill>
                <a:effectLst/>
                <a:uLnTx/>
                <a:uFillTx/>
                <a:latin typeface="Calibri" panose="020F0502020204030204" pitchFamily="34" charset="0"/>
                <a:ea typeface="Arial Unicode MS"/>
                <a:cs typeface="Calibri" panose="020F0502020204030204" pitchFamily="34" charset="0"/>
              </a:rPr>
              <a:t>Outcomes of Interest</a:t>
            </a:r>
            <a:r>
              <a:rPr kumimoji="0" lang="en-US" sz="1800" b="1" i="0" u="none" strike="noStrike" kern="1200" cap="none" spc="0" normalizeH="0" baseline="30000" noProof="0" dirty="0">
                <a:ln>
                  <a:noFill/>
                </a:ln>
                <a:solidFill>
                  <a:srgbClr val="4C4948"/>
                </a:solidFill>
                <a:effectLst/>
                <a:uLnTx/>
                <a:uFillTx/>
                <a:latin typeface="Calibri" panose="020F0502020204030204" pitchFamily="34" charset="0"/>
                <a:ea typeface="Arial Unicode MS"/>
                <a:cs typeface="Calibri" panose="020F0502020204030204" pitchFamily="34" charset="0"/>
              </a:rPr>
              <a:t>1</a:t>
            </a:r>
          </a:p>
        </p:txBody>
      </p:sp>
      <p:sp>
        <p:nvSpPr>
          <p:cNvPr id="25" name="Title 24">
            <a:extLst>
              <a:ext uri="{FF2B5EF4-FFF2-40B4-BE49-F238E27FC236}">
                <a16:creationId xmlns:a16="http://schemas.microsoft.com/office/drawing/2014/main" id="{A5C09FDB-F81B-D698-526F-D561AF1CFCDF}"/>
              </a:ext>
            </a:extLst>
          </p:cNvPr>
          <p:cNvSpPr>
            <a:spLocks noGrp="1"/>
          </p:cNvSpPr>
          <p:nvPr>
            <p:ph type="title"/>
          </p:nvPr>
        </p:nvSpPr>
        <p:spPr>
          <a:xfrm>
            <a:off x="2711950" y="539203"/>
            <a:ext cx="8778205" cy="1039173"/>
          </a:xfrm>
        </p:spPr>
        <p:txBody>
          <a:bodyPr>
            <a:noAutofit/>
          </a:bodyPr>
          <a:lstStyle/>
          <a:p>
            <a:r>
              <a:rPr lang="en-US" sz="3200" dirty="0"/>
              <a:t>An evolution in understanding of key outcomes informed value assessments</a:t>
            </a:r>
          </a:p>
        </p:txBody>
      </p:sp>
      <p:sp>
        <p:nvSpPr>
          <p:cNvPr id="6" name="Content Placeholder 5">
            <a:extLst>
              <a:ext uri="{FF2B5EF4-FFF2-40B4-BE49-F238E27FC236}">
                <a16:creationId xmlns:a16="http://schemas.microsoft.com/office/drawing/2014/main" id="{4112EEBC-F748-CABB-87CB-7C7C0C1F1645}"/>
              </a:ext>
            </a:extLst>
          </p:cNvPr>
          <p:cNvSpPr>
            <a:spLocks noGrp="1"/>
          </p:cNvSpPr>
          <p:nvPr>
            <p:ph idx="1"/>
          </p:nvPr>
        </p:nvSpPr>
        <p:spPr>
          <a:xfrm>
            <a:off x="2381631" y="2596091"/>
            <a:ext cx="3490443" cy="3396665"/>
          </a:xfrm>
        </p:spPr>
        <p:txBody>
          <a:bodyPr>
            <a:normAutofit/>
          </a:bodyPr>
          <a:lstStyle/>
          <a:p>
            <a:pPr>
              <a:lnSpc>
                <a:spcPct val="100000"/>
              </a:lnSpc>
            </a:pPr>
            <a:r>
              <a:rPr lang="en-US" sz="1600" dirty="0">
                <a:solidFill>
                  <a:schemeClr val="tx1"/>
                </a:solidFill>
                <a:latin typeface="Calibri" panose="020F0502020204030204" pitchFamily="34" charset="0"/>
                <a:cs typeface="Calibri" panose="020F0502020204030204" pitchFamily="34" charset="0"/>
              </a:rPr>
              <a:t>Rates of bleeding events</a:t>
            </a:r>
          </a:p>
          <a:p>
            <a:pPr>
              <a:lnSpc>
                <a:spcPct val="100000"/>
              </a:lnSpc>
            </a:pPr>
            <a:r>
              <a:rPr lang="en-US" sz="1600" dirty="0">
                <a:solidFill>
                  <a:schemeClr val="tx1"/>
                </a:solidFill>
                <a:latin typeface="Calibri" panose="020F0502020204030204" pitchFamily="34" charset="0"/>
                <a:cs typeface="Calibri" panose="020F0502020204030204" pitchFamily="34" charset="0"/>
              </a:rPr>
              <a:t>Rates of treated bleeding events</a:t>
            </a:r>
          </a:p>
          <a:p>
            <a:pPr>
              <a:lnSpc>
                <a:spcPct val="100000"/>
              </a:lnSpc>
            </a:pPr>
            <a:r>
              <a:rPr lang="en-US" sz="1600" dirty="0">
                <a:solidFill>
                  <a:schemeClr val="tx1"/>
                </a:solidFill>
                <a:latin typeface="Calibri" panose="020F0502020204030204" pitchFamily="34" charset="0"/>
                <a:cs typeface="Calibri" panose="020F0502020204030204" pitchFamily="34" charset="0"/>
              </a:rPr>
              <a:t>Rates of treated joint bleeding and treated target joint bleeding</a:t>
            </a:r>
          </a:p>
          <a:p>
            <a:pPr>
              <a:lnSpc>
                <a:spcPct val="100000"/>
              </a:lnSpc>
            </a:pPr>
            <a:r>
              <a:rPr lang="en-US" sz="1600" dirty="0">
                <a:solidFill>
                  <a:schemeClr val="tx1"/>
                </a:solidFill>
                <a:latin typeface="Calibri" panose="020F0502020204030204" pitchFamily="34" charset="0"/>
                <a:cs typeface="Calibri" panose="020F0502020204030204" pitchFamily="34" charset="0"/>
              </a:rPr>
              <a:t>Pain</a:t>
            </a:r>
          </a:p>
          <a:p>
            <a:pPr>
              <a:lnSpc>
                <a:spcPct val="100000"/>
              </a:lnSpc>
            </a:pPr>
            <a:r>
              <a:rPr lang="en-US" sz="1600" dirty="0">
                <a:solidFill>
                  <a:schemeClr val="tx1"/>
                </a:solidFill>
                <a:latin typeface="Calibri" panose="020F0502020204030204" pitchFamily="34" charset="0"/>
                <a:cs typeface="Calibri" panose="020F0502020204030204" pitchFamily="34" charset="0"/>
              </a:rPr>
              <a:t>Mortality</a:t>
            </a:r>
          </a:p>
          <a:p>
            <a:pPr>
              <a:lnSpc>
                <a:spcPct val="100000"/>
              </a:lnSpc>
            </a:pPr>
            <a:r>
              <a:rPr lang="en-US" sz="1600" dirty="0">
                <a:solidFill>
                  <a:schemeClr val="tx1"/>
                </a:solidFill>
                <a:latin typeface="Calibri" panose="020F0502020204030204" pitchFamily="34" charset="0"/>
                <a:cs typeface="Calibri" panose="020F0502020204030204" pitchFamily="34" charset="0"/>
              </a:rPr>
              <a:t>Patient-reported quality of life</a:t>
            </a:r>
          </a:p>
          <a:p>
            <a:pPr>
              <a:lnSpc>
                <a:spcPct val="100000"/>
              </a:lnSpc>
            </a:pPr>
            <a:r>
              <a:rPr lang="en-US" sz="1600" dirty="0">
                <a:solidFill>
                  <a:schemeClr val="tx1"/>
                </a:solidFill>
                <a:latin typeface="Calibri" panose="020F0502020204030204" pitchFamily="34" charset="0"/>
                <a:cs typeface="Calibri" panose="020F0502020204030204" pitchFamily="34" charset="0"/>
              </a:rPr>
              <a:t>Harms and burdens of therapy</a:t>
            </a:r>
          </a:p>
        </p:txBody>
      </p:sp>
      <p:sp>
        <p:nvSpPr>
          <p:cNvPr id="3" name="TextBox 2">
            <a:extLst>
              <a:ext uri="{FF2B5EF4-FFF2-40B4-BE49-F238E27FC236}">
                <a16:creationId xmlns:a16="http://schemas.microsoft.com/office/drawing/2014/main" id="{37EA26A1-D04D-9156-9922-AE49C0BC6F41}"/>
              </a:ext>
            </a:extLst>
          </p:cNvPr>
          <p:cNvSpPr txBox="1"/>
          <p:nvPr/>
        </p:nvSpPr>
        <p:spPr>
          <a:xfrm>
            <a:off x="2898726" y="6367150"/>
            <a:ext cx="8809289" cy="50783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rPr>
              <a:t>1. ICER. Emicizumab for Hemophilia A: Effectiveness and Value. </a:t>
            </a: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hlinkClick r:id="rId3">
                  <a:extLst>
                    <a:ext uri="{A12FA001-AC4F-418D-AE19-62706E023703}">
                      <ahyp:hlinkClr xmlns:ahyp="http://schemas.microsoft.com/office/drawing/2018/hyperlinkcolor" val="tx"/>
                    </a:ext>
                  </a:extLst>
                </a:hlinkClick>
              </a:rPr>
              <a:t>icer.org/wp-content/uploads/2020/10/ICER_Hemophilia_Draft_Scope_091117.pdf</a:t>
            </a: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rPr>
              <a:t>. Accessed February 2023; </a:t>
            </a:r>
            <a:b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rPr>
            </a:b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rPr>
              <a:t>2. ICER. Gene Therapy for Hemophilia B and An Update on Gene Therapy for Hemophilia A: Effectiveness and Value. </a:t>
            </a: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hlinkClick r:id="rId4">
                  <a:extLst>
                    <a:ext uri="{A12FA001-AC4F-418D-AE19-62706E023703}">
                      <ahyp:hlinkClr xmlns:ahyp="http://schemas.microsoft.com/office/drawing/2018/hyperlinkcolor" val="tx"/>
                    </a:ext>
                  </a:extLst>
                </a:hlinkClick>
              </a:rPr>
              <a:t>icer.org/wp</a:t>
            </a:r>
            <a:r>
              <a:rPr lang="en-US" sz="900" dirty="0">
                <a:solidFill>
                  <a:schemeClr val="bg1">
                    <a:lumMod val="50000"/>
                  </a:schemeClr>
                </a:solidFill>
                <a:latin typeface="Calibri" panose="020F0502020204030204"/>
                <a:ea typeface="Arial Unicode MS"/>
                <a:cs typeface="Arial"/>
                <a:hlinkClick r:id="rId4">
                  <a:extLst>
                    <a:ext uri="{A12FA001-AC4F-418D-AE19-62706E023703}">
                      <ahyp:hlinkClr xmlns:ahyp="http://schemas.microsoft.com/office/drawing/2018/hyperlinkcolor" val="tx"/>
                    </a:ext>
                  </a:extLst>
                </a:hlinkClick>
              </a:rPr>
              <a:t>-</a:t>
            </a: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hlinkClick r:id="rId4">
                  <a:extLst>
                    <a:ext uri="{A12FA001-AC4F-418D-AE19-62706E023703}">
                      <ahyp:hlinkClr xmlns:ahyp="http://schemas.microsoft.com/office/drawing/2018/hyperlinkcolor" val="tx"/>
                    </a:ext>
                  </a:extLst>
                </a:hlinkClick>
              </a:rPr>
              <a:t>content/uploads/2022/05/ICER_Hemophilia_Final_Report_12222022.pdf</a:t>
            </a: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rPr>
              <a:t>. Accessed February 2023; 3. Iorio A, et al., </a:t>
            </a:r>
            <a:r>
              <a:rPr kumimoji="0" lang="en-US" sz="900" b="0" i="1"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rPr>
              <a:t> Haemophilia. </a:t>
            </a: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a:ea typeface="Arial Unicode MS"/>
                <a:cs typeface="Arial"/>
              </a:rPr>
              <a:t>2018;24(4):3167-3172.</a:t>
            </a:r>
          </a:p>
        </p:txBody>
      </p:sp>
      <p:sp>
        <p:nvSpPr>
          <p:cNvPr id="8" name="Slide Number Placeholder 3">
            <a:extLst>
              <a:ext uri="{FF2B5EF4-FFF2-40B4-BE49-F238E27FC236}">
                <a16:creationId xmlns:a16="http://schemas.microsoft.com/office/drawing/2014/main" id="{66454962-B79D-711C-D9DA-5F4FA66652BC}"/>
              </a:ext>
            </a:extLst>
          </p:cNvPr>
          <p:cNvSpPr txBox="1">
            <a:spLocks/>
          </p:cNvSpPr>
          <p:nvPr/>
        </p:nvSpPr>
        <p:spPr>
          <a:xfrm>
            <a:off x="311150" y="6523001"/>
            <a:ext cx="294928" cy="1961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10" rtl="0" eaLnBrk="1" fontAlgn="auto" latinLnBrk="0" hangingPunct="1">
              <a:lnSpc>
                <a:spcPct val="100000"/>
              </a:lnSpc>
              <a:spcBef>
                <a:spcPts val="0"/>
              </a:spcBef>
              <a:spcAft>
                <a:spcPts val="0"/>
              </a:spcAft>
              <a:buClrTx/>
              <a:buSzTx/>
              <a:buFontTx/>
              <a:buNone/>
              <a:tabLst/>
              <a:defRPr/>
            </a:pPr>
            <a:fld id="{E9B57936-92EF-4126-AE48-1D9D36D15E98}" type="slidenum">
              <a:rPr kumimoji="0" lang="ja-JP" altLang="en-US" sz="800" b="1" i="0" u="none" strike="noStrike" kern="1200" cap="none" spc="0" normalizeH="0" baseline="0" noProof="0" smtClean="0">
                <a:ln>
                  <a:noFill/>
                </a:ln>
                <a:solidFill>
                  <a:srgbClr val="34373F"/>
                </a:solidFill>
                <a:effectLst/>
                <a:uLnTx/>
                <a:uFillTx/>
                <a:latin typeface="Calibri" panose="020F0502020204030204" pitchFamily="34" charset="0"/>
                <a:ea typeface="メイリオ" pitchFamily="50" charset="-128"/>
                <a:cs typeface="Calibri" panose="020F0502020204030204" pitchFamily="34" charset="0"/>
                <a:sym typeface="Calibri"/>
              </a:rPr>
              <a:pPr marL="0" marR="0" lvl="0" indent="0" algn="l" defTabSz="1218810" rtl="0" eaLnBrk="1" fontAlgn="auto" latinLnBrk="0" hangingPunct="1">
                <a:lnSpc>
                  <a:spcPct val="100000"/>
                </a:lnSpc>
                <a:spcBef>
                  <a:spcPts val="0"/>
                </a:spcBef>
                <a:spcAft>
                  <a:spcPts val="0"/>
                </a:spcAft>
                <a:buClrTx/>
                <a:buSzTx/>
                <a:buFontTx/>
                <a:buNone/>
                <a:tabLst/>
                <a:defRPr/>
              </a:pPr>
              <a:t>25</a:t>
            </a:fld>
            <a:endParaRPr kumimoji="0" lang="ja-JP" altLang="en-US" sz="800" b="1" i="0" u="none" strike="noStrike" kern="1200" cap="none" spc="0" normalizeH="0" baseline="0" noProof="0">
              <a:ln>
                <a:noFill/>
              </a:ln>
              <a:solidFill>
                <a:srgbClr val="34373F"/>
              </a:solidFill>
              <a:effectLst/>
              <a:uLnTx/>
              <a:uFillTx/>
              <a:latin typeface="Calibri" panose="020F0502020204030204" pitchFamily="34" charset="0"/>
              <a:ea typeface="メイリオ" pitchFamily="50" charset="-128"/>
              <a:cs typeface="Calibri" panose="020F0502020204030204" pitchFamily="34" charset="0"/>
              <a:sym typeface="Calibri"/>
            </a:endParaRPr>
          </a:p>
        </p:txBody>
      </p:sp>
      <p:sp>
        <p:nvSpPr>
          <p:cNvPr id="2" name="Oval 1">
            <a:extLst>
              <a:ext uri="{FF2B5EF4-FFF2-40B4-BE49-F238E27FC236}">
                <a16:creationId xmlns:a16="http://schemas.microsoft.com/office/drawing/2014/main" id="{9019EB0B-5F19-3865-C406-7D3E8A5F14BE}"/>
              </a:ext>
            </a:extLst>
          </p:cNvPr>
          <p:cNvSpPr/>
          <p:nvPr/>
        </p:nvSpPr>
        <p:spPr>
          <a:xfrm>
            <a:off x="2159150" y="1673843"/>
            <a:ext cx="914400" cy="914400"/>
          </a:xfrm>
          <a:prstGeom prst="ellipse">
            <a:avLst/>
          </a:prstGeom>
          <a:solidFill>
            <a:schemeClr val="accent4">
              <a:lumMod val="40000"/>
              <a:lumOff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C4948"/>
                </a:solidFill>
                <a:effectLst/>
                <a:uLnTx/>
                <a:uFillTx/>
                <a:latin typeface="Calibri" panose="020F0502020204030204" pitchFamily="34" charset="0"/>
                <a:ea typeface="Arial Unicode MS"/>
                <a:cs typeface="Calibri" panose="020F0502020204030204" pitchFamily="34" charset="0"/>
              </a:rPr>
              <a:t>2017</a:t>
            </a:r>
          </a:p>
        </p:txBody>
      </p:sp>
      <p:sp>
        <p:nvSpPr>
          <p:cNvPr id="20" name="Arrow: Right 19">
            <a:extLst>
              <a:ext uri="{FF2B5EF4-FFF2-40B4-BE49-F238E27FC236}">
                <a16:creationId xmlns:a16="http://schemas.microsoft.com/office/drawing/2014/main" id="{48AA8F84-2F02-36F0-0694-4E63FBDE2F8B}"/>
              </a:ext>
            </a:extLst>
          </p:cNvPr>
          <p:cNvSpPr/>
          <p:nvPr/>
        </p:nvSpPr>
        <p:spPr>
          <a:xfrm>
            <a:off x="6081353" y="1611011"/>
            <a:ext cx="1051845" cy="1033295"/>
          </a:xfrm>
          <a:prstGeom prst="rightArrow">
            <a:avLst>
              <a:gd name="adj1" fmla="val 53933"/>
              <a:gd name="adj2" fmla="val 51690"/>
            </a:avLst>
          </a:prstGeom>
          <a:gradFill flip="none" rotWithShape="1">
            <a:gsLst>
              <a:gs pos="3000">
                <a:schemeClr val="accent3">
                  <a:lumMod val="20000"/>
                  <a:lumOff val="80000"/>
                </a:schemeClr>
              </a:gs>
              <a:gs pos="100000">
                <a:schemeClr val="accent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sp>
        <p:nvSpPr>
          <p:cNvPr id="12" name="Rectangle 11">
            <a:extLst>
              <a:ext uri="{FF2B5EF4-FFF2-40B4-BE49-F238E27FC236}">
                <a16:creationId xmlns:a16="http://schemas.microsoft.com/office/drawing/2014/main" id="{79C59F23-BFDF-A169-1BBC-2BF417582D03}"/>
              </a:ext>
            </a:extLst>
          </p:cNvPr>
          <p:cNvSpPr/>
          <p:nvPr/>
        </p:nvSpPr>
        <p:spPr>
          <a:xfrm>
            <a:off x="6264114" y="1815997"/>
            <a:ext cx="5672432" cy="5606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1100">
                    <a:lumMod val="50000"/>
                  </a:srgbClr>
                </a:solidFill>
                <a:effectLst/>
                <a:uLnTx/>
                <a:uFillTx/>
                <a:latin typeface="Calibri" panose="020F0502020204030204" pitchFamily="34" charset="0"/>
                <a:ea typeface="Arial Unicode MS"/>
                <a:cs typeface="Calibri" panose="020F0502020204030204" pitchFamily="34" charset="0"/>
              </a:rPr>
              <a:t>Final Scope</a:t>
            </a:r>
          </a:p>
          <a:p>
            <a:pPr marL="1730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1100">
                    <a:lumMod val="50000"/>
                  </a:srgbClr>
                </a:solidFill>
                <a:effectLst/>
                <a:uLnTx/>
                <a:uFillTx/>
                <a:latin typeface="Calibri" panose="020F0502020204030204" pitchFamily="34" charset="0"/>
                <a:ea typeface="Arial Unicode MS"/>
                <a:cs typeface="Calibri" panose="020F0502020204030204" pitchFamily="34" charset="0"/>
              </a:rPr>
              <a:t>Outcomes of Interest</a:t>
            </a:r>
            <a:r>
              <a:rPr kumimoji="0" lang="en-US" sz="1800" b="1" i="0" u="none" strike="noStrike" kern="1200" cap="none" spc="0" normalizeH="0" baseline="30000" noProof="0" dirty="0">
                <a:ln>
                  <a:noFill/>
                </a:ln>
                <a:solidFill>
                  <a:srgbClr val="EE1100">
                    <a:lumMod val="50000"/>
                  </a:srgbClr>
                </a:solidFill>
                <a:effectLst/>
                <a:uLnTx/>
                <a:uFillTx/>
                <a:latin typeface="Calibri" panose="020F0502020204030204" pitchFamily="34" charset="0"/>
                <a:ea typeface="Arial Unicode MS"/>
                <a:cs typeface="Calibri" panose="020F0502020204030204" pitchFamily="34" charset="0"/>
              </a:rPr>
              <a:t>2</a:t>
            </a:r>
          </a:p>
        </p:txBody>
      </p:sp>
      <p:sp>
        <p:nvSpPr>
          <p:cNvPr id="14" name="Oval 13">
            <a:extLst>
              <a:ext uri="{FF2B5EF4-FFF2-40B4-BE49-F238E27FC236}">
                <a16:creationId xmlns:a16="http://schemas.microsoft.com/office/drawing/2014/main" id="{4289D04B-95E2-280B-72A5-9DD2E82EB0C4}"/>
              </a:ext>
            </a:extLst>
          </p:cNvPr>
          <p:cNvSpPr/>
          <p:nvPr/>
        </p:nvSpPr>
        <p:spPr>
          <a:xfrm>
            <a:off x="6073027" y="1639118"/>
            <a:ext cx="914400" cy="914400"/>
          </a:xfrm>
          <a:prstGeom prst="ellipse">
            <a:avLst/>
          </a:prstGeom>
          <a:solidFill>
            <a:schemeClr val="tx2">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1100">
                    <a:lumMod val="50000"/>
                  </a:srgbClr>
                </a:solidFill>
                <a:effectLst/>
                <a:uLnTx/>
                <a:uFillTx/>
                <a:latin typeface="Calibri" panose="020F0502020204030204" pitchFamily="34" charset="0"/>
                <a:ea typeface="Arial Unicode MS"/>
                <a:cs typeface="Calibri" panose="020F0502020204030204" pitchFamily="34" charset="0"/>
              </a:rPr>
              <a:t>2022</a:t>
            </a:r>
          </a:p>
        </p:txBody>
      </p:sp>
      <p:grpSp>
        <p:nvGrpSpPr>
          <p:cNvPr id="24" name="Group 23">
            <a:extLst>
              <a:ext uri="{FF2B5EF4-FFF2-40B4-BE49-F238E27FC236}">
                <a16:creationId xmlns:a16="http://schemas.microsoft.com/office/drawing/2014/main" id="{DD25C2BD-CE36-D0BF-44B8-C767DF9B17CF}"/>
              </a:ext>
            </a:extLst>
          </p:cNvPr>
          <p:cNvGrpSpPr/>
          <p:nvPr/>
        </p:nvGrpSpPr>
        <p:grpSpPr>
          <a:xfrm>
            <a:off x="4555395" y="7275172"/>
            <a:ext cx="5658407" cy="3459235"/>
            <a:chOff x="5554494" y="2606994"/>
            <a:chExt cx="5938420" cy="3459235"/>
          </a:xfrm>
        </p:grpSpPr>
        <p:sp>
          <p:nvSpPr>
            <p:cNvPr id="21" name="Content Placeholder 5">
              <a:extLst>
                <a:ext uri="{FF2B5EF4-FFF2-40B4-BE49-F238E27FC236}">
                  <a16:creationId xmlns:a16="http://schemas.microsoft.com/office/drawing/2014/main" id="{D9E763F9-D3FD-B6E5-9C5A-B17ECEBD8ECD}"/>
                </a:ext>
              </a:extLst>
            </p:cNvPr>
            <p:cNvSpPr txBox="1">
              <a:spLocks/>
            </p:cNvSpPr>
            <p:nvPr/>
          </p:nvSpPr>
          <p:spPr>
            <a:xfrm>
              <a:off x="5732194" y="2644306"/>
              <a:ext cx="5760720" cy="3182188"/>
            </a:xfrm>
            <a:prstGeom prst="rect">
              <a:avLst/>
            </a:prstGeom>
            <a:solidFill>
              <a:srgbClr val="FFEFEE"/>
            </a:solidFill>
            <a:ln>
              <a:noFill/>
            </a:ln>
          </p:spPr>
          <p:txBody>
            <a:bodyPr spcFirstLastPara="1" wrap="square" lIns="0" tIns="45700" rIns="91425" bIns="45700" numCol="2" anchor="t" anchorCtr="0">
              <a:normAutofit fontScale="77500" lnSpcReduction="20000"/>
            </a:bodyPr>
            <a:lstStyle>
              <a:defPPr marR="0" lvl="0" algn="l" rtl="0">
                <a:lnSpc>
                  <a:spcPct val="100000"/>
                </a:lnSpc>
                <a:spcBef>
                  <a:spcPts val="0"/>
                </a:spcBef>
                <a:spcAft>
                  <a:spcPts val="0"/>
                </a:spcAft>
              </a:defPPr>
              <a:lvl1pPr marL="457200" marR="0" lvl="0" indent="-393700" algn="l" rtl="0">
                <a:lnSpc>
                  <a:spcPct val="100000"/>
                </a:lnSpc>
                <a:spcBef>
                  <a:spcPts val="520"/>
                </a:spcBef>
                <a:spcAft>
                  <a:spcPts val="0"/>
                </a:spcAft>
                <a:buClr>
                  <a:srgbClr val="4C4948"/>
                </a:buClr>
                <a:buSzPts val="2600"/>
                <a:buFont typeface="Arial"/>
                <a:buChar char="•"/>
                <a:defRPr sz="2600" b="0" i="0" u="none" strike="noStrike" cap="none">
                  <a:solidFill>
                    <a:schemeClr val="accent2"/>
                  </a:solidFill>
                  <a:latin typeface="Calibri"/>
                  <a:ea typeface="Calibri"/>
                  <a:cs typeface="Calibri"/>
                  <a:sym typeface="Calibri"/>
                </a:defRPr>
              </a:lvl1pPr>
              <a:lvl2pPr marL="914400" marR="0" lvl="1" indent="-381000" algn="l" rtl="0">
                <a:lnSpc>
                  <a:spcPct val="100000"/>
                </a:lnSpc>
                <a:spcBef>
                  <a:spcPts val="480"/>
                </a:spcBef>
                <a:spcAft>
                  <a:spcPts val="0"/>
                </a:spcAft>
                <a:buClr>
                  <a:srgbClr val="4C4948"/>
                </a:buClr>
                <a:buSzPts val="2400"/>
                <a:buFont typeface="Arial"/>
                <a:buChar char="–"/>
                <a:defRPr sz="2400" b="0" i="0" u="none" strike="noStrike" cap="none">
                  <a:solidFill>
                    <a:schemeClr val="accent2"/>
                  </a:solidFill>
                  <a:latin typeface="Calibri"/>
                  <a:ea typeface="Calibri"/>
                  <a:cs typeface="Calibri"/>
                  <a:sym typeface="Calibri"/>
                </a:defRPr>
              </a:lvl2pPr>
              <a:lvl3pPr marL="1371600" marR="0" lvl="2" indent="-368300" algn="l" rtl="0">
                <a:lnSpc>
                  <a:spcPct val="100000"/>
                </a:lnSpc>
                <a:spcBef>
                  <a:spcPts val="440"/>
                </a:spcBef>
                <a:spcAft>
                  <a:spcPts val="0"/>
                </a:spcAft>
                <a:buClr>
                  <a:srgbClr val="4C4948"/>
                </a:buClr>
                <a:buSzPts val="2200"/>
                <a:buFont typeface="Arial"/>
                <a:buChar char="•"/>
                <a:defRPr sz="2200" b="0" i="0" u="none" strike="noStrike" cap="none">
                  <a:solidFill>
                    <a:schemeClr val="accent2"/>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4948"/>
                </a:buClr>
                <a:buSzPts val="2000"/>
                <a:buFont typeface="Arial"/>
                <a:buChar char="–"/>
                <a:defRPr sz="2000" b="0" i="0" u="none" strike="noStrike" cap="none">
                  <a:solidFill>
                    <a:schemeClr val="accent2"/>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4948"/>
                </a:buClr>
                <a:buSzPts val="2000"/>
                <a:buFont typeface="Arial"/>
                <a:buChar char="»"/>
                <a:defRPr sz="2000" b="0" i="0" u="none" strike="noStrike" cap="none">
                  <a:solidFill>
                    <a:schemeClr val="accent2"/>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4C4948"/>
                  </a:solidFill>
                </a:rPr>
                <a:t>Patient-reported quality </a:t>
              </a:r>
              <a:br>
                <a:rPr lang="en-US" sz="1800" kern="0" dirty="0">
                  <a:solidFill>
                    <a:srgbClr val="4C4948"/>
                  </a:solidFill>
                </a:rPr>
              </a:br>
              <a:r>
                <a:rPr lang="en-US" sz="1800" kern="0" dirty="0">
                  <a:solidFill>
                    <a:srgbClr val="4C4948"/>
                  </a:solidFill>
                </a:rPr>
                <a:t>of life</a:t>
              </a:r>
            </a:p>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4C4948"/>
                  </a:solidFill>
                </a:rPr>
                <a:t>Rates of bleeding events</a:t>
              </a:r>
            </a:p>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4C4948"/>
                  </a:solidFill>
                </a:rPr>
                <a:t>Rates of treated bleeding events</a:t>
              </a:r>
            </a:p>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4C4948"/>
                  </a:solidFill>
                </a:rPr>
                <a:t>Rates of treated joint bleeding and treated target joint bleeding</a:t>
              </a:r>
            </a:p>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EE1100"/>
                  </a:solidFill>
                </a:rPr>
                <a:t>Pain (chronic and acute)</a:t>
              </a:r>
            </a:p>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EE1100"/>
                  </a:solidFill>
                </a:rPr>
                <a:t>Mental health status</a:t>
              </a:r>
            </a:p>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4C4948"/>
                  </a:solidFill>
                </a:rPr>
                <a:t>Burden of therapy </a:t>
              </a:r>
            </a:p>
            <a:p>
              <a:pPr marL="803275" lvl="1" indent="-269875" defTabSz="914400">
                <a:spcBef>
                  <a:spcPts val="400"/>
                </a:spcBef>
                <a:spcAft>
                  <a:spcPts val="400"/>
                </a:spcAft>
                <a:buSzPct val="100000"/>
                <a:buFont typeface="Arial" panose="020B0604020202020204" pitchFamily="34" charset="0"/>
                <a:buChar char="•"/>
                <a:defRPr/>
              </a:pPr>
              <a:r>
                <a:rPr lang="en-US" sz="1800" kern="0" dirty="0">
                  <a:solidFill>
                    <a:srgbClr val="4C4948"/>
                  </a:solidFill>
                </a:rPr>
                <a:t>Corticosteroid use</a:t>
              </a:r>
            </a:p>
            <a:p>
              <a:pPr marL="803275" marR="0" lvl="1" indent="-269875" algn="l" defTabSz="914400" rtl="0" eaLnBrk="1" fontAlgn="auto" latinLnBrk="0" hangingPunct="1">
                <a:lnSpc>
                  <a:spcPct val="100000"/>
                </a:lnSpc>
                <a:spcBef>
                  <a:spcPts val="400"/>
                </a:spcBef>
                <a:spcAft>
                  <a:spcPts val="400"/>
                </a:spcAft>
                <a:buClr>
                  <a:srgbClr val="4C4948"/>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4C4948"/>
                  </a:solidFill>
                  <a:effectLst/>
                  <a:uLnTx/>
                  <a:uFillTx/>
                  <a:latin typeface="Calibri"/>
                  <a:cs typeface="Calibri"/>
                  <a:sym typeface="Calibri"/>
                </a:rPr>
                <a:t>Mortality </a:t>
              </a:r>
            </a:p>
            <a:p>
              <a:pPr marL="803275" marR="0" lvl="1" indent="-269875" algn="l" defTabSz="914400" rtl="0" eaLnBrk="1" fontAlgn="auto" latinLnBrk="0" hangingPunct="1">
                <a:lnSpc>
                  <a:spcPct val="100000"/>
                </a:lnSpc>
                <a:spcBef>
                  <a:spcPts val="400"/>
                </a:spcBef>
                <a:spcAft>
                  <a:spcPts val="400"/>
                </a:spcAft>
                <a:buClr>
                  <a:srgbClr val="4C4948"/>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EE1100"/>
                  </a:solidFill>
                  <a:effectLst/>
                  <a:uLnTx/>
                  <a:uFillTx/>
                  <a:latin typeface="Calibri"/>
                  <a:cs typeface="Calibri"/>
                  <a:sym typeface="Calibri"/>
                </a:rPr>
                <a:t>Adverse events: thrombosis, liver toxicity, immune response to factor, immune response to gene therapy</a:t>
              </a:r>
            </a:p>
            <a:p>
              <a:pPr marL="803275" marR="0" lvl="1" indent="-269875" algn="l" defTabSz="914400" rtl="0" eaLnBrk="1" fontAlgn="auto" latinLnBrk="0" hangingPunct="1">
                <a:lnSpc>
                  <a:spcPct val="100000"/>
                </a:lnSpc>
                <a:spcBef>
                  <a:spcPts val="400"/>
                </a:spcBef>
                <a:spcAft>
                  <a:spcPts val="400"/>
                </a:spcAft>
                <a:buClr>
                  <a:srgbClr val="4C4948"/>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EE1100"/>
                  </a:solidFill>
                  <a:effectLst/>
                  <a:uLnTx/>
                  <a:uFillTx/>
                  <a:latin typeface="Calibri"/>
                  <a:cs typeface="Calibri"/>
                  <a:sym typeface="Calibri"/>
                </a:rPr>
                <a:t>Factor level (factor activity level)</a:t>
              </a:r>
            </a:p>
            <a:p>
              <a:pPr marL="803275" marR="0" lvl="1" indent="-269875" algn="l" defTabSz="914400" rtl="0" eaLnBrk="1" fontAlgn="auto" latinLnBrk="0" hangingPunct="1">
                <a:lnSpc>
                  <a:spcPct val="100000"/>
                </a:lnSpc>
                <a:spcBef>
                  <a:spcPts val="400"/>
                </a:spcBef>
                <a:spcAft>
                  <a:spcPts val="400"/>
                </a:spcAft>
                <a:buClr>
                  <a:srgbClr val="4C4948"/>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EE1100"/>
                  </a:solidFill>
                  <a:effectLst/>
                  <a:uLnTx/>
                  <a:uFillTx/>
                  <a:latin typeface="Calibri"/>
                  <a:cs typeface="Calibri"/>
                  <a:sym typeface="Calibri"/>
                </a:rPr>
                <a:t>Duration of expression of the clotting factor gene</a:t>
              </a:r>
            </a:p>
            <a:p>
              <a:pPr marL="803275" marR="0" lvl="1" indent="-269875" algn="l" defTabSz="914400" rtl="0" eaLnBrk="1" fontAlgn="auto" latinLnBrk="0" hangingPunct="1">
                <a:lnSpc>
                  <a:spcPct val="100000"/>
                </a:lnSpc>
                <a:spcBef>
                  <a:spcPts val="400"/>
                </a:spcBef>
                <a:spcAft>
                  <a:spcPts val="400"/>
                </a:spcAft>
                <a:buClr>
                  <a:srgbClr val="4C4948"/>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EE1100"/>
                  </a:solidFill>
                  <a:effectLst/>
                  <a:uLnTx/>
                  <a:uFillTx/>
                  <a:latin typeface="Calibri"/>
                  <a:cs typeface="Calibri"/>
                  <a:sym typeface="Calibri"/>
                </a:rPr>
                <a:t>Utilization of healthcare system</a:t>
              </a:r>
            </a:p>
          </p:txBody>
        </p:sp>
        <p:sp>
          <p:nvSpPr>
            <p:cNvPr id="23" name="Rectangle 22">
              <a:extLst>
                <a:ext uri="{FF2B5EF4-FFF2-40B4-BE49-F238E27FC236}">
                  <a16:creationId xmlns:a16="http://schemas.microsoft.com/office/drawing/2014/main" id="{E55222B1-4057-4E17-AEF7-514A26A4A62F}"/>
                </a:ext>
              </a:extLst>
            </p:cNvPr>
            <p:cNvSpPr/>
            <p:nvPr/>
          </p:nvSpPr>
          <p:spPr>
            <a:xfrm>
              <a:off x="5554494" y="2606994"/>
              <a:ext cx="368786" cy="3459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grpSp>
      <p:grpSp>
        <p:nvGrpSpPr>
          <p:cNvPr id="30" name="Group 29">
            <a:extLst>
              <a:ext uri="{FF2B5EF4-FFF2-40B4-BE49-F238E27FC236}">
                <a16:creationId xmlns:a16="http://schemas.microsoft.com/office/drawing/2014/main" id="{1A6021F4-DFD8-3976-28EE-0DAC584F3A34}"/>
              </a:ext>
            </a:extLst>
          </p:cNvPr>
          <p:cNvGrpSpPr/>
          <p:nvPr/>
        </p:nvGrpSpPr>
        <p:grpSpPr>
          <a:xfrm>
            <a:off x="6309876" y="4997194"/>
            <a:ext cx="170450" cy="170450"/>
            <a:chOff x="5458946" y="4626005"/>
            <a:chExt cx="199497" cy="199497"/>
          </a:xfrm>
        </p:grpSpPr>
        <p:sp>
          <p:nvSpPr>
            <p:cNvPr id="29" name="Oval 28">
              <a:extLst>
                <a:ext uri="{FF2B5EF4-FFF2-40B4-BE49-F238E27FC236}">
                  <a16:creationId xmlns:a16="http://schemas.microsoft.com/office/drawing/2014/main" id="{01538824-7253-1AF2-A416-4FD63805F2B4}"/>
                </a:ext>
              </a:extLst>
            </p:cNvPr>
            <p:cNvSpPr/>
            <p:nvPr/>
          </p:nvSpPr>
          <p:spPr>
            <a:xfrm>
              <a:off x="5491400" y="4659863"/>
              <a:ext cx="134896" cy="134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pic>
          <p:nvPicPr>
            <p:cNvPr id="28" name="Graphic 27" descr="Badge Follow with solid fill">
              <a:extLst>
                <a:ext uri="{FF2B5EF4-FFF2-40B4-BE49-F238E27FC236}">
                  <a16:creationId xmlns:a16="http://schemas.microsoft.com/office/drawing/2014/main" id="{90779D41-8DFF-E4AE-41DC-C04E86E2284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8946" y="4626005"/>
              <a:ext cx="199497" cy="199497"/>
            </a:xfrm>
            <a:prstGeom prst="rect">
              <a:avLst/>
            </a:prstGeom>
          </p:spPr>
        </p:pic>
      </p:grpSp>
      <p:grpSp>
        <p:nvGrpSpPr>
          <p:cNvPr id="34" name="Group 33">
            <a:extLst>
              <a:ext uri="{FF2B5EF4-FFF2-40B4-BE49-F238E27FC236}">
                <a16:creationId xmlns:a16="http://schemas.microsoft.com/office/drawing/2014/main" id="{9CCFC5D1-4CD6-F8CE-7416-3E57B0025D0A}"/>
              </a:ext>
            </a:extLst>
          </p:cNvPr>
          <p:cNvGrpSpPr/>
          <p:nvPr/>
        </p:nvGrpSpPr>
        <p:grpSpPr>
          <a:xfrm>
            <a:off x="9143198" y="3041957"/>
            <a:ext cx="170450" cy="170450"/>
            <a:chOff x="5458946" y="4626005"/>
            <a:chExt cx="199497" cy="199497"/>
          </a:xfrm>
        </p:grpSpPr>
        <p:sp>
          <p:nvSpPr>
            <p:cNvPr id="35" name="Oval 34">
              <a:extLst>
                <a:ext uri="{FF2B5EF4-FFF2-40B4-BE49-F238E27FC236}">
                  <a16:creationId xmlns:a16="http://schemas.microsoft.com/office/drawing/2014/main" id="{D884BFDF-EF49-F1FE-ABFE-B02AB9426823}"/>
                </a:ext>
              </a:extLst>
            </p:cNvPr>
            <p:cNvSpPr/>
            <p:nvPr/>
          </p:nvSpPr>
          <p:spPr>
            <a:xfrm>
              <a:off x="5491400" y="4659863"/>
              <a:ext cx="134896" cy="134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pic>
          <p:nvPicPr>
            <p:cNvPr id="36" name="Graphic 35" descr="Badge Follow with solid fill">
              <a:extLst>
                <a:ext uri="{FF2B5EF4-FFF2-40B4-BE49-F238E27FC236}">
                  <a16:creationId xmlns:a16="http://schemas.microsoft.com/office/drawing/2014/main" id="{94F4737F-2CC6-E896-6534-F1637DAE3B7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8946" y="4626005"/>
              <a:ext cx="199497" cy="199497"/>
            </a:xfrm>
            <a:prstGeom prst="rect">
              <a:avLst/>
            </a:prstGeom>
          </p:spPr>
        </p:pic>
      </p:grpSp>
      <p:grpSp>
        <p:nvGrpSpPr>
          <p:cNvPr id="37" name="Group 36">
            <a:extLst>
              <a:ext uri="{FF2B5EF4-FFF2-40B4-BE49-F238E27FC236}">
                <a16:creationId xmlns:a16="http://schemas.microsoft.com/office/drawing/2014/main" id="{AC57AEEC-6CDE-8518-B9E8-FE06DD908725}"/>
              </a:ext>
            </a:extLst>
          </p:cNvPr>
          <p:cNvGrpSpPr/>
          <p:nvPr/>
        </p:nvGrpSpPr>
        <p:grpSpPr>
          <a:xfrm>
            <a:off x="9143198" y="4222548"/>
            <a:ext cx="170450" cy="170450"/>
            <a:chOff x="5458946" y="4626005"/>
            <a:chExt cx="199497" cy="199497"/>
          </a:xfrm>
        </p:grpSpPr>
        <p:sp>
          <p:nvSpPr>
            <p:cNvPr id="38" name="Oval 37">
              <a:extLst>
                <a:ext uri="{FF2B5EF4-FFF2-40B4-BE49-F238E27FC236}">
                  <a16:creationId xmlns:a16="http://schemas.microsoft.com/office/drawing/2014/main" id="{7062CA34-54E1-8425-F69B-C3714E1BF3F5}"/>
                </a:ext>
              </a:extLst>
            </p:cNvPr>
            <p:cNvSpPr/>
            <p:nvPr/>
          </p:nvSpPr>
          <p:spPr>
            <a:xfrm>
              <a:off x="5491400" y="4659863"/>
              <a:ext cx="134896" cy="134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pic>
          <p:nvPicPr>
            <p:cNvPr id="39" name="Graphic 38" descr="Badge Follow with solid fill">
              <a:extLst>
                <a:ext uri="{FF2B5EF4-FFF2-40B4-BE49-F238E27FC236}">
                  <a16:creationId xmlns:a16="http://schemas.microsoft.com/office/drawing/2014/main" id="{3BA5A788-BCB4-39E1-F8DB-FB4803DAFB0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8946" y="4626005"/>
              <a:ext cx="199497" cy="199497"/>
            </a:xfrm>
            <a:prstGeom prst="rect">
              <a:avLst/>
            </a:prstGeom>
          </p:spPr>
        </p:pic>
      </p:grpSp>
      <p:grpSp>
        <p:nvGrpSpPr>
          <p:cNvPr id="40" name="Group 39">
            <a:extLst>
              <a:ext uri="{FF2B5EF4-FFF2-40B4-BE49-F238E27FC236}">
                <a16:creationId xmlns:a16="http://schemas.microsoft.com/office/drawing/2014/main" id="{49CC918D-D8D0-71E3-6E4A-CBAFF8212AD7}"/>
              </a:ext>
            </a:extLst>
          </p:cNvPr>
          <p:cNvGrpSpPr/>
          <p:nvPr/>
        </p:nvGrpSpPr>
        <p:grpSpPr>
          <a:xfrm>
            <a:off x="9143198" y="4729910"/>
            <a:ext cx="170450" cy="170450"/>
            <a:chOff x="5458946" y="4626005"/>
            <a:chExt cx="199497" cy="199497"/>
          </a:xfrm>
        </p:grpSpPr>
        <p:sp>
          <p:nvSpPr>
            <p:cNvPr id="41" name="Oval 40">
              <a:extLst>
                <a:ext uri="{FF2B5EF4-FFF2-40B4-BE49-F238E27FC236}">
                  <a16:creationId xmlns:a16="http://schemas.microsoft.com/office/drawing/2014/main" id="{30031749-081D-8D06-AEA0-3ED2C8D1211A}"/>
                </a:ext>
              </a:extLst>
            </p:cNvPr>
            <p:cNvSpPr/>
            <p:nvPr/>
          </p:nvSpPr>
          <p:spPr>
            <a:xfrm>
              <a:off x="5491400" y="4659863"/>
              <a:ext cx="134896" cy="134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pic>
          <p:nvPicPr>
            <p:cNvPr id="42" name="Graphic 41" descr="Badge Follow with solid fill">
              <a:extLst>
                <a:ext uri="{FF2B5EF4-FFF2-40B4-BE49-F238E27FC236}">
                  <a16:creationId xmlns:a16="http://schemas.microsoft.com/office/drawing/2014/main" id="{8AB2D54C-BB2B-0813-CB00-824E8E3442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8946" y="4626005"/>
              <a:ext cx="199497" cy="199497"/>
            </a:xfrm>
            <a:prstGeom prst="rect">
              <a:avLst/>
            </a:prstGeom>
          </p:spPr>
        </p:pic>
      </p:grpSp>
      <p:grpSp>
        <p:nvGrpSpPr>
          <p:cNvPr id="43" name="Group 42">
            <a:extLst>
              <a:ext uri="{FF2B5EF4-FFF2-40B4-BE49-F238E27FC236}">
                <a16:creationId xmlns:a16="http://schemas.microsoft.com/office/drawing/2014/main" id="{28156049-2CF0-8984-BE76-4DBCD1BCDB35}"/>
              </a:ext>
            </a:extLst>
          </p:cNvPr>
          <p:cNvGrpSpPr/>
          <p:nvPr/>
        </p:nvGrpSpPr>
        <p:grpSpPr>
          <a:xfrm>
            <a:off x="9143198" y="5187483"/>
            <a:ext cx="170450" cy="170450"/>
            <a:chOff x="5458946" y="4626005"/>
            <a:chExt cx="199497" cy="199497"/>
          </a:xfrm>
        </p:grpSpPr>
        <p:sp>
          <p:nvSpPr>
            <p:cNvPr id="44" name="Oval 43">
              <a:extLst>
                <a:ext uri="{FF2B5EF4-FFF2-40B4-BE49-F238E27FC236}">
                  <a16:creationId xmlns:a16="http://schemas.microsoft.com/office/drawing/2014/main" id="{EB4387CA-F809-FF81-B966-DB25108C1C02}"/>
                </a:ext>
              </a:extLst>
            </p:cNvPr>
            <p:cNvSpPr/>
            <p:nvPr/>
          </p:nvSpPr>
          <p:spPr>
            <a:xfrm>
              <a:off x="5491400" y="4659863"/>
              <a:ext cx="134896" cy="134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pic>
          <p:nvPicPr>
            <p:cNvPr id="45" name="Graphic 44" descr="Badge Follow with solid fill">
              <a:extLst>
                <a:ext uri="{FF2B5EF4-FFF2-40B4-BE49-F238E27FC236}">
                  <a16:creationId xmlns:a16="http://schemas.microsoft.com/office/drawing/2014/main" id="{1437BE98-7A02-26D1-F1FC-1E2B56A85A0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8946" y="4626005"/>
              <a:ext cx="199497" cy="199497"/>
            </a:xfrm>
            <a:prstGeom prst="rect">
              <a:avLst/>
            </a:prstGeom>
          </p:spPr>
        </p:pic>
      </p:grpSp>
      <p:grpSp>
        <p:nvGrpSpPr>
          <p:cNvPr id="7" name="Group 6">
            <a:extLst>
              <a:ext uri="{FF2B5EF4-FFF2-40B4-BE49-F238E27FC236}">
                <a16:creationId xmlns:a16="http://schemas.microsoft.com/office/drawing/2014/main" id="{A374C342-2B53-BF51-A7B5-A8C3517E1CC3}"/>
              </a:ext>
            </a:extLst>
          </p:cNvPr>
          <p:cNvGrpSpPr/>
          <p:nvPr/>
        </p:nvGrpSpPr>
        <p:grpSpPr>
          <a:xfrm>
            <a:off x="9921464" y="5855615"/>
            <a:ext cx="170450" cy="170450"/>
            <a:chOff x="5458946" y="4626005"/>
            <a:chExt cx="199497" cy="199497"/>
          </a:xfrm>
        </p:grpSpPr>
        <p:sp>
          <p:nvSpPr>
            <p:cNvPr id="15" name="Oval 14">
              <a:extLst>
                <a:ext uri="{FF2B5EF4-FFF2-40B4-BE49-F238E27FC236}">
                  <a16:creationId xmlns:a16="http://schemas.microsoft.com/office/drawing/2014/main" id="{8684E090-CBE1-3349-23FB-D77241E4C1C7}"/>
                </a:ext>
              </a:extLst>
            </p:cNvPr>
            <p:cNvSpPr/>
            <p:nvPr/>
          </p:nvSpPr>
          <p:spPr>
            <a:xfrm>
              <a:off x="5491400" y="4659863"/>
              <a:ext cx="134896" cy="134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pic>
          <p:nvPicPr>
            <p:cNvPr id="17" name="Graphic 16" descr="Badge Follow with solid fill">
              <a:extLst>
                <a:ext uri="{FF2B5EF4-FFF2-40B4-BE49-F238E27FC236}">
                  <a16:creationId xmlns:a16="http://schemas.microsoft.com/office/drawing/2014/main" id="{3FF03B96-5137-6F8D-D359-EC63B25B2DA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8946" y="4626005"/>
              <a:ext cx="199497" cy="199497"/>
            </a:xfrm>
            <a:prstGeom prst="rect">
              <a:avLst/>
            </a:prstGeom>
          </p:spPr>
        </p:pic>
      </p:grpSp>
      <p:sp>
        <p:nvSpPr>
          <p:cNvPr id="18" name="TextBox 17">
            <a:extLst>
              <a:ext uri="{FF2B5EF4-FFF2-40B4-BE49-F238E27FC236}">
                <a16:creationId xmlns:a16="http://schemas.microsoft.com/office/drawing/2014/main" id="{0879B2C6-1F3F-782E-BEA1-D6BD61420892}"/>
              </a:ext>
            </a:extLst>
          </p:cNvPr>
          <p:cNvSpPr txBox="1"/>
          <p:nvPr/>
        </p:nvSpPr>
        <p:spPr>
          <a:xfrm>
            <a:off x="10055906" y="5774848"/>
            <a:ext cx="15150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Calibri" panose="020F0502020204030204" pitchFamily="34" charset="0"/>
              </a:rPr>
              <a:t>coreHEM Outcomes</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Arial Unicode MS"/>
                <a:cs typeface="Calibri" panose="020F0502020204030204" pitchFamily="34" charset="0"/>
              </a:rPr>
              <a:t>3</a:t>
            </a:r>
          </a:p>
        </p:txBody>
      </p:sp>
      <p:sp>
        <p:nvSpPr>
          <p:cNvPr id="19" name="TextBox 18">
            <a:extLst>
              <a:ext uri="{FF2B5EF4-FFF2-40B4-BE49-F238E27FC236}">
                <a16:creationId xmlns:a16="http://schemas.microsoft.com/office/drawing/2014/main" id="{79ABCCA8-EDAB-90AD-7A34-E329A39E701E}"/>
              </a:ext>
            </a:extLst>
          </p:cNvPr>
          <p:cNvSpPr txBox="1"/>
          <p:nvPr/>
        </p:nvSpPr>
        <p:spPr bwMode="gray">
          <a:xfrm>
            <a:off x="5096435" y="7234518"/>
            <a:ext cx="0" cy="0"/>
          </a:xfrm>
          <a:prstGeom prst="rect">
            <a:avLst/>
          </a:prstGeom>
          <a:noFill/>
        </p:spPr>
        <p:txBody>
          <a:bodyPr wrap="none" lIns="0" tIns="0" rIns="0" bIns="0" rtlCol="0">
            <a:noAutofit/>
          </a:bodyPr>
          <a:lstStyle/>
          <a:p>
            <a:endParaRPr lang="en-US" dirty="0" err="1"/>
          </a:p>
        </p:txBody>
      </p:sp>
      <p:grpSp>
        <p:nvGrpSpPr>
          <p:cNvPr id="26" name="Group 25">
            <a:extLst>
              <a:ext uri="{FF2B5EF4-FFF2-40B4-BE49-F238E27FC236}">
                <a16:creationId xmlns:a16="http://schemas.microsoft.com/office/drawing/2014/main" id="{EE021433-FC00-496D-BB60-5EEDA178E25B}"/>
              </a:ext>
            </a:extLst>
          </p:cNvPr>
          <p:cNvGrpSpPr/>
          <p:nvPr/>
        </p:nvGrpSpPr>
        <p:grpSpPr>
          <a:xfrm>
            <a:off x="6309876" y="4711874"/>
            <a:ext cx="170450" cy="170450"/>
            <a:chOff x="5458946" y="4626005"/>
            <a:chExt cx="199497" cy="199497"/>
          </a:xfrm>
        </p:grpSpPr>
        <p:sp>
          <p:nvSpPr>
            <p:cNvPr id="27" name="Oval 26">
              <a:extLst>
                <a:ext uri="{FF2B5EF4-FFF2-40B4-BE49-F238E27FC236}">
                  <a16:creationId xmlns:a16="http://schemas.microsoft.com/office/drawing/2014/main" id="{4C221696-6753-8C7C-5363-D5161A10C9DD}"/>
                </a:ext>
              </a:extLst>
            </p:cNvPr>
            <p:cNvSpPr/>
            <p:nvPr/>
          </p:nvSpPr>
          <p:spPr>
            <a:xfrm>
              <a:off x="5491400" y="4659863"/>
              <a:ext cx="134896" cy="134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Arial Unicode MS"/>
                <a:cs typeface="Calibri" panose="020F0502020204030204" pitchFamily="34" charset="0"/>
              </a:endParaRPr>
            </a:p>
          </p:txBody>
        </p:sp>
        <p:pic>
          <p:nvPicPr>
            <p:cNvPr id="46" name="Graphic 45" descr="Badge Follow with solid fill">
              <a:extLst>
                <a:ext uri="{FF2B5EF4-FFF2-40B4-BE49-F238E27FC236}">
                  <a16:creationId xmlns:a16="http://schemas.microsoft.com/office/drawing/2014/main" id="{4EDEDFE6-924B-3776-ED34-2A703A09BDC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58946" y="4626005"/>
              <a:ext cx="199497" cy="199497"/>
            </a:xfrm>
            <a:prstGeom prst="rect">
              <a:avLst/>
            </a:prstGeom>
          </p:spPr>
        </p:pic>
      </p:grpSp>
      <p:sp>
        <p:nvSpPr>
          <p:cNvPr id="47" name="Oval 46">
            <a:extLst>
              <a:ext uri="{FF2B5EF4-FFF2-40B4-BE49-F238E27FC236}">
                <a16:creationId xmlns:a16="http://schemas.microsoft.com/office/drawing/2014/main" id="{E7952C00-A5CA-AC5E-EC27-408789CCAA61}"/>
              </a:ext>
            </a:extLst>
          </p:cNvPr>
          <p:cNvSpPr/>
          <p:nvPr/>
        </p:nvSpPr>
        <p:spPr>
          <a:xfrm>
            <a:off x="6530227" y="4927264"/>
            <a:ext cx="1962367" cy="345444"/>
          </a:xfrm>
          <a:prstGeom prst="ellipse">
            <a:avLst/>
          </a:prstGeom>
          <a:noFill/>
          <a:ln w="34925">
            <a:solidFill>
              <a:srgbClr val="C0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87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P spid="20" grpId="0" animBg="1"/>
      <p:bldP spid="12" grpId="0" animBg="1"/>
      <p:bldP spid="14" grpId="0" animBg="1"/>
      <p:bldP spid="18" grpId="0"/>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C0636-B5D8-403D-1FDC-B1E89C47183A}"/>
              </a:ext>
            </a:extLst>
          </p:cNvPr>
          <p:cNvSpPr>
            <a:spLocks noGrp="1"/>
          </p:cNvSpPr>
          <p:nvPr>
            <p:ph type="title"/>
          </p:nvPr>
        </p:nvSpPr>
        <p:spPr>
          <a:xfrm>
            <a:off x="2711950" y="539203"/>
            <a:ext cx="8778205" cy="1039173"/>
          </a:xfrm>
        </p:spPr>
        <p:txBody>
          <a:bodyPr>
            <a:normAutofit fontScale="90000"/>
          </a:bodyPr>
          <a:lstStyle/>
          <a:p>
            <a:r>
              <a:rPr lang="en-GB" dirty="0"/>
              <a:t>coreHEM Mental Health Outlook Patient Reported Outcome Tool</a:t>
            </a:r>
            <a:endParaRPr lang="en-US" dirty="0"/>
          </a:p>
        </p:txBody>
      </p:sp>
      <p:grpSp>
        <p:nvGrpSpPr>
          <p:cNvPr id="42" name="Group 41">
            <a:extLst>
              <a:ext uri="{FF2B5EF4-FFF2-40B4-BE49-F238E27FC236}">
                <a16:creationId xmlns:a16="http://schemas.microsoft.com/office/drawing/2014/main" id="{3A3C135A-AC4F-4707-AF0E-B4B5811C0F25}"/>
              </a:ext>
            </a:extLst>
          </p:cNvPr>
          <p:cNvGrpSpPr/>
          <p:nvPr/>
        </p:nvGrpSpPr>
        <p:grpSpPr>
          <a:xfrm>
            <a:off x="5752407" y="1856960"/>
            <a:ext cx="6201710" cy="4005677"/>
            <a:chOff x="4109927" y="2236367"/>
            <a:chExt cx="7614160" cy="3655200"/>
          </a:xfrm>
        </p:grpSpPr>
        <p:sp>
          <p:nvSpPr>
            <p:cNvPr id="5" name="Rectangle 4">
              <a:extLst>
                <a:ext uri="{FF2B5EF4-FFF2-40B4-BE49-F238E27FC236}">
                  <a16:creationId xmlns:a16="http://schemas.microsoft.com/office/drawing/2014/main" id="{2E6620D8-F67E-474C-985A-CAA33A155105}"/>
                </a:ext>
              </a:extLst>
            </p:cNvPr>
            <p:cNvSpPr/>
            <p:nvPr/>
          </p:nvSpPr>
          <p:spPr>
            <a:xfrm>
              <a:off x="4109927" y="2236367"/>
              <a:ext cx="1332000" cy="576693"/>
            </a:xfrm>
            <a:prstGeom prst="rect">
              <a:avLst/>
            </a:prstGeom>
            <a:solidFill>
              <a:srgbClr val="0597D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4671" rIns="0" bIns="3467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pis For Office"/>
                  <a:ea typeface="+mn-ea"/>
                  <a:cs typeface="+mn-cs"/>
                </a:rPr>
                <a:t>Stigma</a:t>
              </a:r>
              <a:endParaRPr kumimoji="0" lang="en-US" sz="1400" b="0" i="0" u="none" strike="noStrike" kern="1200" cap="none" spc="0" normalizeH="0" baseline="30000" noProof="0" dirty="0">
                <a:ln>
                  <a:noFill/>
                </a:ln>
                <a:solidFill>
                  <a:schemeClr val="bg1"/>
                </a:solidFill>
                <a:effectLst/>
                <a:uLnTx/>
                <a:uFillTx/>
                <a:latin typeface="Apis For Office"/>
                <a:ea typeface="+mn-ea"/>
                <a:cs typeface="+mn-cs"/>
              </a:endParaRPr>
            </a:p>
          </p:txBody>
        </p:sp>
        <p:sp>
          <p:nvSpPr>
            <p:cNvPr id="6" name="Freeform: Shape 5">
              <a:extLst>
                <a:ext uri="{FF2B5EF4-FFF2-40B4-BE49-F238E27FC236}">
                  <a16:creationId xmlns:a16="http://schemas.microsoft.com/office/drawing/2014/main" id="{9FBF60A6-6188-4C27-B528-7A3E33EDC93C}"/>
                </a:ext>
              </a:extLst>
            </p:cNvPr>
            <p:cNvSpPr/>
            <p:nvPr/>
          </p:nvSpPr>
          <p:spPr>
            <a:xfrm>
              <a:off x="4301531" y="2813060"/>
              <a:ext cx="126632" cy="627558"/>
            </a:xfrm>
            <a:custGeom>
              <a:avLst/>
              <a:gdLst/>
              <a:ahLst/>
              <a:cxnLst/>
              <a:rect l="0" t="0" r="0" b="0"/>
              <a:pathLst>
                <a:path>
                  <a:moveTo>
                    <a:pt x="0" y="0"/>
                  </a:moveTo>
                  <a:lnTo>
                    <a:pt x="0" y="627558"/>
                  </a:lnTo>
                  <a:lnTo>
                    <a:pt x="118721" y="627558"/>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7" name="Rectangle 6">
              <a:extLst>
                <a:ext uri="{FF2B5EF4-FFF2-40B4-BE49-F238E27FC236}">
                  <a16:creationId xmlns:a16="http://schemas.microsoft.com/office/drawing/2014/main" id="{0511AA27-48EF-43CD-92DA-665E6830B924}"/>
                </a:ext>
              </a:extLst>
            </p:cNvPr>
            <p:cNvSpPr/>
            <p:nvPr/>
          </p:nvSpPr>
          <p:spPr>
            <a:xfrm>
              <a:off x="4428162" y="3152272"/>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pis For Office"/>
                  <a:ea typeface="+mn-ea"/>
                  <a:cs typeface="+mn-cs"/>
                </a:rPr>
                <a:t>Misunderstood</a:t>
              </a:r>
            </a:p>
          </p:txBody>
        </p:sp>
        <p:sp>
          <p:nvSpPr>
            <p:cNvPr id="8" name="Freeform: Shape 7">
              <a:extLst>
                <a:ext uri="{FF2B5EF4-FFF2-40B4-BE49-F238E27FC236}">
                  <a16:creationId xmlns:a16="http://schemas.microsoft.com/office/drawing/2014/main" id="{FB86BA1A-78C7-40F3-BD40-31C3F0050EED}"/>
                </a:ext>
              </a:extLst>
            </p:cNvPr>
            <p:cNvSpPr/>
            <p:nvPr/>
          </p:nvSpPr>
          <p:spPr>
            <a:xfrm>
              <a:off x="4301531" y="2813060"/>
              <a:ext cx="126632" cy="1348425"/>
            </a:xfrm>
            <a:custGeom>
              <a:avLst/>
              <a:gdLst/>
              <a:ahLst/>
              <a:cxnLst/>
              <a:rect l="0" t="0" r="0" b="0"/>
              <a:pathLst>
                <a:path>
                  <a:moveTo>
                    <a:pt x="0" y="0"/>
                  </a:moveTo>
                  <a:lnTo>
                    <a:pt x="0" y="1348425"/>
                  </a:lnTo>
                  <a:lnTo>
                    <a:pt x="118721" y="1348425"/>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9" name="Rectangle 8">
              <a:extLst>
                <a:ext uri="{FF2B5EF4-FFF2-40B4-BE49-F238E27FC236}">
                  <a16:creationId xmlns:a16="http://schemas.microsoft.com/office/drawing/2014/main" id="{8028FA91-F950-4C03-8E27-44F162AC82E2}"/>
                </a:ext>
              </a:extLst>
            </p:cNvPr>
            <p:cNvSpPr/>
            <p:nvPr/>
          </p:nvSpPr>
          <p:spPr>
            <a:xfrm>
              <a:off x="4428162" y="3873139"/>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pis For Office"/>
                  <a:ea typeface="+mn-ea"/>
                  <a:cs typeface="+mn-cs"/>
                </a:rPr>
                <a:t>Relating</a:t>
              </a:r>
              <a:br>
                <a:rPr kumimoji="0" lang="en-US" sz="1100" b="0" i="0" u="none" strike="noStrike" kern="1200" cap="none" spc="0" normalizeH="0" baseline="0" noProof="0" dirty="0">
                  <a:ln>
                    <a:noFill/>
                  </a:ln>
                  <a:solidFill>
                    <a:schemeClr val="tx1"/>
                  </a:solidFill>
                  <a:effectLst/>
                  <a:uLnTx/>
                  <a:uFillTx/>
                  <a:latin typeface="Apis For Office"/>
                  <a:ea typeface="+mn-ea"/>
                  <a:cs typeface="+mn-cs"/>
                </a:rPr>
              </a:br>
              <a:r>
                <a:rPr kumimoji="0" lang="en-US" sz="1100" b="0" i="0" u="none" strike="noStrike" kern="1200" cap="none" spc="0" normalizeH="0" baseline="0" noProof="0" dirty="0">
                  <a:ln>
                    <a:noFill/>
                  </a:ln>
                  <a:solidFill>
                    <a:schemeClr val="tx1"/>
                  </a:solidFill>
                  <a:effectLst/>
                  <a:uLnTx/>
                  <a:uFillTx/>
                  <a:latin typeface="Apis For Office"/>
                  <a:ea typeface="+mn-ea"/>
                  <a:cs typeface="+mn-cs"/>
                </a:rPr>
                <a:t>to others</a:t>
              </a:r>
            </a:p>
          </p:txBody>
        </p:sp>
        <p:sp>
          <p:nvSpPr>
            <p:cNvPr id="10" name="Freeform: Shape 9">
              <a:extLst>
                <a:ext uri="{FF2B5EF4-FFF2-40B4-BE49-F238E27FC236}">
                  <a16:creationId xmlns:a16="http://schemas.microsoft.com/office/drawing/2014/main" id="{7E90E715-38B9-4A33-819E-32EBD3AF96CD}"/>
                </a:ext>
              </a:extLst>
            </p:cNvPr>
            <p:cNvSpPr/>
            <p:nvPr/>
          </p:nvSpPr>
          <p:spPr>
            <a:xfrm>
              <a:off x="4301531" y="2813060"/>
              <a:ext cx="115598" cy="2057453"/>
            </a:xfrm>
            <a:custGeom>
              <a:avLst/>
              <a:gdLst/>
              <a:ahLst/>
              <a:cxnLst/>
              <a:rect l="0" t="0" r="0" b="0"/>
              <a:pathLst>
                <a:path>
                  <a:moveTo>
                    <a:pt x="0" y="0"/>
                  </a:moveTo>
                  <a:lnTo>
                    <a:pt x="0" y="2057453"/>
                  </a:lnTo>
                  <a:lnTo>
                    <a:pt x="108377" y="2057453"/>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11" name="Rectangle 10">
              <a:extLst>
                <a:ext uri="{FF2B5EF4-FFF2-40B4-BE49-F238E27FC236}">
                  <a16:creationId xmlns:a16="http://schemas.microsoft.com/office/drawing/2014/main" id="{21C30E99-CC6A-4991-8921-8260E4739FA3}"/>
                </a:ext>
              </a:extLst>
            </p:cNvPr>
            <p:cNvSpPr/>
            <p:nvPr/>
          </p:nvSpPr>
          <p:spPr>
            <a:xfrm>
              <a:off x="4417129" y="4582167"/>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Ostracized</a:t>
              </a:r>
            </a:p>
          </p:txBody>
        </p:sp>
        <p:sp>
          <p:nvSpPr>
            <p:cNvPr id="12" name="Rectangle 11">
              <a:extLst>
                <a:ext uri="{FF2B5EF4-FFF2-40B4-BE49-F238E27FC236}">
                  <a16:creationId xmlns:a16="http://schemas.microsoft.com/office/drawing/2014/main" id="{F6882A75-C56E-47EF-B024-39E8EE3F28B9}"/>
                </a:ext>
              </a:extLst>
            </p:cNvPr>
            <p:cNvSpPr/>
            <p:nvPr/>
          </p:nvSpPr>
          <p:spPr>
            <a:xfrm>
              <a:off x="5651334" y="2236367"/>
              <a:ext cx="1332000" cy="576693"/>
            </a:xfrm>
            <a:prstGeom prst="rect">
              <a:avLst/>
            </a:prstGeom>
            <a:solidFill>
              <a:srgbClr val="005AD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4671" rIns="0" bIns="3467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pis For Office"/>
                  <a:ea typeface="+mn-ea"/>
                  <a:cs typeface="+mn-cs"/>
                </a:rPr>
                <a:t>Anxiety</a:t>
              </a:r>
            </a:p>
          </p:txBody>
        </p:sp>
        <p:sp>
          <p:nvSpPr>
            <p:cNvPr id="13" name="Freeform: Shape 12">
              <a:extLst>
                <a:ext uri="{FF2B5EF4-FFF2-40B4-BE49-F238E27FC236}">
                  <a16:creationId xmlns:a16="http://schemas.microsoft.com/office/drawing/2014/main" id="{98618B77-3045-4461-BA84-2973B77A191A}"/>
                </a:ext>
              </a:extLst>
            </p:cNvPr>
            <p:cNvSpPr/>
            <p:nvPr/>
          </p:nvSpPr>
          <p:spPr>
            <a:xfrm>
              <a:off x="5842938" y="2813060"/>
              <a:ext cx="123023" cy="627558"/>
            </a:xfrm>
            <a:custGeom>
              <a:avLst/>
              <a:gdLst/>
              <a:ahLst/>
              <a:cxnLst/>
              <a:rect l="0" t="0" r="0" b="0"/>
              <a:pathLst>
                <a:path>
                  <a:moveTo>
                    <a:pt x="0" y="0"/>
                  </a:moveTo>
                  <a:lnTo>
                    <a:pt x="0" y="627558"/>
                  </a:lnTo>
                  <a:lnTo>
                    <a:pt x="115338" y="627558"/>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14" name="Rectangle 13">
              <a:extLst>
                <a:ext uri="{FF2B5EF4-FFF2-40B4-BE49-F238E27FC236}">
                  <a16:creationId xmlns:a16="http://schemas.microsoft.com/office/drawing/2014/main" id="{CDFA6A8E-3234-4843-88AF-C4B5DC3A0351}"/>
                </a:ext>
              </a:extLst>
            </p:cNvPr>
            <p:cNvSpPr/>
            <p:nvPr/>
          </p:nvSpPr>
          <p:spPr>
            <a:xfrm>
              <a:off x="5965960" y="3152272"/>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Fear</a:t>
              </a:r>
            </a:p>
          </p:txBody>
        </p:sp>
        <p:sp>
          <p:nvSpPr>
            <p:cNvPr id="15" name="Freeform: Shape 14">
              <a:extLst>
                <a:ext uri="{FF2B5EF4-FFF2-40B4-BE49-F238E27FC236}">
                  <a16:creationId xmlns:a16="http://schemas.microsoft.com/office/drawing/2014/main" id="{794F0BCA-5FC4-4729-ABA3-BFDF02B6B2F0}"/>
                </a:ext>
              </a:extLst>
            </p:cNvPr>
            <p:cNvSpPr/>
            <p:nvPr/>
          </p:nvSpPr>
          <p:spPr>
            <a:xfrm>
              <a:off x="5842938" y="2813060"/>
              <a:ext cx="123023" cy="1348425"/>
            </a:xfrm>
            <a:custGeom>
              <a:avLst/>
              <a:gdLst/>
              <a:ahLst/>
              <a:cxnLst/>
              <a:rect l="0" t="0" r="0" b="0"/>
              <a:pathLst>
                <a:path>
                  <a:moveTo>
                    <a:pt x="0" y="0"/>
                  </a:moveTo>
                  <a:lnTo>
                    <a:pt x="0" y="1348425"/>
                  </a:lnTo>
                  <a:lnTo>
                    <a:pt x="115338" y="1348425"/>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16" name="Rectangle 15">
              <a:extLst>
                <a:ext uri="{FF2B5EF4-FFF2-40B4-BE49-F238E27FC236}">
                  <a16:creationId xmlns:a16="http://schemas.microsoft.com/office/drawing/2014/main" id="{A83DF337-EEDC-441F-AC7A-882AE08AFB5F}"/>
                </a:ext>
              </a:extLst>
            </p:cNvPr>
            <p:cNvSpPr/>
            <p:nvPr/>
          </p:nvSpPr>
          <p:spPr>
            <a:xfrm>
              <a:off x="5965960" y="3873139"/>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pis For Office"/>
                  <a:ea typeface="+mn-ea"/>
                  <a:cs typeface="+mn-cs"/>
                </a:rPr>
                <a:t>Future expectations</a:t>
              </a:r>
            </a:p>
          </p:txBody>
        </p:sp>
        <p:sp>
          <p:nvSpPr>
            <p:cNvPr id="17" name="Rectangle 16">
              <a:extLst>
                <a:ext uri="{FF2B5EF4-FFF2-40B4-BE49-F238E27FC236}">
                  <a16:creationId xmlns:a16="http://schemas.microsoft.com/office/drawing/2014/main" id="{751AACAF-2724-4C16-B86B-FBFB0BAAF70F}"/>
                </a:ext>
              </a:extLst>
            </p:cNvPr>
            <p:cNvSpPr/>
            <p:nvPr/>
          </p:nvSpPr>
          <p:spPr>
            <a:xfrm>
              <a:off x="7197129" y="2243869"/>
              <a:ext cx="1332000" cy="576693"/>
            </a:xfrm>
            <a:prstGeom prst="rect">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4671" rIns="0" bIns="3467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pis For Office"/>
                  <a:ea typeface="+mn-ea"/>
                  <a:cs typeface="+mn-cs"/>
                </a:rPr>
                <a:t>Depression</a:t>
              </a:r>
            </a:p>
          </p:txBody>
        </p:sp>
        <p:sp>
          <p:nvSpPr>
            <p:cNvPr id="18" name="Freeform: Shape 17">
              <a:extLst>
                <a:ext uri="{FF2B5EF4-FFF2-40B4-BE49-F238E27FC236}">
                  <a16:creationId xmlns:a16="http://schemas.microsoft.com/office/drawing/2014/main" id="{A011B1EA-A341-4637-A790-6696D9A95BBD}"/>
                </a:ext>
              </a:extLst>
            </p:cNvPr>
            <p:cNvSpPr/>
            <p:nvPr/>
          </p:nvSpPr>
          <p:spPr>
            <a:xfrm>
              <a:off x="7388734" y="2820563"/>
              <a:ext cx="115027" cy="620055"/>
            </a:xfrm>
            <a:custGeom>
              <a:avLst/>
              <a:gdLst/>
              <a:ahLst/>
              <a:cxnLst/>
              <a:rect l="0" t="0" r="0" b="0"/>
              <a:pathLst>
                <a:path>
                  <a:moveTo>
                    <a:pt x="0" y="0"/>
                  </a:moveTo>
                  <a:lnTo>
                    <a:pt x="0" y="620055"/>
                  </a:lnTo>
                  <a:lnTo>
                    <a:pt x="107841" y="620055"/>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19" name="Rectangle 18">
              <a:extLst>
                <a:ext uri="{FF2B5EF4-FFF2-40B4-BE49-F238E27FC236}">
                  <a16:creationId xmlns:a16="http://schemas.microsoft.com/office/drawing/2014/main" id="{1B58521B-97E9-4FF7-B6C3-4FE8E2797BD2}"/>
                </a:ext>
              </a:extLst>
            </p:cNvPr>
            <p:cNvSpPr/>
            <p:nvPr/>
          </p:nvSpPr>
          <p:spPr>
            <a:xfrm>
              <a:off x="7503761" y="3152272"/>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Inadequacy</a:t>
              </a:r>
            </a:p>
          </p:txBody>
        </p:sp>
        <p:sp>
          <p:nvSpPr>
            <p:cNvPr id="20" name="Freeform: Shape 19">
              <a:extLst>
                <a:ext uri="{FF2B5EF4-FFF2-40B4-BE49-F238E27FC236}">
                  <a16:creationId xmlns:a16="http://schemas.microsoft.com/office/drawing/2014/main" id="{75B4102F-DAB4-4F47-BBD3-8ABF9E9EE742}"/>
                </a:ext>
              </a:extLst>
            </p:cNvPr>
            <p:cNvSpPr/>
            <p:nvPr/>
          </p:nvSpPr>
          <p:spPr>
            <a:xfrm>
              <a:off x="7388734" y="2820563"/>
              <a:ext cx="115027" cy="1340922"/>
            </a:xfrm>
            <a:custGeom>
              <a:avLst/>
              <a:gdLst/>
              <a:ahLst/>
              <a:cxnLst/>
              <a:rect l="0" t="0" r="0" b="0"/>
              <a:pathLst>
                <a:path>
                  <a:moveTo>
                    <a:pt x="0" y="0"/>
                  </a:moveTo>
                  <a:lnTo>
                    <a:pt x="0" y="1340922"/>
                  </a:lnTo>
                  <a:lnTo>
                    <a:pt x="107841" y="1340922"/>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21" name="Rectangle 20">
              <a:extLst>
                <a:ext uri="{FF2B5EF4-FFF2-40B4-BE49-F238E27FC236}">
                  <a16:creationId xmlns:a16="http://schemas.microsoft.com/office/drawing/2014/main" id="{B69CB185-A358-4614-8B21-9EF7C308606F}"/>
                </a:ext>
              </a:extLst>
            </p:cNvPr>
            <p:cNvSpPr/>
            <p:nvPr/>
          </p:nvSpPr>
          <p:spPr>
            <a:xfrm>
              <a:off x="7503761" y="3873139"/>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pis For Office"/>
                  <a:ea typeface="+mn-ea"/>
                  <a:cs typeface="+mn-cs"/>
                </a:rPr>
                <a:t>Feeling alone </a:t>
              </a:r>
            </a:p>
          </p:txBody>
        </p:sp>
        <p:sp>
          <p:nvSpPr>
            <p:cNvPr id="22" name="Freeform: Shape 21">
              <a:extLst>
                <a:ext uri="{FF2B5EF4-FFF2-40B4-BE49-F238E27FC236}">
                  <a16:creationId xmlns:a16="http://schemas.microsoft.com/office/drawing/2014/main" id="{ABEC6343-8E9F-4FE7-9648-3D80A3EAD458}"/>
                </a:ext>
              </a:extLst>
            </p:cNvPr>
            <p:cNvSpPr/>
            <p:nvPr/>
          </p:nvSpPr>
          <p:spPr>
            <a:xfrm>
              <a:off x="7388734" y="2820563"/>
              <a:ext cx="115027" cy="2061790"/>
            </a:xfrm>
            <a:custGeom>
              <a:avLst/>
              <a:gdLst/>
              <a:ahLst/>
              <a:cxnLst/>
              <a:rect l="0" t="0" r="0" b="0"/>
              <a:pathLst>
                <a:path>
                  <a:moveTo>
                    <a:pt x="0" y="0"/>
                  </a:moveTo>
                  <a:lnTo>
                    <a:pt x="0" y="2061790"/>
                  </a:lnTo>
                  <a:lnTo>
                    <a:pt x="107841" y="2061790"/>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23" name="Rectangle 22">
              <a:extLst>
                <a:ext uri="{FF2B5EF4-FFF2-40B4-BE49-F238E27FC236}">
                  <a16:creationId xmlns:a16="http://schemas.microsoft.com/office/drawing/2014/main" id="{733A3692-699D-41F7-B217-537930DD4537}"/>
                </a:ext>
              </a:extLst>
            </p:cNvPr>
            <p:cNvSpPr/>
            <p:nvPr/>
          </p:nvSpPr>
          <p:spPr>
            <a:xfrm>
              <a:off x="7503761" y="4594006"/>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Dependence</a:t>
              </a:r>
            </a:p>
          </p:txBody>
        </p:sp>
        <p:sp>
          <p:nvSpPr>
            <p:cNvPr id="24" name="Freeform: Shape 23">
              <a:extLst>
                <a:ext uri="{FF2B5EF4-FFF2-40B4-BE49-F238E27FC236}">
                  <a16:creationId xmlns:a16="http://schemas.microsoft.com/office/drawing/2014/main" id="{6E1B2166-2E7A-4E4A-945C-993B31A614AB}"/>
                </a:ext>
              </a:extLst>
            </p:cNvPr>
            <p:cNvSpPr/>
            <p:nvPr/>
          </p:nvSpPr>
          <p:spPr>
            <a:xfrm>
              <a:off x="7388734" y="2820563"/>
              <a:ext cx="115027" cy="2782657"/>
            </a:xfrm>
            <a:custGeom>
              <a:avLst/>
              <a:gdLst/>
              <a:ahLst/>
              <a:cxnLst/>
              <a:rect l="0" t="0" r="0" b="0"/>
              <a:pathLst>
                <a:path>
                  <a:moveTo>
                    <a:pt x="0" y="0"/>
                  </a:moveTo>
                  <a:lnTo>
                    <a:pt x="0" y="2782657"/>
                  </a:lnTo>
                  <a:lnTo>
                    <a:pt x="107841" y="2782657"/>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25" name="Rectangle 24">
              <a:extLst>
                <a:ext uri="{FF2B5EF4-FFF2-40B4-BE49-F238E27FC236}">
                  <a16:creationId xmlns:a16="http://schemas.microsoft.com/office/drawing/2014/main" id="{52103447-57D8-425B-8BE6-060BA8C42115}"/>
                </a:ext>
              </a:extLst>
            </p:cNvPr>
            <p:cNvSpPr/>
            <p:nvPr/>
          </p:nvSpPr>
          <p:spPr>
            <a:xfrm>
              <a:off x="7503761" y="5314874"/>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Regret</a:t>
              </a:r>
            </a:p>
          </p:txBody>
        </p:sp>
        <p:sp>
          <p:nvSpPr>
            <p:cNvPr id="26" name="Rectangle 25">
              <a:extLst>
                <a:ext uri="{FF2B5EF4-FFF2-40B4-BE49-F238E27FC236}">
                  <a16:creationId xmlns:a16="http://schemas.microsoft.com/office/drawing/2014/main" id="{AE8B0327-C85C-4098-8AB5-B9CE201AC9DB}"/>
                </a:ext>
              </a:extLst>
            </p:cNvPr>
            <p:cNvSpPr/>
            <p:nvPr/>
          </p:nvSpPr>
          <p:spPr>
            <a:xfrm>
              <a:off x="8710926" y="2243869"/>
              <a:ext cx="1332000" cy="576693"/>
            </a:xfrm>
            <a:prstGeom prst="rect">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4671" rIns="0" bIns="3467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pis For Office"/>
                  <a:ea typeface="+mn-ea"/>
                  <a:cs typeface="+mn-cs"/>
                </a:rPr>
                <a:t>Life interference</a:t>
              </a:r>
            </a:p>
          </p:txBody>
        </p:sp>
        <p:sp>
          <p:nvSpPr>
            <p:cNvPr id="27" name="Freeform: Shape 26">
              <a:extLst>
                <a:ext uri="{FF2B5EF4-FFF2-40B4-BE49-F238E27FC236}">
                  <a16:creationId xmlns:a16="http://schemas.microsoft.com/office/drawing/2014/main" id="{8CDE49B9-341C-46C8-81EB-BAEAFF0B5D76}"/>
                </a:ext>
              </a:extLst>
            </p:cNvPr>
            <p:cNvSpPr/>
            <p:nvPr/>
          </p:nvSpPr>
          <p:spPr>
            <a:xfrm>
              <a:off x="8902532" y="2820563"/>
              <a:ext cx="139029" cy="620055"/>
            </a:xfrm>
            <a:custGeom>
              <a:avLst/>
              <a:gdLst/>
              <a:ahLst/>
              <a:cxnLst/>
              <a:rect l="0" t="0" r="0" b="0"/>
              <a:pathLst>
                <a:path>
                  <a:moveTo>
                    <a:pt x="0" y="0"/>
                  </a:moveTo>
                  <a:lnTo>
                    <a:pt x="0" y="620055"/>
                  </a:lnTo>
                  <a:lnTo>
                    <a:pt x="130344" y="620055"/>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28" name="Rectangle 27">
              <a:extLst>
                <a:ext uri="{FF2B5EF4-FFF2-40B4-BE49-F238E27FC236}">
                  <a16:creationId xmlns:a16="http://schemas.microsoft.com/office/drawing/2014/main" id="{1EE6B3C9-62FC-4531-88D4-2803AC69C195}"/>
                </a:ext>
              </a:extLst>
            </p:cNvPr>
            <p:cNvSpPr/>
            <p:nvPr/>
          </p:nvSpPr>
          <p:spPr>
            <a:xfrm>
              <a:off x="9041560" y="3152272"/>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pis For Office"/>
                  <a:ea typeface="+mn-ea"/>
                  <a:cs typeface="+mn-cs"/>
                </a:rPr>
                <a:t>Restricted/</a:t>
              </a: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pis For Office"/>
                  <a:ea typeface="+mn-ea"/>
                  <a:cs typeface="+mn-cs"/>
                </a:rPr>
                <a:t>limited</a:t>
              </a:r>
            </a:p>
          </p:txBody>
        </p:sp>
        <p:sp>
          <p:nvSpPr>
            <p:cNvPr id="29" name="Freeform: Shape 28">
              <a:extLst>
                <a:ext uri="{FF2B5EF4-FFF2-40B4-BE49-F238E27FC236}">
                  <a16:creationId xmlns:a16="http://schemas.microsoft.com/office/drawing/2014/main" id="{A6A48D89-5563-43DE-82D8-FA012D4E72F4}"/>
                </a:ext>
              </a:extLst>
            </p:cNvPr>
            <p:cNvSpPr/>
            <p:nvPr/>
          </p:nvSpPr>
          <p:spPr>
            <a:xfrm>
              <a:off x="8902532" y="2820563"/>
              <a:ext cx="139029" cy="1340922"/>
            </a:xfrm>
            <a:custGeom>
              <a:avLst/>
              <a:gdLst/>
              <a:ahLst/>
              <a:cxnLst/>
              <a:rect l="0" t="0" r="0" b="0"/>
              <a:pathLst>
                <a:path>
                  <a:moveTo>
                    <a:pt x="0" y="0"/>
                  </a:moveTo>
                  <a:lnTo>
                    <a:pt x="0" y="1340922"/>
                  </a:lnTo>
                  <a:lnTo>
                    <a:pt x="130344" y="1340922"/>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30" name="Rectangle 29">
              <a:extLst>
                <a:ext uri="{FF2B5EF4-FFF2-40B4-BE49-F238E27FC236}">
                  <a16:creationId xmlns:a16="http://schemas.microsoft.com/office/drawing/2014/main" id="{F4A375D2-9DF7-4ED9-9A8E-4797FE769818}"/>
                </a:ext>
              </a:extLst>
            </p:cNvPr>
            <p:cNvSpPr/>
            <p:nvPr/>
          </p:nvSpPr>
          <p:spPr>
            <a:xfrm>
              <a:off x="9041560" y="3873139"/>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Burdened</a:t>
              </a:r>
            </a:p>
          </p:txBody>
        </p:sp>
        <p:sp>
          <p:nvSpPr>
            <p:cNvPr id="31" name="Rectangle 30">
              <a:extLst>
                <a:ext uri="{FF2B5EF4-FFF2-40B4-BE49-F238E27FC236}">
                  <a16:creationId xmlns:a16="http://schemas.microsoft.com/office/drawing/2014/main" id="{D8B96E09-0C99-43A6-A3D1-7DD2DD9A06E4}"/>
                </a:ext>
              </a:extLst>
            </p:cNvPr>
            <p:cNvSpPr/>
            <p:nvPr/>
          </p:nvSpPr>
          <p:spPr>
            <a:xfrm>
              <a:off x="10268339" y="2251372"/>
              <a:ext cx="1332000" cy="576693"/>
            </a:xfrm>
            <a:prstGeom prst="rect">
              <a:avLst/>
            </a:prstGeom>
            <a:solidFill>
              <a:schemeClr val="accent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4671" rIns="0" bIns="3467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pis For Office"/>
                  <a:ea typeface="+mn-ea"/>
                  <a:cs typeface="+mn-cs"/>
                </a:rPr>
                <a:t>Identity</a:t>
              </a:r>
            </a:p>
          </p:txBody>
        </p:sp>
        <p:sp>
          <p:nvSpPr>
            <p:cNvPr id="32" name="Freeform: Shape 31">
              <a:extLst>
                <a:ext uri="{FF2B5EF4-FFF2-40B4-BE49-F238E27FC236}">
                  <a16:creationId xmlns:a16="http://schemas.microsoft.com/office/drawing/2014/main" id="{AD89FCBC-CD87-4CDD-AAF9-63048AA9043B}"/>
                </a:ext>
              </a:extLst>
            </p:cNvPr>
            <p:cNvSpPr/>
            <p:nvPr/>
          </p:nvSpPr>
          <p:spPr>
            <a:xfrm>
              <a:off x="10459945" y="2828066"/>
              <a:ext cx="119416" cy="612552"/>
            </a:xfrm>
            <a:custGeom>
              <a:avLst/>
              <a:gdLst/>
              <a:ahLst/>
              <a:cxnLst/>
              <a:rect l="0" t="0" r="0" b="0"/>
              <a:pathLst>
                <a:path>
                  <a:moveTo>
                    <a:pt x="0" y="0"/>
                  </a:moveTo>
                  <a:lnTo>
                    <a:pt x="0" y="612552"/>
                  </a:lnTo>
                  <a:lnTo>
                    <a:pt x="111956" y="612552"/>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33" name="Rectangle 32">
              <a:extLst>
                <a:ext uri="{FF2B5EF4-FFF2-40B4-BE49-F238E27FC236}">
                  <a16:creationId xmlns:a16="http://schemas.microsoft.com/office/drawing/2014/main" id="{57C977DE-572A-45DE-8B34-95228D50AF0F}"/>
                </a:ext>
              </a:extLst>
            </p:cNvPr>
            <p:cNvSpPr/>
            <p:nvPr/>
          </p:nvSpPr>
          <p:spPr>
            <a:xfrm>
              <a:off x="10579359" y="3152272"/>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pis For Office"/>
                  <a:ea typeface="+mn-ea"/>
                  <a:cs typeface="+mn-cs"/>
                </a:rPr>
                <a:t>Role in community</a:t>
              </a:r>
            </a:p>
          </p:txBody>
        </p:sp>
        <p:sp>
          <p:nvSpPr>
            <p:cNvPr id="34" name="Freeform: Shape 33">
              <a:extLst>
                <a:ext uri="{FF2B5EF4-FFF2-40B4-BE49-F238E27FC236}">
                  <a16:creationId xmlns:a16="http://schemas.microsoft.com/office/drawing/2014/main" id="{BADD0E3E-7F37-4353-BCF7-64DC92CFB0C6}"/>
                </a:ext>
              </a:extLst>
            </p:cNvPr>
            <p:cNvSpPr/>
            <p:nvPr/>
          </p:nvSpPr>
          <p:spPr>
            <a:xfrm>
              <a:off x="10459945" y="2828066"/>
              <a:ext cx="119416" cy="1333419"/>
            </a:xfrm>
            <a:custGeom>
              <a:avLst/>
              <a:gdLst/>
              <a:ahLst/>
              <a:cxnLst/>
              <a:rect l="0" t="0" r="0" b="0"/>
              <a:pathLst>
                <a:path>
                  <a:moveTo>
                    <a:pt x="0" y="0"/>
                  </a:moveTo>
                  <a:lnTo>
                    <a:pt x="0" y="1333419"/>
                  </a:lnTo>
                  <a:lnTo>
                    <a:pt x="111956" y="1333419"/>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35" name="Rectangle 34">
              <a:extLst>
                <a:ext uri="{FF2B5EF4-FFF2-40B4-BE49-F238E27FC236}">
                  <a16:creationId xmlns:a16="http://schemas.microsoft.com/office/drawing/2014/main" id="{090D1DC0-5525-4395-9018-E97B4985F6EB}"/>
                </a:ext>
              </a:extLst>
            </p:cNvPr>
            <p:cNvSpPr/>
            <p:nvPr/>
          </p:nvSpPr>
          <p:spPr>
            <a:xfrm>
              <a:off x="10579357" y="3873139"/>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Sense of self</a:t>
              </a:r>
            </a:p>
          </p:txBody>
        </p:sp>
        <p:sp>
          <p:nvSpPr>
            <p:cNvPr id="36" name="Freeform: Shape 35">
              <a:extLst>
                <a:ext uri="{FF2B5EF4-FFF2-40B4-BE49-F238E27FC236}">
                  <a16:creationId xmlns:a16="http://schemas.microsoft.com/office/drawing/2014/main" id="{08EE1532-39DD-486C-8795-62652A9FA811}"/>
                </a:ext>
              </a:extLst>
            </p:cNvPr>
            <p:cNvSpPr/>
            <p:nvPr/>
          </p:nvSpPr>
          <p:spPr>
            <a:xfrm>
              <a:off x="10459945" y="2828066"/>
              <a:ext cx="123023" cy="2054287"/>
            </a:xfrm>
            <a:custGeom>
              <a:avLst/>
              <a:gdLst/>
              <a:ahLst/>
              <a:cxnLst/>
              <a:rect l="0" t="0" r="0" b="0"/>
              <a:pathLst>
                <a:path>
                  <a:moveTo>
                    <a:pt x="0" y="0"/>
                  </a:moveTo>
                  <a:lnTo>
                    <a:pt x="0" y="2054287"/>
                  </a:lnTo>
                  <a:lnTo>
                    <a:pt x="115338" y="2054287"/>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37" name="Rectangle 36">
              <a:extLst>
                <a:ext uri="{FF2B5EF4-FFF2-40B4-BE49-F238E27FC236}">
                  <a16:creationId xmlns:a16="http://schemas.microsoft.com/office/drawing/2014/main" id="{12D50C89-A9D8-41FC-B83D-B301A66278BA}"/>
                </a:ext>
              </a:extLst>
            </p:cNvPr>
            <p:cNvSpPr/>
            <p:nvPr/>
          </p:nvSpPr>
          <p:spPr>
            <a:xfrm>
              <a:off x="10582966" y="4594006"/>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Pride</a:t>
              </a:r>
            </a:p>
          </p:txBody>
        </p:sp>
        <p:sp>
          <p:nvSpPr>
            <p:cNvPr id="38" name="Freeform: Shape 37">
              <a:extLst>
                <a:ext uri="{FF2B5EF4-FFF2-40B4-BE49-F238E27FC236}">
                  <a16:creationId xmlns:a16="http://schemas.microsoft.com/office/drawing/2014/main" id="{C12B0CF2-BD14-45CF-90D7-EB5D1BC3FEBB}"/>
                </a:ext>
              </a:extLst>
            </p:cNvPr>
            <p:cNvSpPr/>
            <p:nvPr/>
          </p:nvSpPr>
          <p:spPr>
            <a:xfrm>
              <a:off x="10459945" y="2828066"/>
              <a:ext cx="123023" cy="2775154"/>
            </a:xfrm>
            <a:custGeom>
              <a:avLst/>
              <a:gdLst/>
              <a:ahLst/>
              <a:cxnLst/>
              <a:rect l="0" t="0" r="0" b="0"/>
              <a:pathLst>
                <a:path>
                  <a:moveTo>
                    <a:pt x="0" y="0"/>
                  </a:moveTo>
                  <a:lnTo>
                    <a:pt x="0" y="2775154"/>
                  </a:lnTo>
                  <a:lnTo>
                    <a:pt x="115338" y="2775154"/>
                  </a:lnTo>
                </a:path>
              </a:pathLst>
            </a:custGeom>
            <a:noFill/>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hueOff val="0"/>
                <a:satOff val="0"/>
                <a:lumOff val="0"/>
                <a:alphaOff val="0"/>
              </a:schemeClr>
            </a:fontRef>
          </p:style>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Apis For Office"/>
                <a:ea typeface="+mn-ea"/>
                <a:cs typeface="+mn-cs"/>
              </a:endParaRPr>
            </a:p>
          </p:txBody>
        </p:sp>
        <p:sp>
          <p:nvSpPr>
            <p:cNvPr id="39" name="Rectangle 38">
              <a:extLst>
                <a:ext uri="{FF2B5EF4-FFF2-40B4-BE49-F238E27FC236}">
                  <a16:creationId xmlns:a16="http://schemas.microsoft.com/office/drawing/2014/main" id="{161FD1C4-B89B-486B-8058-14CCD9EADCA4}"/>
                </a:ext>
              </a:extLst>
            </p:cNvPr>
            <p:cNvSpPr/>
            <p:nvPr/>
          </p:nvSpPr>
          <p:spPr>
            <a:xfrm>
              <a:off x="10582967" y="5314874"/>
              <a:ext cx="1141120" cy="576693"/>
            </a:xfrm>
            <a:prstGeom prst="rect">
              <a:avLst/>
            </a:prstGeom>
            <a:solidFill>
              <a:schemeClr val="accent5">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28321" rIns="0" bIns="283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chemeClr val="tx1"/>
                  </a:solidFill>
                  <a:effectLst/>
                  <a:uLnTx/>
                  <a:uFillTx/>
                  <a:latin typeface="Apis For Office"/>
                  <a:ea typeface="+mn-ea"/>
                  <a:cs typeface="+mn-cs"/>
                </a:rPr>
                <a:t>Optimism</a:t>
              </a:r>
            </a:p>
          </p:txBody>
        </p:sp>
      </p:grpSp>
      <p:sp>
        <p:nvSpPr>
          <p:cNvPr id="44" name="Rectangle 43">
            <a:extLst>
              <a:ext uri="{FF2B5EF4-FFF2-40B4-BE49-F238E27FC236}">
                <a16:creationId xmlns:a16="http://schemas.microsoft.com/office/drawing/2014/main" id="{A974EAFF-73AA-414B-B245-B7BD516359E8}"/>
              </a:ext>
            </a:extLst>
          </p:cNvPr>
          <p:cNvSpPr/>
          <p:nvPr/>
        </p:nvSpPr>
        <p:spPr>
          <a:xfrm>
            <a:off x="2361677" y="1856960"/>
            <a:ext cx="3232586" cy="4005677"/>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342900" marR="0" lvl="0" indent="-342900" algn="l" defTabSz="914400" rtl="0" eaLnBrk="1" fontAlgn="auto" latinLnBrk="0" hangingPunct="1">
              <a:lnSpc>
                <a:spcPct val="100000"/>
              </a:lnSpc>
              <a:spcBef>
                <a:spcPts val="600"/>
              </a:spcBef>
              <a:buClrTx/>
              <a:buSzTx/>
              <a:buFont typeface="Arial" panose="020B0604020202020204" pitchFamily="34" charset="0"/>
              <a:buChar char="•"/>
              <a:tabLst>
                <a:tab pos="2057400" algn="l"/>
              </a:tabLst>
              <a:defRPr/>
            </a:pPr>
            <a:r>
              <a:rPr kumimoji="0" lang="en-GB" sz="2400" b="0" i="0" u="none" strike="noStrike" kern="1200" cap="none" spc="0" normalizeH="0" baseline="0" noProof="0" dirty="0">
                <a:ln>
                  <a:noFill/>
                </a:ln>
                <a:solidFill>
                  <a:srgbClr val="44546A"/>
                </a:solidFill>
                <a:effectLst/>
                <a:uLnTx/>
                <a:uFillTx/>
                <a:ea typeface="+mn-ea"/>
                <a:cs typeface="+mn-cs"/>
              </a:rPr>
              <a:t>Content Validated</a:t>
            </a:r>
          </a:p>
          <a:p>
            <a:pPr marL="342900" marR="0" lvl="0" indent="-342900" algn="l" defTabSz="914400" rtl="0" eaLnBrk="1" fontAlgn="auto" latinLnBrk="0" hangingPunct="1">
              <a:lnSpc>
                <a:spcPct val="100000"/>
              </a:lnSpc>
              <a:spcBef>
                <a:spcPts val="600"/>
              </a:spcBef>
              <a:buClrTx/>
              <a:buSzTx/>
              <a:buFont typeface="Arial" panose="020B0604020202020204" pitchFamily="34" charset="0"/>
              <a:buChar char="•"/>
              <a:tabLst>
                <a:tab pos="2057400" algn="l"/>
              </a:tabLst>
              <a:defRPr/>
            </a:pPr>
            <a:r>
              <a:rPr lang="en-GB" sz="2400" dirty="0">
                <a:solidFill>
                  <a:srgbClr val="44546A"/>
                </a:solidFill>
              </a:rPr>
              <a:t>Five Domains</a:t>
            </a:r>
            <a:endParaRPr kumimoji="0" lang="en-GB" sz="2400" b="0" i="0" u="none" strike="noStrike" kern="1200" cap="none" spc="0" normalizeH="0" baseline="0" noProof="0" dirty="0">
              <a:ln>
                <a:noFill/>
              </a:ln>
              <a:solidFill>
                <a:srgbClr val="44546A"/>
              </a:solidFill>
              <a:effectLst/>
              <a:uLnTx/>
              <a:uFillTx/>
              <a:ea typeface="+mn-ea"/>
              <a:cs typeface="+mn-cs"/>
            </a:endParaRPr>
          </a:p>
          <a:p>
            <a:pPr marL="342900" indent="-342900" defTabSz="914400">
              <a:spcBef>
                <a:spcPts val="600"/>
              </a:spcBef>
              <a:buFont typeface="Arial" panose="020B0604020202020204" pitchFamily="34" charset="0"/>
              <a:buChar char="•"/>
              <a:tabLst>
                <a:tab pos="2057400" algn="l"/>
              </a:tabLst>
              <a:defRPr/>
            </a:pPr>
            <a:r>
              <a:rPr lang="en-GB" sz="2400" dirty="0">
                <a:solidFill>
                  <a:srgbClr val="44546A"/>
                </a:solidFill>
              </a:rPr>
              <a:t>Adapted for use in both hemophilia gene therapy and non-gene therapy settings</a:t>
            </a:r>
          </a:p>
          <a:p>
            <a:pPr marL="342900" indent="-342900" defTabSz="914400">
              <a:spcBef>
                <a:spcPts val="600"/>
              </a:spcBef>
              <a:buFont typeface="Arial" panose="020B0604020202020204" pitchFamily="34" charset="0"/>
              <a:buChar char="•"/>
              <a:tabLst>
                <a:tab pos="2057400" algn="l"/>
              </a:tabLst>
              <a:defRPr/>
            </a:pPr>
            <a:r>
              <a:rPr lang="en-GB" sz="2400" dirty="0">
                <a:solidFill>
                  <a:srgbClr val="44546A"/>
                </a:solidFill>
              </a:rPr>
              <a:t>Available for licensing via NBDF</a:t>
            </a:r>
          </a:p>
        </p:txBody>
      </p:sp>
      <p:sp>
        <p:nvSpPr>
          <p:cNvPr id="46" name="Date Placeholder 3">
            <a:extLst>
              <a:ext uri="{FF2B5EF4-FFF2-40B4-BE49-F238E27FC236}">
                <a16:creationId xmlns:a16="http://schemas.microsoft.com/office/drawing/2014/main" id="{F2543FE2-DF36-4994-9336-A9EA0B2240BD}"/>
              </a:ext>
            </a:extLst>
          </p:cNvPr>
          <p:cNvSpPr txBox="1">
            <a:spLocks/>
          </p:cNvSpPr>
          <p:nvPr/>
        </p:nvSpPr>
        <p:spPr>
          <a:xfrm>
            <a:off x="2956924" y="6423194"/>
            <a:ext cx="8994253" cy="374454"/>
          </a:xfrm>
          <a:prstGeom prst="rect">
            <a:avLst/>
          </a:prstGeom>
        </p:spPr>
        <p:txBody>
          <a:bodyPr vert="horz" lIns="0" tIns="0" rIns="0" bIns="0" rtlCol="0" anchor="t"/>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900" b="0" i="0" u="none" strike="noStrike" kern="120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rPr>
            </a:br>
            <a:r>
              <a:rPr kumimoji="0" lang="en-GB" sz="900" b="0" i="0" u="none" strike="noStrike" kern="120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rPr>
              <a:t>Clearfield E et al. Poster PCR45, 2022-05 presented at ISPOR 2022, Washington DC, USA.</a:t>
            </a:r>
            <a:endParaRPr kumimoji="0" lang="da-DK" sz="900" b="0" i="0" u="none" strike="noStrike" kern="120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592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312D4-329B-DCD3-DEA7-49CAF0DA7740}"/>
              </a:ext>
            </a:extLst>
          </p:cNvPr>
          <p:cNvSpPr>
            <a:spLocks noGrp="1"/>
          </p:cNvSpPr>
          <p:nvPr>
            <p:ph type="title"/>
          </p:nvPr>
        </p:nvSpPr>
        <p:spPr>
          <a:xfrm>
            <a:off x="2711950" y="539203"/>
            <a:ext cx="8778205" cy="1039173"/>
          </a:xfrm>
        </p:spPr>
        <p:txBody>
          <a:bodyPr/>
          <a:lstStyle/>
          <a:p>
            <a:r>
              <a:rPr lang="en-US" dirty="0"/>
              <a:t>coreVWD Project Goal</a:t>
            </a:r>
          </a:p>
        </p:txBody>
      </p:sp>
      <p:sp>
        <p:nvSpPr>
          <p:cNvPr id="3" name="Content Placeholder 2">
            <a:extLst>
              <a:ext uri="{FF2B5EF4-FFF2-40B4-BE49-F238E27FC236}">
                <a16:creationId xmlns:a16="http://schemas.microsoft.com/office/drawing/2014/main" id="{5B933803-E738-8F6E-FD35-88150D8214E6}"/>
              </a:ext>
            </a:extLst>
          </p:cNvPr>
          <p:cNvSpPr>
            <a:spLocks noGrp="1"/>
          </p:cNvSpPr>
          <p:nvPr>
            <p:ph idx="1"/>
          </p:nvPr>
        </p:nvSpPr>
        <p:spPr>
          <a:xfrm>
            <a:off x="2711950" y="1736173"/>
            <a:ext cx="8778207" cy="4403706"/>
          </a:xfrm>
        </p:spPr>
        <p:txBody>
          <a:bodyPr>
            <a:normAutofit/>
          </a:bodyPr>
          <a:lstStyle/>
          <a:p>
            <a:pPr>
              <a:lnSpc>
                <a:spcPct val="100000"/>
              </a:lnSpc>
            </a:pPr>
            <a:r>
              <a:rPr lang="en-US" dirty="0"/>
              <a:t>Develop a core outcome set to be included in all pivotal clinical trials and post-approval studies of drug therapies (factor and non-factor) for VWD. </a:t>
            </a:r>
          </a:p>
          <a:p>
            <a:pPr lvl="1">
              <a:lnSpc>
                <a:spcPct val="100000"/>
              </a:lnSpc>
            </a:pPr>
            <a:r>
              <a:rPr lang="en-US" dirty="0"/>
              <a:t>Expected outcomes demonstrate the value of the therapy</a:t>
            </a:r>
          </a:p>
          <a:p>
            <a:pPr lvl="1">
              <a:lnSpc>
                <a:spcPct val="100000"/>
              </a:lnSpc>
            </a:pPr>
            <a:r>
              <a:rPr lang="en-US" dirty="0"/>
              <a:t>Access is the goal – measuring the “right” things in clinical trials to bring therapies to the appropriate patients</a:t>
            </a:r>
          </a:p>
        </p:txBody>
      </p:sp>
    </p:spTree>
    <p:extLst>
      <p:ext uri="{BB962C8B-B14F-4D97-AF65-F5344CB8AC3E}">
        <p14:creationId xmlns:p14="http://schemas.microsoft.com/office/powerpoint/2010/main" val="4056693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FE81F6A-EDC3-4FF6-84C3-1C59DB5799A0}"/>
              </a:ext>
            </a:extLst>
          </p:cNvPr>
          <p:cNvCxnSpPr>
            <a:cxnSpLocks/>
          </p:cNvCxnSpPr>
          <p:nvPr/>
        </p:nvCxnSpPr>
        <p:spPr>
          <a:xfrm>
            <a:off x="2467505" y="4063903"/>
            <a:ext cx="9105947" cy="0"/>
          </a:xfrm>
          <a:prstGeom prst="line">
            <a:avLst/>
          </a:prstGeom>
          <a:noFill/>
          <a:ln w="19050" cap="flat" cmpd="sng" algn="ctr">
            <a:solidFill>
              <a:srgbClr val="44546A"/>
            </a:solidFill>
            <a:prstDash val="solid"/>
            <a:miter lim="800000"/>
          </a:ln>
          <a:effectLst/>
        </p:spPr>
      </p:cxnSp>
      <p:sp>
        <p:nvSpPr>
          <p:cNvPr id="21" name="TextBox 18">
            <a:extLst>
              <a:ext uri="{FF2B5EF4-FFF2-40B4-BE49-F238E27FC236}">
                <a16:creationId xmlns:a16="http://schemas.microsoft.com/office/drawing/2014/main" id="{39330D25-173A-45AA-AC68-D7F675AF52FE}"/>
              </a:ext>
            </a:extLst>
          </p:cNvPr>
          <p:cNvSpPr txBox="1">
            <a:spLocks noChangeArrowheads="1"/>
          </p:cNvSpPr>
          <p:nvPr/>
        </p:nvSpPr>
        <p:spPr bwMode="auto">
          <a:xfrm>
            <a:off x="2567784" y="4136651"/>
            <a:ext cx="2435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09570" eaLnBrk="0" fontAlgn="base" hangingPunct="0">
              <a:spcBef>
                <a:spcPct val="0"/>
              </a:spcBef>
              <a:spcAft>
                <a:spcPct val="0"/>
              </a:spcAft>
              <a:buFont typeface="Arial" charset="0"/>
              <a:buNone/>
              <a:defRPr/>
            </a:pPr>
            <a:r>
              <a:rPr lang="en-US" altLang="en-US" sz="2000" kern="0" dirty="0">
                <a:solidFill>
                  <a:prstClr val="black"/>
                </a:solidFill>
                <a:latin typeface="Calibri" panose="020F0502020204030204"/>
                <a:ea typeface="Avenir Book" charset="0"/>
                <a:cs typeface="Avenir Book" charset="0"/>
              </a:rPr>
              <a:t>Market Authorization</a:t>
            </a:r>
          </a:p>
        </p:txBody>
      </p:sp>
      <p:sp>
        <p:nvSpPr>
          <p:cNvPr id="22" name="TextBox 19">
            <a:extLst>
              <a:ext uri="{FF2B5EF4-FFF2-40B4-BE49-F238E27FC236}">
                <a16:creationId xmlns:a16="http://schemas.microsoft.com/office/drawing/2014/main" id="{DC35B509-BC04-429D-9119-8A75B00E553A}"/>
              </a:ext>
            </a:extLst>
          </p:cNvPr>
          <p:cNvSpPr txBox="1">
            <a:spLocks noChangeArrowheads="1"/>
          </p:cNvSpPr>
          <p:nvPr/>
        </p:nvSpPr>
        <p:spPr bwMode="auto">
          <a:xfrm>
            <a:off x="5852222" y="4136651"/>
            <a:ext cx="1704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09570" eaLnBrk="0" fontAlgn="base" hangingPunct="0">
              <a:spcBef>
                <a:spcPct val="0"/>
              </a:spcBef>
              <a:spcAft>
                <a:spcPct val="0"/>
              </a:spcAft>
              <a:buFont typeface="Arial" charset="0"/>
              <a:buNone/>
              <a:defRPr/>
            </a:pPr>
            <a:r>
              <a:rPr lang="en-US" altLang="en-US" sz="2000" kern="0" dirty="0">
                <a:solidFill>
                  <a:prstClr val="black"/>
                </a:solidFill>
                <a:latin typeface="Calibri" panose="020F0502020204030204"/>
                <a:ea typeface="Avenir Book" charset="0"/>
                <a:cs typeface="Avenir Book" charset="0"/>
              </a:rPr>
              <a:t>Market Access</a:t>
            </a:r>
          </a:p>
        </p:txBody>
      </p:sp>
      <p:sp>
        <p:nvSpPr>
          <p:cNvPr id="23" name="TextBox 19">
            <a:extLst>
              <a:ext uri="{FF2B5EF4-FFF2-40B4-BE49-F238E27FC236}">
                <a16:creationId xmlns:a16="http://schemas.microsoft.com/office/drawing/2014/main" id="{BFDB5E13-1229-4EBA-AC65-958F27DD40D0}"/>
              </a:ext>
            </a:extLst>
          </p:cNvPr>
          <p:cNvSpPr txBox="1">
            <a:spLocks noChangeArrowheads="1"/>
          </p:cNvSpPr>
          <p:nvPr/>
        </p:nvSpPr>
        <p:spPr bwMode="auto">
          <a:xfrm>
            <a:off x="8984284" y="4136651"/>
            <a:ext cx="1784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09570" eaLnBrk="0" fontAlgn="base" hangingPunct="0">
              <a:spcBef>
                <a:spcPct val="0"/>
              </a:spcBef>
              <a:spcAft>
                <a:spcPct val="0"/>
              </a:spcAft>
              <a:buFont typeface="Arial" charset="0"/>
              <a:buNone/>
              <a:defRPr/>
            </a:pPr>
            <a:r>
              <a:rPr lang="en-US" altLang="en-US" sz="2000" kern="0" dirty="0">
                <a:solidFill>
                  <a:prstClr val="black"/>
                </a:solidFill>
                <a:latin typeface="Calibri" panose="020F0502020204030204"/>
                <a:ea typeface="Avenir Book" charset="0"/>
                <a:cs typeface="Avenir Book" charset="0"/>
              </a:rPr>
              <a:t>On-Market Use</a:t>
            </a:r>
          </a:p>
        </p:txBody>
      </p:sp>
      <p:sp>
        <p:nvSpPr>
          <p:cNvPr id="24" name="TextBox 13">
            <a:extLst>
              <a:ext uri="{FF2B5EF4-FFF2-40B4-BE49-F238E27FC236}">
                <a16:creationId xmlns:a16="http://schemas.microsoft.com/office/drawing/2014/main" id="{D287751B-2F79-4F19-86D6-4FDCEDE7FDC3}"/>
              </a:ext>
            </a:extLst>
          </p:cNvPr>
          <p:cNvSpPr txBox="1">
            <a:spLocks noChangeArrowheads="1"/>
          </p:cNvSpPr>
          <p:nvPr/>
        </p:nvSpPr>
        <p:spPr bwMode="auto">
          <a:xfrm>
            <a:off x="2626823" y="2195139"/>
            <a:ext cx="232101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defTabSz="609570" eaLnBrk="0" fontAlgn="base" hangingPunct="0">
              <a:spcBef>
                <a:spcPct val="0"/>
              </a:spcBef>
              <a:spcAft>
                <a:spcPct val="0"/>
              </a:spcAft>
              <a:buFont typeface="Arial" charset="0"/>
              <a:buNone/>
              <a:defRPr/>
            </a:pPr>
            <a:r>
              <a:rPr lang="en-US" altLang="en-US" sz="1800" b="1" kern="0" dirty="0">
                <a:solidFill>
                  <a:srgbClr val="44546A"/>
                </a:solidFill>
                <a:latin typeface="Calibri" panose="020F0502020204030204"/>
                <a:ea typeface="Avenir Book" charset="0"/>
                <a:cs typeface="Avenir Book" charset="0"/>
              </a:rPr>
              <a:t>Regulatory decision making</a:t>
            </a:r>
            <a:r>
              <a:rPr lang="en-US" altLang="en-US" sz="1800" kern="0" dirty="0">
                <a:solidFill>
                  <a:srgbClr val="44546A"/>
                </a:solidFill>
                <a:latin typeface="Calibri" panose="020F0502020204030204"/>
                <a:ea typeface="Avenir Book" charset="0"/>
                <a:cs typeface="Avenir Book" charset="0"/>
              </a:rPr>
              <a:t> </a:t>
            </a:r>
          </a:p>
          <a:p>
            <a:pPr defTabSz="609570" eaLnBrk="0" fontAlgn="base" hangingPunct="0">
              <a:spcBef>
                <a:spcPct val="0"/>
              </a:spcBef>
              <a:spcAft>
                <a:spcPct val="0"/>
              </a:spcAft>
              <a:buFont typeface="Arial" charset="0"/>
              <a:buNone/>
              <a:defRPr/>
            </a:pPr>
            <a:r>
              <a:rPr lang="en-US" altLang="en-US" sz="1800" kern="0" dirty="0">
                <a:solidFill>
                  <a:prstClr val="black">
                    <a:lumMod val="50000"/>
                  </a:prstClr>
                </a:solidFill>
                <a:latin typeface="Calibri" panose="020F0502020204030204"/>
                <a:ea typeface="Avenir Book" charset="0"/>
                <a:cs typeface="Avenir Book" charset="0"/>
              </a:rPr>
              <a:t>Core outcomes defined, collected and reported in all clinical trials</a:t>
            </a:r>
          </a:p>
        </p:txBody>
      </p:sp>
      <p:sp>
        <p:nvSpPr>
          <p:cNvPr id="25" name="TextBox 14">
            <a:extLst>
              <a:ext uri="{FF2B5EF4-FFF2-40B4-BE49-F238E27FC236}">
                <a16:creationId xmlns:a16="http://schemas.microsoft.com/office/drawing/2014/main" id="{AE57F6CA-8E0D-402F-868D-3008CD3802F6}"/>
              </a:ext>
            </a:extLst>
          </p:cNvPr>
          <p:cNvSpPr txBox="1">
            <a:spLocks noChangeArrowheads="1"/>
          </p:cNvSpPr>
          <p:nvPr/>
        </p:nvSpPr>
        <p:spPr bwMode="auto">
          <a:xfrm>
            <a:off x="5477616" y="2195139"/>
            <a:ext cx="2453527"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20000"/>
              </a:spcBef>
              <a:spcAft>
                <a:spcPts val="0"/>
              </a:spcAft>
              <a:buClrTx/>
              <a:buSzTx/>
              <a:buFont typeface="Arial" charset="0"/>
              <a:buNone/>
              <a:tabLst/>
              <a:defRPr/>
            </a:pPr>
            <a:r>
              <a:rPr kumimoji="0" lang="en-US" sz="1800" b="1" i="0" u="none" strike="noStrike" kern="0" cap="none" spc="0" normalizeH="0" baseline="0" noProof="0" dirty="0">
                <a:ln>
                  <a:noFill/>
                </a:ln>
                <a:solidFill>
                  <a:srgbClr val="44546A"/>
                </a:solidFill>
                <a:effectLst/>
                <a:uLnTx/>
                <a:uFillTx/>
                <a:latin typeface="Calibri" pitchFamily="34" charset="0"/>
              </a:rPr>
              <a:t>Health technology appraisal</a:t>
            </a:r>
            <a:r>
              <a:rPr kumimoji="0" lang="en-US" sz="1800" b="0" i="0" u="none" strike="noStrike" kern="0" cap="none" spc="0" normalizeH="0" baseline="0" noProof="0" dirty="0">
                <a:ln>
                  <a:noFill/>
                </a:ln>
                <a:solidFill>
                  <a:srgbClr val="44546A"/>
                </a:solidFill>
                <a:effectLst/>
                <a:uLnTx/>
                <a:uFillTx/>
                <a:latin typeface="Calibri" pitchFamily="34" charset="0"/>
              </a:rPr>
              <a:t> </a:t>
            </a:r>
          </a:p>
          <a:p>
            <a:pPr marL="0" marR="0" lvl="0" indent="0" defTabSz="914400" eaLnBrk="1" fontAlgn="auto" latinLnBrk="0" hangingPunct="1">
              <a:lnSpc>
                <a:spcPct val="100000"/>
              </a:lnSpc>
              <a:spcBef>
                <a:spcPct val="20000"/>
              </a:spcBef>
              <a:spcAft>
                <a:spcPts val="0"/>
              </a:spcAft>
              <a:buClrTx/>
              <a:buSzTx/>
              <a:buFont typeface="Arial" charset="0"/>
              <a:buNone/>
              <a:tabLst/>
              <a:defRPr/>
            </a:pPr>
            <a:r>
              <a:rPr kumimoji="0" lang="en-US" sz="1800" b="0" i="0" u="none" strike="noStrike" kern="0" cap="none" spc="0" normalizeH="0" baseline="0" noProof="0" dirty="0">
                <a:ln>
                  <a:noFill/>
                </a:ln>
                <a:solidFill>
                  <a:prstClr val="black"/>
                </a:solidFill>
                <a:effectLst/>
                <a:uLnTx/>
                <a:uFillTx/>
                <a:latin typeface="Calibri" pitchFamily="34" charset="0"/>
              </a:rPr>
              <a:t>Increased predictability and consistency when making coverage decisions</a:t>
            </a:r>
          </a:p>
        </p:txBody>
      </p:sp>
      <p:sp>
        <p:nvSpPr>
          <p:cNvPr id="26" name="TextBox 15">
            <a:extLst>
              <a:ext uri="{FF2B5EF4-FFF2-40B4-BE49-F238E27FC236}">
                <a16:creationId xmlns:a16="http://schemas.microsoft.com/office/drawing/2014/main" id="{60F64305-6373-4FBC-94F3-E8E5F1F5CFAD}"/>
              </a:ext>
            </a:extLst>
          </p:cNvPr>
          <p:cNvSpPr txBox="1">
            <a:spLocks noChangeArrowheads="1"/>
          </p:cNvSpPr>
          <p:nvPr/>
        </p:nvSpPr>
        <p:spPr bwMode="auto">
          <a:xfrm>
            <a:off x="8460926" y="2195139"/>
            <a:ext cx="283118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20000"/>
              </a:spcBef>
              <a:spcAft>
                <a:spcPts val="0"/>
              </a:spcAft>
              <a:buClrTx/>
              <a:buSzTx/>
              <a:buFont typeface="Arial" charset="0"/>
              <a:buNone/>
              <a:tabLst/>
              <a:defRPr/>
            </a:pPr>
            <a:r>
              <a:rPr kumimoji="0" lang="en-US" sz="1800" b="1" i="0" u="none" strike="noStrike" kern="0" cap="none" spc="0" normalizeH="0" baseline="0" noProof="0" dirty="0">
                <a:ln>
                  <a:noFill/>
                </a:ln>
                <a:solidFill>
                  <a:srgbClr val="44546A"/>
                </a:solidFill>
                <a:effectLst/>
                <a:uLnTx/>
                <a:uFillTx/>
                <a:latin typeface="Calibri" pitchFamily="34" charset="0"/>
              </a:rPr>
              <a:t>Patient-Clinician decision making</a:t>
            </a:r>
            <a:r>
              <a:rPr kumimoji="0" lang="en-US" sz="1800" b="0" i="0" u="none" strike="noStrike" kern="0" cap="none" spc="0" normalizeH="0" baseline="0" noProof="0" dirty="0">
                <a:ln>
                  <a:noFill/>
                </a:ln>
                <a:solidFill>
                  <a:srgbClr val="44546A"/>
                </a:solidFill>
                <a:effectLst/>
                <a:uLnTx/>
                <a:uFillTx/>
                <a:latin typeface="Calibri" pitchFamily="34" charset="0"/>
              </a:rPr>
              <a:t> </a:t>
            </a:r>
          </a:p>
          <a:p>
            <a:pPr marL="0" marR="0" lvl="0" indent="0" defTabSz="914400" eaLnBrk="1" fontAlgn="auto" latinLnBrk="0" hangingPunct="1">
              <a:lnSpc>
                <a:spcPct val="100000"/>
              </a:lnSpc>
              <a:spcBef>
                <a:spcPct val="20000"/>
              </a:spcBef>
              <a:spcAft>
                <a:spcPts val="0"/>
              </a:spcAft>
              <a:buClrTx/>
              <a:buSzTx/>
              <a:buFont typeface="Arial" charset="0"/>
              <a:buNone/>
              <a:tabLst/>
              <a:defRPr/>
            </a:pPr>
            <a:r>
              <a:rPr kumimoji="0" lang="en-US" sz="1800" b="0" i="0" u="none" strike="noStrike" kern="0" cap="none" spc="0" normalizeH="0" baseline="0" noProof="0" dirty="0">
                <a:ln>
                  <a:noFill/>
                </a:ln>
                <a:solidFill>
                  <a:prstClr val="black"/>
                </a:solidFill>
                <a:effectLst/>
                <a:uLnTx/>
                <a:uFillTx/>
                <a:latin typeface="Calibri" pitchFamily="34" charset="0"/>
              </a:rPr>
              <a:t>Outcomes meaningful to the quality of life and functioning of patients </a:t>
            </a:r>
          </a:p>
        </p:txBody>
      </p:sp>
      <p:sp>
        <p:nvSpPr>
          <p:cNvPr id="2" name="Title 1">
            <a:extLst>
              <a:ext uri="{FF2B5EF4-FFF2-40B4-BE49-F238E27FC236}">
                <a16:creationId xmlns:a16="http://schemas.microsoft.com/office/drawing/2014/main" id="{8C50F67F-571C-4B43-AC1C-BE2B839332A0}"/>
              </a:ext>
            </a:extLst>
          </p:cNvPr>
          <p:cNvSpPr>
            <a:spLocks noGrp="1"/>
          </p:cNvSpPr>
          <p:nvPr>
            <p:ph type="title"/>
          </p:nvPr>
        </p:nvSpPr>
        <p:spPr>
          <a:xfrm>
            <a:off x="2711450" y="539750"/>
            <a:ext cx="8778875" cy="1038225"/>
          </a:xfrm>
        </p:spPr>
        <p:txBody>
          <a:bodyPr>
            <a:noAutofit/>
          </a:bodyPr>
          <a:lstStyle/>
          <a:p>
            <a:r>
              <a:rPr lang="en-US" sz="3600" dirty="0"/>
              <a:t>Useful Across the Lifecycle of a Product</a:t>
            </a:r>
          </a:p>
        </p:txBody>
      </p:sp>
      <p:sp>
        <p:nvSpPr>
          <p:cNvPr id="27" name="Right Arrow 14">
            <a:extLst>
              <a:ext uri="{FF2B5EF4-FFF2-40B4-BE49-F238E27FC236}">
                <a16:creationId xmlns:a16="http://schemas.microsoft.com/office/drawing/2014/main" id="{7A5A778B-2951-4C2F-8790-E765808C6ABB}"/>
              </a:ext>
            </a:extLst>
          </p:cNvPr>
          <p:cNvSpPr/>
          <p:nvPr/>
        </p:nvSpPr>
        <p:spPr bwMode="auto">
          <a:xfrm>
            <a:off x="2626823" y="4878865"/>
            <a:ext cx="9105948" cy="1097280"/>
          </a:xfrm>
          <a:prstGeom prst="rightArrow">
            <a:avLst/>
          </a:prstGeom>
          <a:solidFill>
            <a:srgbClr val="44546A"/>
          </a:solidFill>
          <a:ln w="9525" cap="flat" cmpd="sng" algn="ctr">
            <a:noFill/>
            <a:prstDash val="solid"/>
            <a:round/>
            <a:headEnd type="none" w="med" len="med"/>
            <a:tailEnd type="none" w="med" len="med"/>
          </a:ln>
          <a:effectLst/>
        </p:spPr>
        <p:txBody>
          <a:bodyPr vert="horz" wrap="square" lIns="121920" tIns="91440" rIns="121920" bIns="0" numCol="1" rtlCol="0" anchor="t" anchorCtr="0" compatLnSpc="1">
            <a:prstTxWarp prst="textNoShape">
              <a:avLst/>
            </a:prstTxWarp>
          </a:bodyPr>
          <a:lstStyle/>
          <a:p>
            <a:pPr algn="ctr" defTabSz="609570" eaLnBrk="0" fontAlgn="base" hangingPunct="0">
              <a:spcBef>
                <a:spcPct val="0"/>
              </a:spcBef>
              <a:spcAft>
                <a:spcPct val="0"/>
              </a:spcAft>
              <a:defRPr/>
            </a:pPr>
            <a:r>
              <a:rPr lang="en-US" altLang="en-US" sz="2200" kern="0" dirty="0">
                <a:solidFill>
                  <a:prstClr val="white"/>
                </a:solidFill>
                <a:latin typeface="Calibri" panose="020F0502020204030204"/>
                <a:ea typeface="Avenir Book" charset="0"/>
                <a:cs typeface="Avenir Book" charset="0"/>
              </a:rPr>
              <a:t>Consistent collection and reporting of relevant and well-specified outcomes</a:t>
            </a:r>
          </a:p>
        </p:txBody>
      </p:sp>
      <p:grpSp>
        <p:nvGrpSpPr>
          <p:cNvPr id="28" name="Group 27">
            <a:extLst>
              <a:ext uri="{FF2B5EF4-FFF2-40B4-BE49-F238E27FC236}">
                <a16:creationId xmlns:a16="http://schemas.microsoft.com/office/drawing/2014/main" id="{C11FA31E-D5B0-469F-AF75-FC7F8ABD1C7F}"/>
              </a:ext>
            </a:extLst>
          </p:cNvPr>
          <p:cNvGrpSpPr/>
          <p:nvPr/>
        </p:nvGrpSpPr>
        <p:grpSpPr>
          <a:xfrm>
            <a:off x="5190278" y="2196454"/>
            <a:ext cx="2931257" cy="2458828"/>
            <a:chOff x="5745191" y="2281634"/>
            <a:chExt cx="2932815" cy="1371600"/>
          </a:xfrm>
        </p:grpSpPr>
        <p:cxnSp>
          <p:nvCxnSpPr>
            <p:cNvPr id="29" name="Straight Connector 28">
              <a:extLst>
                <a:ext uri="{FF2B5EF4-FFF2-40B4-BE49-F238E27FC236}">
                  <a16:creationId xmlns:a16="http://schemas.microsoft.com/office/drawing/2014/main" id="{1FF21ADE-FBC0-470C-82D9-16AB9C2BF59F}"/>
                </a:ext>
              </a:extLst>
            </p:cNvPr>
            <p:cNvCxnSpPr/>
            <p:nvPr/>
          </p:nvCxnSpPr>
          <p:spPr>
            <a:xfrm>
              <a:off x="5745191" y="2281634"/>
              <a:ext cx="0" cy="1371600"/>
            </a:xfrm>
            <a:prstGeom prst="line">
              <a:avLst/>
            </a:prstGeom>
            <a:noFill/>
            <a:ln w="19050" cap="flat" cmpd="sng" algn="ctr">
              <a:solidFill>
                <a:srgbClr val="44546A"/>
              </a:solidFill>
              <a:prstDash val="solid"/>
              <a:miter lim="800000"/>
            </a:ln>
            <a:effectLst/>
          </p:spPr>
        </p:cxnSp>
        <p:cxnSp>
          <p:nvCxnSpPr>
            <p:cNvPr id="30" name="Straight Connector 29">
              <a:extLst>
                <a:ext uri="{FF2B5EF4-FFF2-40B4-BE49-F238E27FC236}">
                  <a16:creationId xmlns:a16="http://schemas.microsoft.com/office/drawing/2014/main" id="{E16F5A57-3365-4617-8F46-B48F0569D8C2}"/>
                </a:ext>
              </a:extLst>
            </p:cNvPr>
            <p:cNvCxnSpPr/>
            <p:nvPr/>
          </p:nvCxnSpPr>
          <p:spPr>
            <a:xfrm>
              <a:off x="8678006" y="2281634"/>
              <a:ext cx="0" cy="1371600"/>
            </a:xfrm>
            <a:prstGeom prst="line">
              <a:avLst/>
            </a:prstGeom>
            <a:noFill/>
            <a:ln w="19050" cap="flat" cmpd="sng" algn="ctr">
              <a:solidFill>
                <a:srgbClr val="44546A"/>
              </a:solidFill>
              <a:prstDash val="solid"/>
              <a:miter lim="800000"/>
            </a:ln>
            <a:effectLst/>
          </p:spPr>
        </p:cxnSp>
      </p:grpSp>
      <p:sp>
        <p:nvSpPr>
          <p:cNvPr id="16" name="Rectangle 15">
            <a:extLst>
              <a:ext uri="{FF2B5EF4-FFF2-40B4-BE49-F238E27FC236}">
                <a16:creationId xmlns:a16="http://schemas.microsoft.com/office/drawing/2014/main" id="{CF26FB4A-2379-4DAD-B6D4-BC744A27F95E}"/>
              </a:ext>
            </a:extLst>
          </p:cNvPr>
          <p:cNvSpPr/>
          <p:nvPr/>
        </p:nvSpPr>
        <p:spPr>
          <a:xfrm>
            <a:off x="2803468" y="6318250"/>
            <a:ext cx="8061267" cy="369332"/>
          </a:xfrm>
          <a:prstGeom prst="rect">
            <a:avLst/>
          </a:prstGeom>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rPr>
              <a:t>Skinner, Clearfield, Iorio, Tunis. Comparing Outcomes Across Clinical Trials: Core Outcome Set for Hemophilia Gene Therapy as a Model for Other Diseases (2017). DIA Global Forum Vol. 9 Issue 5</a:t>
            </a:r>
          </a:p>
        </p:txBody>
      </p:sp>
    </p:spTree>
    <p:extLst>
      <p:ext uri="{BB962C8B-B14F-4D97-AF65-F5344CB8AC3E}">
        <p14:creationId xmlns:p14="http://schemas.microsoft.com/office/powerpoint/2010/main" val="1337982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4FF5-34A1-4F5D-8927-D11CD5D144E7}"/>
              </a:ext>
            </a:extLst>
          </p:cNvPr>
          <p:cNvSpPr>
            <a:spLocks noGrp="1"/>
          </p:cNvSpPr>
          <p:nvPr>
            <p:ph type="title"/>
          </p:nvPr>
        </p:nvSpPr>
        <p:spPr>
          <a:xfrm>
            <a:off x="2711950" y="539203"/>
            <a:ext cx="8778205" cy="1039173"/>
          </a:xfrm>
        </p:spPr>
        <p:txBody>
          <a:bodyPr/>
          <a:lstStyle/>
          <a:p>
            <a:r>
              <a:rPr lang="en-US" dirty="0"/>
              <a:t>The Delphi Process</a:t>
            </a:r>
          </a:p>
        </p:txBody>
      </p:sp>
      <p:grpSp>
        <p:nvGrpSpPr>
          <p:cNvPr id="22" name="Group 21">
            <a:extLst>
              <a:ext uri="{FF2B5EF4-FFF2-40B4-BE49-F238E27FC236}">
                <a16:creationId xmlns:a16="http://schemas.microsoft.com/office/drawing/2014/main" id="{8D67AC6E-6186-4731-A07C-861A7AFDA418}"/>
              </a:ext>
            </a:extLst>
          </p:cNvPr>
          <p:cNvGrpSpPr/>
          <p:nvPr/>
        </p:nvGrpSpPr>
        <p:grpSpPr>
          <a:xfrm>
            <a:off x="2869669" y="1683319"/>
            <a:ext cx="8462435" cy="5039405"/>
            <a:chOff x="595688" y="6606948"/>
            <a:chExt cx="6138984" cy="3256264"/>
          </a:xfrm>
        </p:grpSpPr>
        <p:sp>
          <p:nvSpPr>
            <p:cNvPr id="12" name="Rectangle 11">
              <a:extLst>
                <a:ext uri="{FF2B5EF4-FFF2-40B4-BE49-F238E27FC236}">
                  <a16:creationId xmlns:a16="http://schemas.microsoft.com/office/drawing/2014/main" id="{8ADCE14E-B123-4C29-B2E3-7C5A97D81198}"/>
                </a:ext>
              </a:extLst>
            </p:cNvPr>
            <p:cNvSpPr/>
            <p:nvPr/>
          </p:nvSpPr>
          <p:spPr>
            <a:xfrm>
              <a:off x="2229085" y="9320053"/>
              <a:ext cx="2872192" cy="543159"/>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ysClr val="windowText" lastClr="000000"/>
                  </a:solidFill>
                  <a:latin typeface="Arial" panose="020B0604020202020204" pitchFamily="34" charset="0"/>
                  <a:cs typeface="Arial" panose="020B0604020202020204" pitchFamily="34" charset="0"/>
                </a:rPr>
                <a:t>coreVWD</a:t>
              </a:r>
              <a:r>
                <a:rPr lang="en-US" b="1" dirty="0">
                  <a:solidFill>
                    <a:sysClr val="windowText" lastClr="000000"/>
                  </a:solidFill>
                  <a:latin typeface="Arial" panose="020B0604020202020204" pitchFamily="34" charset="0"/>
                  <a:cs typeface="Arial" panose="020B0604020202020204" pitchFamily="34" charset="0"/>
                </a:rPr>
                <a:t> Final Core Set</a:t>
              </a:r>
            </a:p>
            <a:p>
              <a:pPr algn="ctr"/>
              <a:r>
                <a:rPr lang="en-US" b="1" dirty="0">
                  <a:solidFill>
                    <a:schemeClr val="bg2">
                      <a:lumMod val="50000"/>
                    </a:schemeClr>
                  </a:solidFill>
                  <a:latin typeface="Arial" panose="020B0604020202020204" pitchFamily="34" charset="0"/>
                  <a:cs typeface="Arial" panose="020B0604020202020204" pitchFamily="34" charset="0"/>
                </a:rPr>
                <a:t>Recommended Outcomes and Adverse Events</a:t>
              </a:r>
            </a:p>
          </p:txBody>
        </p:sp>
        <p:sp>
          <p:nvSpPr>
            <p:cNvPr id="13" name="Isosceles Triangle 12">
              <a:extLst>
                <a:ext uri="{FF2B5EF4-FFF2-40B4-BE49-F238E27FC236}">
                  <a16:creationId xmlns:a16="http://schemas.microsoft.com/office/drawing/2014/main" id="{528B1832-165E-4096-BD2D-8AAC66232B2F}"/>
                </a:ext>
              </a:extLst>
            </p:cNvPr>
            <p:cNvSpPr/>
            <p:nvPr/>
          </p:nvSpPr>
          <p:spPr>
            <a:xfrm flipV="1">
              <a:off x="595688" y="6606948"/>
              <a:ext cx="6138984" cy="2563495"/>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D23AF5-8F53-4D54-8E4D-FFD07B6B715D}"/>
                </a:ext>
              </a:extLst>
            </p:cNvPr>
            <p:cNvSpPr/>
            <p:nvPr/>
          </p:nvSpPr>
          <p:spPr>
            <a:xfrm>
              <a:off x="683445" y="6610120"/>
              <a:ext cx="5874694" cy="233086"/>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Draft List of Outcomes</a:t>
              </a:r>
            </a:p>
          </p:txBody>
        </p:sp>
        <p:sp>
          <p:nvSpPr>
            <p:cNvPr id="15" name="Rectangle 14">
              <a:extLst>
                <a:ext uri="{FF2B5EF4-FFF2-40B4-BE49-F238E27FC236}">
                  <a16:creationId xmlns:a16="http://schemas.microsoft.com/office/drawing/2014/main" id="{FCB34112-4C7C-4D90-908F-80FA438A6B08}"/>
                </a:ext>
              </a:extLst>
            </p:cNvPr>
            <p:cNvSpPr/>
            <p:nvPr/>
          </p:nvSpPr>
          <p:spPr>
            <a:xfrm>
              <a:off x="1079486" y="6886139"/>
              <a:ext cx="5082612" cy="24938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Delphi 1</a:t>
              </a:r>
            </a:p>
          </p:txBody>
        </p:sp>
        <p:sp>
          <p:nvSpPr>
            <p:cNvPr id="16" name="Rectangle 15">
              <a:extLst>
                <a:ext uri="{FF2B5EF4-FFF2-40B4-BE49-F238E27FC236}">
                  <a16:creationId xmlns:a16="http://schemas.microsoft.com/office/drawing/2014/main" id="{9249719A-AA15-4716-AD7A-BB84B6959379}"/>
                </a:ext>
              </a:extLst>
            </p:cNvPr>
            <p:cNvSpPr/>
            <p:nvPr/>
          </p:nvSpPr>
          <p:spPr>
            <a:xfrm>
              <a:off x="1475527" y="7178456"/>
              <a:ext cx="4290530" cy="249383"/>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Reduced List of Outcomes</a:t>
              </a:r>
            </a:p>
          </p:txBody>
        </p:sp>
        <p:sp>
          <p:nvSpPr>
            <p:cNvPr id="17" name="Rectangle 16">
              <a:extLst>
                <a:ext uri="{FF2B5EF4-FFF2-40B4-BE49-F238E27FC236}">
                  <a16:creationId xmlns:a16="http://schemas.microsoft.com/office/drawing/2014/main" id="{B94CB2D0-F309-4F10-9259-E712E59B9881}"/>
                </a:ext>
              </a:extLst>
            </p:cNvPr>
            <p:cNvSpPr/>
            <p:nvPr/>
          </p:nvSpPr>
          <p:spPr>
            <a:xfrm>
              <a:off x="1871568" y="7466298"/>
              <a:ext cx="3498448" cy="24938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Delphi 2</a:t>
              </a:r>
            </a:p>
          </p:txBody>
        </p:sp>
        <p:sp>
          <p:nvSpPr>
            <p:cNvPr id="18" name="Rectangle 17">
              <a:extLst>
                <a:ext uri="{FF2B5EF4-FFF2-40B4-BE49-F238E27FC236}">
                  <a16:creationId xmlns:a16="http://schemas.microsoft.com/office/drawing/2014/main" id="{CFA7FC84-1262-4099-A7FD-05E1EA2C9B3E}"/>
                </a:ext>
              </a:extLst>
            </p:cNvPr>
            <p:cNvSpPr/>
            <p:nvPr/>
          </p:nvSpPr>
          <p:spPr>
            <a:xfrm>
              <a:off x="2267075" y="7764005"/>
              <a:ext cx="2707433" cy="249383"/>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Reduced List of Outcomes</a:t>
              </a:r>
            </a:p>
          </p:txBody>
        </p:sp>
        <p:sp>
          <p:nvSpPr>
            <p:cNvPr id="19" name="Rectangle 18">
              <a:extLst>
                <a:ext uri="{FF2B5EF4-FFF2-40B4-BE49-F238E27FC236}">
                  <a16:creationId xmlns:a16="http://schemas.microsoft.com/office/drawing/2014/main" id="{7BD0819F-2515-4233-A8BD-EA93CFDB74B1}"/>
                </a:ext>
              </a:extLst>
            </p:cNvPr>
            <p:cNvSpPr/>
            <p:nvPr/>
          </p:nvSpPr>
          <p:spPr>
            <a:xfrm>
              <a:off x="2663115" y="8058640"/>
              <a:ext cx="1915351" cy="249383"/>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Consensus Meeting</a:t>
              </a:r>
            </a:p>
          </p:txBody>
        </p:sp>
        <p:sp>
          <p:nvSpPr>
            <p:cNvPr id="20" name="Rectangle 19">
              <a:extLst>
                <a:ext uri="{FF2B5EF4-FFF2-40B4-BE49-F238E27FC236}">
                  <a16:creationId xmlns:a16="http://schemas.microsoft.com/office/drawing/2014/main" id="{33B697B6-D73C-4C20-96A1-8E3042A35F02}"/>
                </a:ext>
              </a:extLst>
            </p:cNvPr>
            <p:cNvSpPr/>
            <p:nvPr/>
          </p:nvSpPr>
          <p:spPr>
            <a:xfrm>
              <a:off x="3104621" y="8354543"/>
              <a:ext cx="1121120" cy="24938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Delphi 3</a:t>
              </a:r>
            </a:p>
          </p:txBody>
        </p:sp>
        <p:sp>
          <p:nvSpPr>
            <p:cNvPr id="21" name="Arrow: Right 20">
              <a:extLst>
                <a:ext uri="{FF2B5EF4-FFF2-40B4-BE49-F238E27FC236}">
                  <a16:creationId xmlns:a16="http://schemas.microsoft.com/office/drawing/2014/main" id="{F77E6E63-AF7F-4EF9-91DF-1114F1CFFF8B}"/>
                </a:ext>
              </a:extLst>
            </p:cNvPr>
            <p:cNvSpPr/>
            <p:nvPr/>
          </p:nvSpPr>
          <p:spPr>
            <a:xfrm rot="5400000">
              <a:off x="3382906" y="8800192"/>
              <a:ext cx="564548" cy="326273"/>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76A069BB-95C9-46F9-9754-5CDB599A85CD}"/>
              </a:ext>
            </a:extLst>
          </p:cNvPr>
          <p:cNvSpPr txBox="1"/>
          <p:nvPr/>
        </p:nvSpPr>
        <p:spPr>
          <a:xfrm>
            <a:off x="2133390" y="3551997"/>
            <a:ext cx="1714500" cy="369332"/>
          </a:xfrm>
          <a:prstGeom prst="rect">
            <a:avLst/>
          </a:prstGeom>
          <a:noFill/>
        </p:spPr>
        <p:txBody>
          <a:bodyPr wrap="square" rtlCol="0">
            <a:spAutoFit/>
          </a:bodyPr>
          <a:lstStyle/>
          <a:p>
            <a:r>
              <a:rPr lang="en-US" b="1" dirty="0">
                <a:solidFill>
                  <a:schemeClr val="tx2"/>
                </a:solidFill>
              </a:rPr>
              <a:t>Online</a:t>
            </a:r>
          </a:p>
        </p:txBody>
      </p:sp>
      <p:sp>
        <p:nvSpPr>
          <p:cNvPr id="24" name="TextBox 23">
            <a:extLst>
              <a:ext uri="{FF2B5EF4-FFF2-40B4-BE49-F238E27FC236}">
                <a16:creationId xmlns:a16="http://schemas.microsoft.com/office/drawing/2014/main" id="{5EEAEFF8-B272-47D1-A4E3-EC219D55D9D3}"/>
              </a:ext>
            </a:extLst>
          </p:cNvPr>
          <p:cNvSpPr txBox="1"/>
          <p:nvPr/>
        </p:nvSpPr>
        <p:spPr>
          <a:xfrm>
            <a:off x="9843295" y="4019489"/>
            <a:ext cx="1714500" cy="369332"/>
          </a:xfrm>
          <a:prstGeom prst="rect">
            <a:avLst/>
          </a:prstGeom>
          <a:noFill/>
        </p:spPr>
        <p:txBody>
          <a:bodyPr wrap="square" rtlCol="0">
            <a:spAutoFit/>
          </a:bodyPr>
          <a:lstStyle/>
          <a:p>
            <a:r>
              <a:rPr lang="en-US" b="1" dirty="0">
                <a:solidFill>
                  <a:schemeClr val="tx2"/>
                </a:solidFill>
              </a:rPr>
              <a:t>Online</a:t>
            </a:r>
          </a:p>
        </p:txBody>
      </p:sp>
      <p:cxnSp>
        <p:nvCxnSpPr>
          <p:cNvPr id="26" name="Straight Arrow Connector 25">
            <a:extLst>
              <a:ext uri="{FF2B5EF4-FFF2-40B4-BE49-F238E27FC236}">
                <a16:creationId xmlns:a16="http://schemas.microsoft.com/office/drawing/2014/main" id="{8AA953B0-7F2C-4ED2-A51D-94D35D2A1276}"/>
              </a:ext>
            </a:extLst>
          </p:cNvPr>
          <p:cNvCxnSpPr>
            <a:cxnSpLocks/>
          </p:cNvCxnSpPr>
          <p:nvPr/>
        </p:nvCxnSpPr>
        <p:spPr>
          <a:xfrm flipV="1">
            <a:off x="2642862" y="2442361"/>
            <a:ext cx="878660" cy="10316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E630166-7C10-4242-B9DF-CE68AD998064}"/>
              </a:ext>
            </a:extLst>
          </p:cNvPr>
          <p:cNvCxnSpPr>
            <a:cxnSpLocks/>
          </p:cNvCxnSpPr>
          <p:nvPr/>
        </p:nvCxnSpPr>
        <p:spPr>
          <a:xfrm flipH="1" flipV="1">
            <a:off x="8811209" y="3218120"/>
            <a:ext cx="1327449" cy="7664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217068B-0D59-4362-B090-FA01A031FB01}"/>
              </a:ext>
            </a:extLst>
          </p:cNvPr>
          <p:cNvCxnSpPr>
            <a:cxnSpLocks/>
          </p:cNvCxnSpPr>
          <p:nvPr/>
        </p:nvCxnSpPr>
        <p:spPr>
          <a:xfrm flipV="1">
            <a:off x="4650625" y="4418196"/>
            <a:ext cx="1077803" cy="3554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9C0FFA0-9624-2D0B-8179-053AB975DCDB}"/>
              </a:ext>
            </a:extLst>
          </p:cNvPr>
          <p:cNvSpPr txBox="1"/>
          <p:nvPr/>
        </p:nvSpPr>
        <p:spPr>
          <a:xfrm>
            <a:off x="3737432" y="4680875"/>
            <a:ext cx="1714500" cy="369332"/>
          </a:xfrm>
          <a:prstGeom prst="rect">
            <a:avLst/>
          </a:prstGeom>
          <a:noFill/>
        </p:spPr>
        <p:txBody>
          <a:bodyPr wrap="square" rtlCol="0">
            <a:spAutoFit/>
          </a:bodyPr>
          <a:lstStyle/>
          <a:p>
            <a:r>
              <a:rPr lang="en-US" b="1" dirty="0">
                <a:solidFill>
                  <a:schemeClr val="tx2"/>
                </a:solidFill>
              </a:rPr>
              <a:t>Online</a:t>
            </a:r>
          </a:p>
        </p:txBody>
      </p:sp>
      <p:sp>
        <p:nvSpPr>
          <p:cNvPr id="4" name="TextBox 3">
            <a:extLst>
              <a:ext uri="{FF2B5EF4-FFF2-40B4-BE49-F238E27FC236}">
                <a16:creationId xmlns:a16="http://schemas.microsoft.com/office/drawing/2014/main" id="{C7BFCB42-93F4-828A-78DE-3BA078F2F204}"/>
              </a:ext>
            </a:extLst>
          </p:cNvPr>
          <p:cNvSpPr txBox="1"/>
          <p:nvPr/>
        </p:nvSpPr>
        <p:spPr>
          <a:xfrm>
            <a:off x="8811209" y="4955016"/>
            <a:ext cx="1714500" cy="369332"/>
          </a:xfrm>
          <a:prstGeom prst="rect">
            <a:avLst/>
          </a:prstGeom>
          <a:noFill/>
        </p:spPr>
        <p:txBody>
          <a:bodyPr wrap="square" rtlCol="0">
            <a:spAutoFit/>
          </a:bodyPr>
          <a:lstStyle/>
          <a:p>
            <a:r>
              <a:rPr lang="en-US" b="1" dirty="0">
                <a:solidFill>
                  <a:schemeClr val="tx2"/>
                </a:solidFill>
              </a:rPr>
              <a:t>In-person</a:t>
            </a:r>
          </a:p>
        </p:txBody>
      </p:sp>
      <p:cxnSp>
        <p:nvCxnSpPr>
          <p:cNvPr id="6" name="Straight Arrow Connector 5">
            <a:extLst>
              <a:ext uri="{FF2B5EF4-FFF2-40B4-BE49-F238E27FC236}">
                <a16:creationId xmlns:a16="http://schemas.microsoft.com/office/drawing/2014/main" id="{AAB4F558-73D9-5420-48A5-E72AA954C8C9}"/>
              </a:ext>
            </a:extLst>
          </p:cNvPr>
          <p:cNvCxnSpPr>
            <a:cxnSpLocks/>
          </p:cNvCxnSpPr>
          <p:nvPr/>
        </p:nvCxnSpPr>
        <p:spPr>
          <a:xfrm flipH="1" flipV="1">
            <a:off x="8196298" y="4216122"/>
            <a:ext cx="1097096" cy="6626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126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C110-462F-63D5-F62C-4F0196D33FDF}"/>
              </a:ext>
            </a:extLst>
          </p:cNvPr>
          <p:cNvSpPr>
            <a:spLocks noGrp="1"/>
          </p:cNvSpPr>
          <p:nvPr>
            <p:ph type="ctrTitle"/>
          </p:nvPr>
        </p:nvSpPr>
        <p:spPr>
          <a:xfrm>
            <a:off x="2650601" y="1533087"/>
            <a:ext cx="8958805" cy="2789022"/>
          </a:xfrm>
        </p:spPr>
        <p:txBody>
          <a:bodyPr/>
          <a:lstStyle/>
          <a:p>
            <a:r>
              <a:rPr lang="en-US" dirty="0"/>
              <a:t>What is a Core Outcome Set?</a:t>
            </a:r>
          </a:p>
        </p:txBody>
      </p:sp>
    </p:spTree>
    <p:extLst>
      <p:ext uri="{BB962C8B-B14F-4D97-AF65-F5344CB8AC3E}">
        <p14:creationId xmlns:p14="http://schemas.microsoft.com/office/powerpoint/2010/main" val="1366092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746C-5D98-4C85-9644-D1C6A1E77F30}"/>
              </a:ext>
            </a:extLst>
          </p:cNvPr>
          <p:cNvSpPr>
            <a:spLocks noGrp="1"/>
          </p:cNvSpPr>
          <p:nvPr>
            <p:ph type="title"/>
          </p:nvPr>
        </p:nvSpPr>
        <p:spPr>
          <a:xfrm>
            <a:off x="2711950" y="539203"/>
            <a:ext cx="8778205" cy="1039173"/>
          </a:xfrm>
        </p:spPr>
        <p:txBody>
          <a:bodyPr>
            <a:normAutofit/>
          </a:bodyPr>
          <a:lstStyle/>
          <a:p>
            <a:r>
              <a:rPr lang="en-US" dirty="0"/>
              <a:t>Multi-stakeholder by Design</a:t>
            </a:r>
          </a:p>
        </p:txBody>
      </p:sp>
      <p:grpSp>
        <p:nvGrpSpPr>
          <p:cNvPr id="6" name="Group 5">
            <a:extLst>
              <a:ext uri="{FF2B5EF4-FFF2-40B4-BE49-F238E27FC236}">
                <a16:creationId xmlns:a16="http://schemas.microsoft.com/office/drawing/2014/main" id="{E652D8ED-40A7-4D1D-A13A-66B7371390E8}"/>
              </a:ext>
            </a:extLst>
          </p:cNvPr>
          <p:cNvGrpSpPr/>
          <p:nvPr/>
        </p:nvGrpSpPr>
        <p:grpSpPr>
          <a:xfrm>
            <a:off x="3926358" y="2474492"/>
            <a:ext cx="6008034" cy="3047620"/>
            <a:chOff x="906818" y="2312708"/>
            <a:chExt cx="6008034" cy="3047620"/>
          </a:xfrm>
        </p:grpSpPr>
        <p:pic>
          <p:nvPicPr>
            <p:cNvPr id="7" name="Picture 6">
              <a:extLst>
                <a:ext uri="{FF2B5EF4-FFF2-40B4-BE49-F238E27FC236}">
                  <a16:creationId xmlns:a16="http://schemas.microsoft.com/office/drawing/2014/main" id="{670BD708-97EB-4392-95CD-C7DC81EE7810}"/>
                </a:ext>
              </a:extLst>
            </p:cNvPr>
            <p:cNvPicPr>
              <a:picLocks noChangeAspect="1"/>
            </p:cNvPicPr>
            <p:nvPr/>
          </p:nvPicPr>
          <p:blipFill>
            <a:blip r:embed="rId2">
              <a:duotone>
                <a:schemeClr val="accent1">
                  <a:shade val="45000"/>
                  <a:satMod val="135000"/>
                </a:schemeClr>
                <a:prstClr val="white"/>
              </a:duotone>
            </a:blip>
            <a:stretch>
              <a:fillRect/>
            </a:stretch>
          </p:blipFill>
          <p:spPr>
            <a:xfrm>
              <a:off x="1516342" y="2922232"/>
              <a:ext cx="609524" cy="609524"/>
            </a:xfrm>
            <a:prstGeom prst="rect">
              <a:avLst/>
            </a:prstGeom>
          </p:spPr>
        </p:pic>
        <p:pic>
          <p:nvPicPr>
            <p:cNvPr id="8" name="Picture 7">
              <a:extLst>
                <a:ext uri="{FF2B5EF4-FFF2-40B4-BE49-F238E27FC236}">
                  <a16:creationId xmlns:a16="http://schemas.microsoft.com/office/drawing/2014/main" id="{C7B3A72A-909C-4A76-9AC8-469D2CF9F638}"/>
                </a:ext>
              </a:extLst>
            </p:cNvPr>
            <p:cNvPicPr>
              <a:picLocks noChangeAspect="1"/>
            </p:cNvPicPr>
            <p:nvPr/>
          </p:nvPicPr>
          <p:blipFill>
            <a:blip r:embed="rId2">
              <a:duotone>
                <a:schemeClr val="accent2">
                  <a:shade val="45000"/>
                  <a:satMod val="135000"/>
                </a:schemeClr>
                <a:prstClr val="white"/>
              </a:duotone>
            </a:blip>
            <a:stretch>
              <a:fillRect/>
            </a:stretch>
          </p:blipFill>
          <p:spPr>
            <a:xfrm>
              <a:off x="2125866" y="3531756"/>
              <a:ext cx="609524" cy="609524"/>
            </a:xfrm>
            <a:prstGeom prst="rect">
              <a:avLst/>
            </a:prstGeom>
          </p:spPr>
        </p:pic>
        <p:pic>
          <p:nvPicPr>
            <p:cNvPr id="9" name="Picture 8">
              <a:extLst>
                <a:ext uri="{FF2B5EF4-FFF2-40B4-BE49-F238E27FC236}">
                  <a16:creationId xmlns:a16="http://schemas.microsoft.com/office/drawing/2014/main" id="{60092A39-A0B6-4E79-9B4A-E58D53F3CC7F}"/>
                </a:ext>
              </a:extLst>
            </p:cNvPr>
            <p:cNvPicPr>
              <a:picLocks noChangeAspect="1"/>
            </p:cNvPicPr>
            <p:nvPr/>
          </p:nvPicPr>
          <p:blipFill>
            <a:blip r:embed="rId2">
              <a:duotone>
                <a:schemeClr val="accent1">
                  <a:shade val="45000"/>
                  <a:satMod val="135000"/>
                </a:schemeClr>
                <a:prstClr val="white"/>
              </a:duotone>
            </a:blip>
            <a:stretch>
              <a:fillRect/>
            </a:stretch>
          </p:blipFill>
          <p:spPr>
            <a:xfrm>
              <a:off x="906818" y="2922232"/>
              <a:ext cx="609524" cy="609524"/>
            </a:xfrm>
            <a:prstGeom prst="rect">
              <a:avLst/>
            </a:prstGeom>
          </p:spPr>
        </p:pic>
        <p:pic>
          <p:nvPicPr>
            <p:cNvPr id="10" name="Picture 9">
              <a:extLst>
                <a:ext uri="{FF2B5EF4-FFF2-40B4-BE49-F238E27FC236}">
                  <a16:creationId xmlns:a16="http://schemas.microsoft.com/office/drawing/2014/main" id="{AAE842D6-E344-4796-B44A-B50CF4F4D7EA}"/>
                </a:ext>
              </a:extLst>
            </p:cNvPr>
            <p:cNvPicPr>
              <a:picLocks noChangeAspect="1"/>
            </p:cNvPicPr>
            <p:nvPr/>
          </p:nvPicPr>
          <p:blipFill>
            <a:blip r:embed="rId2">
              <a:duotone>
                <a:schemeClr val="accent1">
                  <a:shade val="45000"/>
                  <a:satMod val="135000"/>
                </a:schemeClr>
                <a:prstClr val="white"/>
              </a:duotone>
            </a:blip>
            <a:stretch>
              <a:fillRect/>
            </a:stretch>
          </p:blipFill>
          <p:spPr>
            <a:xfrm>
              <a:off x="1516342" y="2312708"/>
              <a:ext cx="609524" cy="609524"/>
            </a:xfrm>
            <a:prstGeom prst="rect">
              <a:avLst/>
            </a:prstGeom>
          </p:spPr>
        </p:pic>
        <p:pic>
          <p:nvPicPr>
            <p:cNvPr id="11" name="Picture 10">
              <a:extLst>
                <a:ext uri="{FF2B5EF4-FFF2-40B4-BE49-F238E27FC236}">
                  <a16:creationId xmlns:a16="http://schemas.microsoft.com/office/drawing/2014/main" id="{EF97AD7F-DADD-4333-AD4C-A65B68415B62}"/>
                </a:ext>
              </a:extLst>
            </p:cNvPr>
            <p:cNvPicPr>
              <a:picLocks noChangeAspect="1"/>
            </p:cNvPicPr>
            <p:nvPr/>
          </p:nvPicPr>
          <p:blipFill>
            <a:blip r:embed="rId2">
              <a:duotone>
                <a:schemeClr val="accent2">
                  <a:shade val="45000"/>
                  <a:satMod val="135000"/>
                </a:schemeClr>
                <a:prstClr val="white"/>
              </a:duotone>
            </a:blip>
            <a:stretch>
              <a:fillRect/>
            </a:stretch>
          </p:blipFill>
          <p:spPr>
            <a:xfrm>
              <a:off x="906818" y="3531756"/>
              <a:ext cx="609524" cy="609524"/>
            </a:xfrm>
            <a:prstGeom prst="rect">
              <a:avLst/>
            </a:prstGeom>
          </p:spPr>
        </p:pic>
        <p:pic>
          <p:nvPicPr>
            <p:cNvPr id="12" name="Picture 11">
              <a:extLst>
                <a:ext uri="{FF2B5EF4-FFF2-40B4-BE49-F238E27FC236}">
                  <a16:creationId xmlns:a16="http://schemas.microsoft.com/office/drawing/2014/main" id="{93CACFC6-6DA6-4963-876C-C9B0EDB6A096}"/>
                </a:ext>
              </a:extLst>
            </p:cNvPr>
            <p:cNvPicPr>
              <a:picLocks noChangeAspect="1"/>
            </p:cNvPicPr>
            <p:nvPr/>
          </p:nvPicPr>
          <p:blipFill>
            <a:blip r:embed="rId2">
              <a:duotone>
                <a:schemeClr val="accent2">
                  <a:shade val="45000"/>
                  <a:satMod val="135000"/>
                </a:schemeClr>
                <a:prstClr val="white"/>
              </a:duotone>
            </a:blip>
            <a:stretch>
              <a:fillRect/>
            </a:stretch>
          </p:blipFill>
          <p:spPr>
            <a:xfrm>
              <a:off x="906818" y="4141280"/>
              <a:ext cx="609524" cy="609524"/>
            </a:xfrm>
            <a:prstGeom prst="rect">
              <a:avLst/>
            </a:prstGeom>
          </p:spPr>
        </p:pic>
        <p:pic>
          <p:nvPicPr>
            <p:cNvPr id="13" name="Picture 12">
              <a:extLst>
                <a:ext uri="{FF2B5EF4-FFF2-40B4-BE49-F238E27FC236}">
                  <a16:creationId xmlns:a16="http://schemas.microsoft.com/office/drawing/2014/main" id="{49AB9574-9BB3-4DA3-AB5E-14765118A56B}"/>
                </a:ext>
              </a:extLst>
            </p:cNvPr>
            <p:cNvPicPr>
              <a:picLocks noChangeAspect="1"/>
            </p:cNvPicPr>
            <p:nvPr/>
          </p:nvPicPr>
          <p:blipFill>
            <a:blip r:embed="rId2">
              <a:duotone>
                <a:schemeClr val="accent2">
                  <a:shade val="45000"/>
                  <a:satMod val="135000"/>
                </a:schemeClr>
                <a:prstClr val="white"/>
              </a:duotone>
            </a:blip>
            <a:stretch>
              <a:fillRect/>
            </a:stretch>
          </p:blipFill>
          <p:spPr>
            <a:xfrm>
              <a:off x="1516342" y="3531756"/>
              <a:ext cx="609524" cy="609524"/>
            </a:xfrm>
            <a:prstGeom prst="rect">
              <a:avLst/>
            </a:prstGeom>
          </p:spPr>
        </p:pic>
        <p:pic>
          <p:nvPicPr>
            <p:cNvPr id="14" name="Picture 13">
              <a:extLst>
                <a:ext uri="{FF2B5EF4-FFF2-40B4-BE49-F238E27FC236}">
                  <a16:creationId xmlns:a16="http://schemas.microsoft.com/office/drawing/2014/main" id="{D96E7B3E-4B74-482A-B3E0-1D0B95FEE7F1}"/>
                </a:ext>
              </a:extLst>
            </p:cNvPr>
            <p:cNvPicPr>
              <a:picLocks noChangeAspect="1"/>
            </p:cNvPicPr>
            <p:nvPr/>
          </p:nvPicPr>
          <p:blipFill>
            <a:blip r:embed="rId2">
              <a:duotone>
                <a:schemeClr val="accent1">
                  <a:shade val="45000"/>
                  <a:satMod val="135000"/>
                </a:schemeClr>
                <a:prstClr val="white"/>
              </a:duotone>
            </a:blip>
            <a:stretch>
              <a:fillRect/>
            </a:stretch>
          </p:blipFill>
          <p:spPr>
            <a:xfrm>
              <a:off x="2121904" y="2312708"/>
              <a:ext cx="609524" cy="609524"/>
            </a:xfrm>
            <a:prstGeom prst="rect">
              <a:avLst/>
            </a:prstGeom>
          </p:spPr>
        </p:pic>
        <p:pic>
          <p:nvPicPr>
            <p:cNvPr id="15" name="Picture 14">
              <a:extLst>
                <a:ext uri="{FF2B5EF4-FFF2-40B4-BE49-F238E27FC236}">
                  <a16:creationId xmlns:a16="http://schemas.microsoft.com/office/drawing/2014/main" id="{D33C89A0-E088-4FAF-92B3-C4E5E0BF253A}"/>
                </a:ext>
              </a:extLst>
            </p:cNvPr>
            <p:cNvPicPr>
              <a:picLocks noChangeAspect="1"/>
            </p:cNvPicPr>
            <p:nvPr/>
          </p:nvPicPr>
          <p:blipFill>
            <a:blip r:embed="rId2">
              <a:duotone>
                <a:schemeClr val="accent1">
                  <a:shade val="45000"/>
                  <a:satMod val="135000"/>
                </a:schemeClr>
                <a:prstClr val="white"/>
              </a:duotone>
            </a:blip>
            <a:stretch>
              <a:fillRect/>
            </a:stretch>
          </p:blipFill>
          <p:spPr>
            <a:xfrm>
              <a:off x="2125866" y="2922232"/>
              <a:ext cx="609524" cy="609524"/>
            </a:xfrm>
            <a:prstGeom prst="rect">
              <a:avLst/>
            </a:prstGeom>
          </p:spPr>
        </p:pic>
        <p:pic>
          <p:nvPicPr>
            <p:cNvPr id="16" name="Picture 15">
              <a:extLst>
                <a:ext uri="{FF2B5EF4-FFF2-40B4-BE49-F238E27FC236}">
                  <a16:creationId xmlns:a16="http://schemas.microsoft.com/office/drawing/2014/main" id="{23719816-4C2B-4AE6-B964-80A249EB50F4}"/>
                </a:ext>
              </a:extLst>
            </p:cNvPr>
            <p:cNvPicPr>
              <a:picLocks noChangeAspect="1"/>
            </p:cNvPicPr>
            <p:nvPr/>
          </p:nvPicPr>
          <p:blipFill>
            <a:blip r:embed="rId2">
              <a:duotone>
                <a:schemeClr val="accent2">
                  <a:shade val="45000"/>
                  <a:satMod val="135000"/>
                </a:schemeClr>
                <a:prstClr val="white"/>
              </a:duotone>
            </a:blip>
            <a:stretch>
              <a:fillRect/>
            </a:stretch>
          </p:blipFill>
          <p:spPr>
            <a:xfrm>
              <a:off x="1516342" y="4141280"/>
              <a:ext cx="609524" cy="609524"/>
            </a:xfrm>
            <a:prstGeom prst="rect">
              <a:avLst/>
            </a:prstGeom>
          </p:spPr>
        </p:pic>
        <p:pic>
          <p:nvPicPr>
            <p:cNvPr id="17" name="Picture 16">
              <a:extLst>
                <a:ext uri="{FF2B5EF4-FFF2-40B4-BE49-F238E27FC236}">
                  <a16:creationId xmlns:a16="http://schemas.microsoft.com/office/drawing/2014/main" id="{CF94846A-D387-445C-B847-A1B2362F5A51}"/>
                </a:ext>
              </a:extLst>
            </p:cNvPr>
            <p:cNvPicPr>
              <a:picLocks noChangeAspect="1"/>
            </p:cNvPicPr>
            <p:nvPr/>
          </p:nvPicPr>
          <p:blipFill>
            <a:blip r:embed="rId2">
              <a:duotone>
                <a:schemeClr val="accent5">
                  <a:shade val="45000"/>
                  <a:satMod val="135000"/>
                </a:schemeClr>
                <a:prstClr val="white"/>
              </a:duotone>
            </a:blip>
            <a:stretch>
              <a:fillRect/>
            </a:stretch>
          </p:blipFill>
          <p:spPr>
            <a:xfrm>
              <a:off x="1512380" y="4750804"/>
              <a:ext cx="609524" cy="609524"/>
            </a:xfrm>
            <a:prstGeom prst="rect">
              <a:avLst/>
            </a:prstGeom>
          </p:spPr>
        </p:pic>
        <p:pic>
          <p:nvPicPr>
            <p:cNvPr id="18" name="Picture 17">
              <a:extLst>
                <a:ext uri="{FF2B5EF4-FFF2-40B4-BE49-F238E27FC236}">
                  <a16:creationId xmlns:a16="http://schemas.microsoft.com/office/drawing/2014/main" id="{60D0507E-AFF0-4A83-B877-B00A2320F7A6}"/>
                </a:ext>
              </a:extLst>
            </p:cNvPr>
            <p:cNvPicPr>
              <a:picLocks noChangeAspect="1"/>
            </p:cNvPicPr>
            <p:nvPr/>
          </p:nvPicPr>
          <p:blipFill>
            <a:blip r:embed="rId2">
              <a:duotone>
                <a:schemeClr val="accent5">
                  <a:shade val="45000"/>
                  <a:satMod val="135000"/>
                </a:schemeClr>
                <a:prstClr val="white"/>
              </a:duotone>
            </a:blip>
            <a:stretch>
              <a:fillRect/>
            </a:stretch>
          </p:blipFill>
          <p:spPr>
            <a:xfrm>
              <a:off x="2121904" y="4141280"/>
              <a:ext cx="609524" cy="609524"/>
            </a:xfrm>
            <a:prstGeom prst="rect">
              <a:avLst/>
            </a:prstGeom>
          </p:spPr>
        </p:pic>
        <p:pic>
          <p:nvPicPr>
            <p:cNvPr id="19" name="Picture 18">
              <a:extLst>
                <a:ext uri="{FF2B5EF4-FFF2-40B4-BE49-F238E27FC236}">
                  <a16:creationId xmlns:a16="http://schemas.microsoft.com/office/drawing/2014/main" id="{49CFBDA1-8E74-4E81-B00D-003CCFC3679C}"/>
                </a:ext>
              </a:extLst>
            </p:cNvPr>
            <p:cNvPicPr>
              <a:picLocks noChangeAspect="1"/>
            </p:cNvPicPr>
            <p:nvPr/>
          </p:nvPicPr>
          <p:blipFill>
            <a:blip r:embed="rId2">
              <a:duotone>
                <a:schemeClr val="accent5">
                  <a:shade val="45000"/>
                  <a:satMod val="135000"/>
                </a:schemeClr>
                <a:prstClr val="white"/>
              </a:duotone>
            </a:blip>
            <a:stretch>
              <a:fillRect/>
            </a:stretch>
          </p:blipFill>
          <p:spPr>
            <a:xfrm>
              <a:off x="2125866" y="4750804"/>
              <a:ext cx="609524" cy="609524"/>
            </a:xfrm>
            <a:prstGeom prst="rect">
              <a:avLst/>
            </a:prstGeom>
          </p:spPr>
        </p:pic>
        <p:pic>
          <p:nvPicPr>
            <p:cNvPr id="20" name="Picture 19">
              <a:extLst>
                <a:ext uri="{FF2B5EF4-FFF2-40B4-BE49-F238E27FC236}">
                  <a16:creationId xmlns:a16="http://schemas.microsoft.com/office/drawing/2014/main" id="{B2FBE2E5-4465-401C-AE2F-C2862A10801E}"/>
                </a:ext>
              </a:extLst>
            </p:cNvPr>
            <p:cNvPicPr>
              <a:picLocks noChangeAspect="1"/>
            </p:cNvPicPr>
            <p:nvPr/>
          </p:nvPicPr>
          <p:blipFill>
            <a:blip r:embed="rId2">
              <a:duotone>
                <a:schemeClr val="accent1">
                  <a:shade val="45000"/>
                  <a:satMod val="135000"/>
                </a:schemeClr>
                <a:prstClr val="white"/>
              </a:duotone>
            </a:blip>
            <a:stretch>
              <a:fillRect/>
            </a:stretch>
          </p:blipFill>
          <p:spPr>
            <a:xfrm>
              <a:off x="2727466" y="2312708"/>
              <a:ext cx="609524" cy="609524"/>
            </a:xfrm>
            <a:prstGeom prst="rect">
              <a:avLst/>
            </a:prstGeom>
          </p:spPr>
        </p:pic>
        <p:pic>
          <p:nvPicPr>
            <p:cNvPr id="21" name="Picture 20">
              <a:extLst>
                <a:ext uri="{FF2B5EF4-FFF2-40B4-BE49-F238E27FC236}">
                  <a16:creationId xmlns:a16="http://schemas.microsoft.com/office/drawing/2014/main" id="{ACEBE7F9-823B-424F-976F-87A0483DEE6F}"/>
                </a:ext>
              </a:extLst>
            </p:cNvPr>
            <p:cNvPicPr>
              <a:picLocks noChangeAspect="1"/>
            </p:cNvPicPr>
            <p:nvPr/>
          </p:nvPicPr>
          <p:blipFill>
            <a:blip r:embed="rId2">
              <a:duotone>
                <a:schemeClr val="accent6">
                  <a:shade val="45000"/>
                  <a:satMod val="135000"/>
                </a:schemeClr>
                <a:prstClr val="white"/>
              </a:duotone>
            </a:blip>
            <a:stretch>
              <a:fillRect/>
            </a:stretch>
          </p:blipFill>
          <p:spPr>
            <a:xfrm>
              <a:off x="2723504" y="2922232"/>
              <a:ext cx="609524" cy="609524"/>
            </a:xfrm>
            <a:prstGeom prst="rect">
              <a:avLst/>
            </a:prstGeom>
          </p:spPr>
        </p:pic>
        <p:pic>
          <p:nvPicPr>
            <p:cNvPr id="22" name="Picture 21">
              <a:extLst>
                <a:ext uri="{FF2B5EF4-FFF2-40B4-BE49-F238E27FC236}">
                  <a16:creationId xmlns:a16="http://schemas.microsoft.com/office/drawing/2014/main" id="{1B090345-2E7A-4E6E-90F4-6B2DF42DFC2E}"/>
                </a:ext>
              </a:extLst>
            </p:cNvPr>
            <p:cNvPicPr>
              <a:picLocks noChangeAspect="1"/>
            </p:cNvPicPr>
            <p:nvPr/>
          </p:nvPicPr>
          <p:blipFill>
            <a:blip r:embed="rId2">
              <a:duotone>
                <a:schemeClr val="accent2">
                  <a:shade val="45000"/>
                  <a:satMod val="135000"/>
                </a:schemeClr>
                <a:prstClr val="white"/>
              </a:duotone>
            </a:blip>
            <a:stretch>
              <a:fillRect/>
            </a:stretch>
          </p:blipFill>
          <p:spPr>
            <a:xfrm>
              <a:off x="2719542" y="3531756"/>
              <a:ext cx="609524" cy="609524"/>
            </a:xfrm>
            <a:prstGeom prst="rect">
              <a:avLst/>
            </a:prstGeom>
          </p:spPr>
        </p:pic>
        <p:pic>
          <p:nvPicPr>
            <p:cNvPr id="23" name="Picture 22">
              <a:extLst>
                <a:ext uri="{FF2B5EF4-FFF2-40B4-BE49-F238E27FC236}">
                  <a16:creationId xmlns:a16="http://schemas.microsoft.com/office/drawing/2014/main" id="{AC425E3D-E6C2-4D57-AD49-65AA06FD20AD}"/>
                </a:ext>
              </a:extLst>
            </p:cNvPr>
            <p:cNvPicPr>
              <a:picLocks noChangeAspect="1"/>
            </p:cNvPicPr>
            <p:nvPr/>
          </p:nvPicPr>
          <p:blipFill>
            <a:blip r:embed="rId2">
              <a:duotone>
                <a:schemeClr val="accent5">
                  <a:shade val="45000"/>
                  <a:satMod val="135000"/>
                </a:schemeClr>
                <a:prstClr val="white"/>
              </a:duotone>
            </a:blip>
            <a:stretch>
              <a:fillRect/>
            </a:stretch>
          </p:blipFill>
          <p:spPr>
            <a:xfrm>
              <a:off x="2713599" y="4141280"/>
              <a:ext cx="609524" cy="609524"/>
            </a:xfrm>
            <a:prstGeom prst="rect">
              <a:avLst/>
            </a:prstGeom>
          </p:spPr>
        </p:pic>
        <p:pic>
          <p:nvPicPr>
            <p:cNvPr id="24" name="Picture 23">
              <a:extLst>
                <a:ext uri="{FF2B5EF4-FFF2-40B4-BE49-F238E27FC236}">
                  <a16:creationId xmlns:a16="http://schemas.microsoft.com/office/drawing/2014/main" id="{454DC282-073A-4AEE-A859-1AD4B983BDFB}"/>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3587"/>
                      </a14:imgEffect>
                      <a14:imgEffect>
                        <a14:saturation sat="99000"/>
                      </a14:imgEffect>
                    </a14:imgLayer>
                  </a14:imgProps>
                </a:ext>
              </a:extLst>
            </a:blip>
            <a:stretch>
              <a:fillRect/>
            </a:stretch>
          </p:blipFill>
          <p:spPr>
            <a:xfrm>
              <a:off x="2713599" y="4750804"/>
              <a:ext cx="609524" cy="609524"/>
            </a:xfrm>
            <a:prstGeom prst="rect">
              <a:avLst/>
            </a:prstGeom>
          </p:spPr>
        </p:pic>
        <p:pic>
          <p:nvPicPr>
            <p:cNvPr id="25" name="Picture 24">
              <a:extLst>
                <a:ext uri="{FF2B5EF4-FFF2-40B4-BE49-F238E27FC236}">
                  <a16:creationId xmlns:a16="http://schemas.microsoft.com/office/drawing/2014/main" id="{80037A00-173A-4554-8F9F-07C3D3EF27E1}"/>
                </a:ext>
              </a:extLst>
            </p:cNvPr>
            <p:cNvPicPr>
              <a:picLocks noChangeAspect="1"/>
            </p:cNvPicPr>
            <p:nvPr/>
          </p:nvPicPr>
          <p:blipFill>
            <a:blip r:embed="rId2">
              <a:duotone>
                <a:schemeClr val="accent6">
                  <a:shade val="45000"/>
                  <a:satMod val="135000"/>
                </a:schemeClr>
                <a:prstClr val="white"/>
              </a:duotone>
            </a:blip>
            <a:stretch>
              <a:fillRect/>
            </a:stretch>
          </p:blipFill>
          <p:spPr>
            <a:xfrm>
              <a:off x="3301332" y="2312708"/>
              <a:ext cx="609524" cy="609524"/>
            </a:xfrm>
            <a:prstGeom prst="rect">
              <a:avLst/>
            </a:prstGeom>
          </p:spPr>
        </p:pic>
        <p:pic>
          <p:nvPicPr>
            <p:cNvPr id="26" name="Picture 25">
              <a:extLst>
                <a:ext uri="{FF2B5EF4-FFF2-40B4-BE49-F238E27FC236}">
                  <a16:creationId xmlns:a16="http://schemas.microsoft.com/office/drawing/2014/main" id="{5A1B8554-D4A4-40CC-B946-6549904E2D75}"/>
                </a:ext>
              </a:extLst>
            </p:cNvPr>
            <p:cNvPicPr>
              <a:picLocks noChangeAspect="1"/>
            </p:cNvPicPr>
            <p:nvPr/>
          </p:nvPicPr>
          <p:blipFill>
            <a:blip r:embed="rId2">
              <a:duotone>
                <a:schemeClr val="accent6">
                  <a:shade val="45000"/>
                  <a:satMod val="135000"/>
                </a:schemeClr>
                <a:prstClr val="white"/>
              </a:duotone>
            </a:blip>
            <a:stretch>
              <a:fillRect/>
            </a:stretch>
          </p:blipFill>
          <p:spPr>
            <a:xfrm>
              <a:off x="3301332" y="2922232"/>
              <a:ext cx="609524" cy="609524"/>
            </a:xfrm>
            <a:prstGeom prst="rect">
              <a:avLst/>
            </a:prstGeom>
          </p:spPr>
        </p:pic>
        <p:pic>
          <p:nvPicPr>
            <p:cNvPr id="27" name="Picture 26">
              <a:extLst>
                <a:ext uri="{FF2B5EF4-FFF2-40B4-BE49-F238E27FC236}">
                  <a16:creationId xmlns:a16="http://schemas.microsoft.com/office/drawing/2014/main" id="{1C037DAA-64DE-4A35-A2BC-5B495F3508E4}"/>
                </a:ext>
              </a:extLst>
            </p:cNvPr>
            <p:cNvPicPr>
              <a:picLocks noChangeAspect="1"/>
            </p:cNvPicPr>
            <p:nvPr/>
          </p:nvPicPr>
          <p:blipFill>
            <a:blip r:embed="rId2">
              <a:duotone>
                <a:schemeClr val="bg2">
                  <a:shade val="45000"/>
                  <a:satMod val="135000"/>
                </a:schemeClr>
                <a:prstClr val="white"/>
              </a:duotone>
            </a:blip>
            <a:stretch>
              <a:fillRect/>
            </a:stretch>
          </p:blipFill>
          <p:spPr>
            <a:xfrm>
              <a:off x="3323123" y="3531756"/>
              <a:ext cx="609524" cy="609524"/>
            </a:xfrm>
            <a:prstGeom prst="rect">
              <a:avLst/>
            </a:prstGeom>
          </p:spPr>
        </p:pic>
        <p:pic>
          <p:nvPicPr>
            <p:cNvPr id="28" name="Picture 27">
              <a:extLst>
                <a:ext uri="{FF2B5EF4-FFF2-40B4-BE49-F238E27FC236}">
                  <a16:creationId xmlns:a16="http://schemas.microsoft.com/office/drawing/2014/main" id="{184683EE-F6C3-45A3-9848-F2981B3040AF}"/>
                </a:ext>
              </a:extLst>
            </p:cNvPr>
            <p:cNvPicPr>
              <a:picLocks noChangeAspect="1"/>
            </p:cNvPicPr>
            <p:nvPr/>
          </p:nvPicPr>
          <p:blipFill>
            <a:blip r:embed="rId2">
              <a:duotone>
                <a:schemeClr val="bg2">
                  <a:shade val="45000"/>
                  <a:satMod val="135000"/>
                </a:schemeClr>
                <a:prstClr val="white"/>
              </a:duotone>
            </a:blip>
            <a:stretch>
              <a:fillRect/>
            </a:stretch>
          </p:blipFill>
          <p:spPr>
            <a:xfrm>
              <a:off x="3298660" y="4141280"/>
              <a:ext cx="609524" cy="609524"/>
            </a:xfrm>
            <a:prstGeom prst="rect">
              <a:avLst/>
            </a:prstGeom>
          </p:spPr>
        </p:pic>
        <p:pic>
          <p:nvPicPr>
            <p:cNvPr id="29" name="Picture 28">
              <a:extLst>
                <a:ext uri="{FF2B5EF4-FFF2-40B4-BE49-F238E27FC236}">
                  <a16:creationId xmlns:a16="http://schemas.microsoft.com/office/drawing/2014/main" id="{2763A56A-6505-4363-B6E8-008288030B5B}"/>
                </a:ext>
              </a:extLst>
            </p:cNvPr>
            <p:cNvPicPr>
              <a:picLocks noChangeAspect="1"/>
            </p:cNvPicPr>
            <p:nvPr/>
          </p:nvPicPr>
          <p:blipFill>
            <a:blip r:embed="rId2">
              <a:duotone>
                <a:schemeClr val="accent5">
                  <a:shade val="45000"/>
                  <a:satMod val="135000"/>
                </a:schemeClr>
                <a:prstClr val="white"/>
              </a:duotone>
            </a:blip>
            <a:stretch>
              <a:fillRect/>
            </a:stretch>
          </p:blipFill>
          <p:spPr>
            <a:xfrm>
              <a:off x="3294698" y="4750804"/>
              <a:ext cx="609524" cy="609524"/>
            </a:xfrm>
            <a:prstGeom prst="rect">
              <a:avLst/>
            </a:prstGeom>
          </p:spPr>
        </p:pic>
        <p:pic>
          <p:nvPicPr>
            <p:cNvPr id="30" name="Picture 29">
              <a:extLst>
                <a:ext uri="{FF2B5EF4-FFF2-40B4-BE49-F238E27FC236}">
                  <a16:creationId xmlns:a16="http://schemas.microsoft.com/office/drawing/2014/main" id="{2E96DD8D-BCA0-4A5A-B3E4-06193FF63A53}"/>
                </a:ext>
              </a:extLst>
            </p:cNvPr>
            <p:cNvPicPr>
              <a:picLocks noChangeAspect="1"/>
            </p:cNvPicPr>
            <p:nvPr/>
          </p:nvPicPr>
          <p:blipFill>
            <a:blip r:embed="rId2">
              <a:duotone>
                <a:schemeClr val="accent6">
                  <a:shade val="45000"/>
                  <a:satMod val="135000"/>
                </a:schemeClr>
                <a:prstClr val="white"/>
              </a:duotone>
            </a:blip>
            <a:stretch>
              <a:fillRect/>
            </a:stretch>
          </p:blipFill>
          <p:spPr>
            <a:xfrm>
              <a:off x="3889023" y="2312708"/>
              <a:ext cx="609524" cy="609524"/>
            </a:xfrm>
            <a:prstGeom prst="rect">
              <a:avLst/>
            </a:prstGeom>
          </p:spPr>
        </p:pic>
        <p:pic>
          <p:nvPicPr>
            <p:cNvPr id="31" name="Picture 30">
              <a:extLst>
                <a:ext uri="{FF2B5EF4-FFF2-40B4-BE49-F238E27FC236}">
                  <a16:creationId xmlns:a16="http://schemas.microsoft.com/office/drawing/2014/main" id="{0F34458B-DF24-4B6E-A07C-B22D45C41C89}"/>
                </a:ext>
              </a:extLst>
            </p:cNvPr>
            <p:cNvPicPr>
              <a:picLocks noChangeAspect="1"/>
            </p:cNvPicPr>
            <p:nvPr/>
          </p:nvPicPr>
          <p:blipFill>
            <a:blip r:embed="rId2">
              <a:duotone>
                <a:schemeClr val="accent6">
                  <a:shade val="45000"/>
                  <a:satMod val="135000"/>
                </a:schemeClr>
                <a:prstClr val="white"/>
              </a:duotone>
            </a:blip>
            <a:stretch>
              <a:fillRect/>
            </a:stretch>
          </p:blipFill>
          <p:spPr>
            <a:xfrm>
              <a:off x="4498547" y="2922232"/>
              <a:ext cx="609524" cy="609524"/>
            </a:xfrm>
            <a:prstGeom prst="rect">
              <a:avLst/>
            </a:prstGeom>
          </p:spPr>
        </p:pic>
        <p:pic>
          <p:nvPicPr>
            <p:cNvPr id="32" name="Picture 31">
              <a:extLst>
                <a:ext uri="{FF2B5EF4-FFF2-40B4-BE49-F238E27FC236}">
                  <a16:creationId xmlns:a16="http://schemas.microsoft.com/office/drawing/2014/main" id="{DFCAB74B-DBC6-4EF9-B301-6A1B3DA17EE2}"/>
                </a:ext>
              </a:extLst>
            </p:cNvPr>
            <p:cNvPicPr>
              <a:picLocks noChangeAspect="1"/>
            </p:cNvPicPr>
            <p:nvPr/>
          </p:nvPicPr>
          <p:blipFill>
            <a:blip r:embed="rId2"/>
            <a:stretch>
              <a:fillRect/>
            </a:stretch>
          </p:blipFill>
          <p:spPr>
            <a:xfrm>
              <a:off x="5108071" y="3531756"/>
              <a:ext cx="609524" cy="609524"/>
            </a:xfrm>
            <a:prstGeom prst="rect">
              <a:avLst/>
            </a:prstGeom>
          </p:spPr>
        </p:pic>
        <p:pic>
          <p:nvPicPr>
            <p:cNvPr id="33" name="Picture 32">
              <a:extLst>
                <a:ext uri="{FF2B5EF4-FFF2-40B4-BE49-F238E27FC236}">
                  <a16:creationId xmlns:a16="http://schemas.microsoft.com/office/drawing/2014/main" id="{80680DC7-2A54-4D00-A430-7BDD18E9FD44}"/>
                </a:ext>
              </a:extLst>
            </p:cNvPr>
            <p:cNvPicPr>
              <a:picLocks noChangeAspect="1"/>
            </p:cNvPicPr>
            <p:nvPr/>
          </p:nvPicPr>
          <p:blipFill>
            <a:blip r:embed="rId2">
              <a:duotone>
                <a:schemeClr val="accent6">
                  <a:shade val="45000"/>
                  <a:satMod val="135000"/>
                </a:schemeClr>
                <a:prstClr val="white"/>
              </a:duotone>
            </a:blip>
            <a:stretch>
              <a:fillRect/>
            </a:stretch>
          </p:blipFill>
          <p:spPr>
            <a:xfrm>
              <a:off x="3889023" y="2922232"/>
              <a:ext cx="609524" cy="609524"/>
            </a:xfrm>
            <a:prstGeom prst="rect">
              <a:avLst/>
            </a:prstGeom>
          </p:spPr>
        </p:pic>
        <p:pic>
          <p:nvPicPr>
            <p:cNvPr id="34" name="Picture 33">
              <a:extLst>
                <a:ext uri="{FF2B5EF4-FFF2-40B4-BE49-F238E27FC236}">
                  <a16:creationId xmlns:a16="http://schemas.microsoft.com/office/drawing/2014/main" id="{99A06EC3-DFBB-4A38-A04B-A3C47FA07670}"/>
                </a:ext>
              </a:extLst>
            </p:cNvPr>
            <p:cNvPicPr>
              <a:picLocks noChangeAspect="1"/>
            </p:cNvPicPr>
            <p:nvPr/>
          </p:nvPicPr>
          <p:blipFill>
            <a:blip r:embed="rId2">
              <a:duotone>
                <a:schemeClr val="accent4">
                  <a:shade val="45000"/>
                  <a:satMod val="135000"/>
                </a:schemeClr>
                <a:prstClr val="white"/>
              </a:duotone>
            </a:blip>
            <a:stretch>
              <a:fillRect/>
            </a:stretch>
          </p:blipFill>
          <p:spPr>
            <a:xfrm>
              <a:off x="4498547" y="2312708"/>
              <a:ext cx="609524" cy="609524"/>
            </a:xfrm>
            <a:prstGeom prst="rect">
              <a:avLst/>
            </a:prstGeom>
          </p:spPr>
        </p:pic>
        <p:pic>
          <p:nvPicPr>
            <p:cNvPr id="35" name="Picture 34">
              <a:extLst>
                <a:ext uri="{FF2B5EF4-FFF2-40B4-BE49-F238E27FC236}">
                  <a16:creationId xmlns:a16="http://schemas.microsoft.com/office/drawing/2014/main" id="{B1725A98-8F24-4BF3-88A2-3FDC16BE5110}"/>
                </a:ext>
              </a:extLst>
            </p:cNvPr>
            <p:cNvPicPr>
              <a:picLocks noChangeAspect="1"/>
            </p:cNvPicPr>
            <p:nvPr/>
          </p:nvPicPr>
          <p:blipFill>
            <a:blip r:embed="rId2">
              <a:duotone>
                <a:schemeClr val="bg2">
                  <a:shade val="45000"/>
                  <a:satMod val="135000"/>
                </a:schemeClr>
                <a:prstClr val="white"/>
              </a:duotone>
            </a:blip>
            <a:stretch>
              <a:fillRect/>
            </a:stretch>
          </p:blipFill>
          <p:spPr>
            <a:xfrm>
              <a:off x="3889023" y="3531756"/>
              <a:ext cx="609524" cy="609524"/>
            </a:xfrm>
            <a:prstGeom prst="rect">
              <a:avLst/>
            </a:prstGeom>
          </p:spPr>
        </p:pic>
        <p:pic>
          <p:nvPicPr>
            <p:cNvPr id="36" name="Picture 35">
              <a:extLst>
                <a:ext uri="{FF2B5EF4-FFF2-40B4-BE49-F238E27FC236}">
                  <a16:creationId xmlns:a16="http://schemas.microsoft.com/office/drawing/2014/main" id="{0A1049D6-F659-4F34-A5E9-505E956DE6BA}"/>
                </a:ext>
              </a:extLst>
            </p:cNvPr>
            <p:cNvPicPr>
              <a:picLocks noChangeAspect="1"/>
            </p:cNvPicPr>
            <p:nvPr/>
          </p:nvPicPr>
          <p:blipFill>
            <a:blip r:embed="rId2">
              <a:duotone>
                <a:schemeClr val="bg2">
                  <a:shade val="45000"/>
                  <a:satMod val="135000"/>
                </a:schemeClr>
                <a:prstClr val="white"/>
              </a:duotone>
            </a:blip>
            <a:stretch>
              <a:fillRect/>
            </a:stretch>
          </p:blipFill>
          <p:spPr>
            <a:xfrm>
              <a:off x="3889023" y="4141280"/>
              <a:ext cx="609524" cy="609524"/>
            </a:xfrm>
            <a:prstGeom prst="rect">
              <a:avLst/>
            </a:prstGeom>
          </p:spPr>
        </p:pic>
        <p:pic>
          <p:nvPicPr>
            <p:cNvPr id="37" name="Picture 36">
              <a:extLst>
                <a:ext uri="{FF2B5EF4-FFF2-40B4-BE49-F238E27FC236}">
                  <a16:creationId xmlns:a16="http://schemas.microsoft.com/office/drawing/2014/main" id="{DF1E8D78-1EFA-4EA5-BEA7-A0391947D7FD}"/>
                </a:ext>
              </a:extLst>
            </p:cNvPr>
            <p:cNvPicPr>
              <a:picLocks noChangeAspect="1"/>
            </p:cNvPicPr>
            <p:nvPr/>
          </p:nvPicPr>
          <p:blipFill>
            <a:blip r:embed="rId2"/>
            <a:stretch>
              <a:fillRect/>
            </a:stretch>
          </p:blipFill>
          <p:spPr>
            <a:xfrm>
              <a:off x="4498547" y="3531756"/>
              <a:ext cx="609524" cy="609524"/>
            </a:xfrm>
            <a:prstGeom prst="rect">
              <a:avLst/>
            </a:prstGeom>
          </p:spPr>
        </p:pic>
        <p:pic>
          <p:nvPicPr>
            <p:cNvPr id="38" name="Picture 37">
              <a:extLst>
                <a:ext uri="{FF2B5EF4-FFF2-40B4-BE49-F238E27FC236}">
                  <a16:creationId xmlns:a16="http://schemas.microsoft.com/office/drawing/2014/main" id="{79AE01E8-708C-4547-8598-7D6CDFDC40A6}"/>
                </a:ext>
              </a:extLst>
            </p:cNvPr>
            <p:cNvPicPr>
              <a:picLocks noChangeAspect="1"/>
            </p:cNvPicPr>
            <p:nvPr/>
          </p:nvPicPr>
          <p:blipFill>
            <a:blip r:embed="rId2">
              <a:duotone>
                <a:schemeClr val="accent4">
                  <a:shade val="45000"/>
                  <a:satMod val="135000"/>
                </a:schemeClr>
                <a:prstClr val="white"/>
              </a:duotone>
            </a:blip>
            <a:stretch>
              <a:fillRect/>
            </a:stretch>
          </p:blipFill>
          <p:spPr>
            <a:xfrm>
              <a:off x="5104109" y="2312708"/>
              <a:ext cx="609524" cy="609524"/>
            </a:xfrm>
            <a:prstGeom prst="rect">
              <a:avLst/>
            </a:prstGeom>
          </p:spPr>
        </p:pic>
        <p:pic>
          <p:nvPicPr>
            <p:cNvPr id="39" name="Picture 38">
              <a:extLst>
                <a:ext uri="{FF2B5EF4-FFF2-40B4-BE49-F238E27FC236}">
                  <a16:creationId xmlns:a16="http://schemas.microsoft.com/office/drawing/2014/main" id="{C9973BA2-29A7-4F73-9A6E-6FD6775A01D5}"/>
                </a:ext>
              </a:extLst>
            </p:cNvPr>
            <p:cNvPicPr>
              <a:picLocks noChangeAspect="1"/>
            </p:cNvPicPr>
            <p:nvPr/>
          </p:nvPicPr>
          <p:blipFill>
            <a:blip r:embed="rId2">
              <a:duotone>
                <a:schemeClr val="accent4">
                  <a:shade val="45000"/>
                  <a:satMod val="135000"/>
                </a:schemeClr>
                <a:prstClr val="white"/>
              </a:duotone>
            </a:blip>
            <a:stretch>
              <a:fillRect/>
            </a:stretch>
          </p:blipFill>
          <p:spPr>
            <a:xfrm>
              <a:off x="5108071" y="2922232"/>
              <a:ext cx="609524" cy="609524"/>
            </a:xfrm>
            <a:prstGeom prst="rect">
              <a:avLst/>
            </a:prstGeom>
          </p:spPr>
        </p:pic>
        <p:pic>
          <p:nvPicPr>
            <p:cNvPr id="40" name="Picture 39">
              <a:extLst>
                <a:ext uri="{FF2B5EF4-FFF2-40B4-BE49-F238E27FC236}">
                  <a16:creationId xmlns:a16="http://schemas.microsoft.com/office/drawing/2014/main" id="{20439EC2-3A76-49BA-9F84-BE788F3FA64E}"/>
                </a:ext>
              </a:extLst>
            </p:cNvPr>
            <p:cNvPicPr>
              <a:picLocks noChangeAspect="1"/>
            </p:cNvPicPr>
            <p:nvPr/>
          </p:nvPicPr>
          <p:blipFill>
            <a:blip r:embed="rId2">
              <a:duotone>
                <a:schemeClr val="bg2">
                  <a:shade val="45000"/>
                  <a:satMod val="135000"/>
                </a:schemeClr>
                <a:prstClr val="white"/>
              </a:duotone>
            </a:blip>
            <a:stretch>
              <a:fillRect/>
            </a:stretch>
          </p:blipFill>
          <p:spPr>
            <a:xfrm>
              <a:off x="4498547" y="4141280"/>
              <a:ext cx="609524" cy="609524"/>
            </a:xfrm>
            <a:prstGeom prst="rect">
              <a:avLst/>
            </a:prstGeom>
          </p:spPr>
        </p:pic>
        <p:pic>
          <p:nvPicPr>
            <p:cNvPr id="41" name="Picture 40">
              <a:extLst>
                <a:ext uri="{FF2B5EF4-FFF2-40B4-BE49-F238E27FC236}">
                  <a16:creationId xmlns:a16="http://schemas.microsoft.com/office/drawing/2014/main" id="{6FAAC28C-7ECE-471E-B21D-9D1E67DE8A92}"/>
                </a:ext>
              </a:extLst>
            </p:cNvPr>
            <p:cNvPicPr>
              <a:picLocks noChangeAspect="1"/>
            </p:cNvPicPr>
            <p:nvPr/>
          </p:nvPicPr>
          <p:blipFill>
            <a:blip r:embed="rId2"/>
            <a:stretch>
              <a:fillRect/>
            </a:stretch>
          </p:blipFill>
          <p:spPr>
            <a:xfrm>
              <a:off x="5104109" y="4141280"/>
              <a:ext cx="609524" cy="609524"/>
            </a:xfrm>
            <a:prstGeom prst="rect">
              <a:avLst/>
            </a:prstGeom>
          </p:spPr>
        </p:pic>
        <p:pic>
          <p:nvPicPr>
            <p:cNvPr id="42" name="Picture 41">
              <a:extLst>
                <a:ext uri="{FF2B5EF4-FFF2-40B4-BE49-F238E27FC236}">
                  <a16:creationId xmlns:a16="http://schemas.microsoft.com/office/drawing/2014/main" id="{F858637B-22E0-4EC2-8267-61D9DF92EE2A}"/>
                </a:ext>
              </a:extLst>
            </p:cNvPr>
            <p:cNvPicPr>
              <a:picLocks noChangeAspect="1"/>
            </p:cNvPicPr>
            <p:nvPr/>
          </p:nvPicPr>
          <p:blipFill>
            <a:blip r:embed="rId2">
              <a:duotone>
                <a:schemeClr val="accent4">
                  <a:shade val="45000"/>
                  <a:satMod val="135000"/>
                </a:schemeClr>
                <a:prstClr val="white"/>
              </a:duotone>
            </a:blip>
            <a:stretch>
              <a:fillRect/>
            </a:stretch>
          </p:blipFill>
          <p:spPr>
            <a:xfrm>
              <a:off x="5709671" y="2312708"/>
              <a:ext cx="609524" cy="609524"/>
            </a:xfrm>
            <a:prstGeom prst="rect">
              <a:avLst/>
            </a:prstGeom>
          </p:spPr>
        </p:pic>
        <p:pic>
          <p:nvPicPr>
            <p:cNvPr id="43" name="Picture 42">
              <a:extLst>
                <a:ext uri="{FF2B5EF4-FFF2-40B4-BE49-F238E27FC236}">
                  <a16:creationId xmlns:a16="http://schemas.microsoft.com/office/drawing/2014/main" id="{FA974EC7-B135-4570-A08E-382EA8632224}"/>
                </a:ext>
              </a:extLst>
            </p:cNvPr>
            <p:cNvPicPr>
              <a:picLocks noChangeAspect="1"/>
            </p:cNvPicPr>
            <p:nvPr/>
          </p:nvPicPr>
          <p:blipFill>
            <a:blip r:embed="rId2">
              <a:duotone>
                <a:schemeClr val="accent4">
                  <a:shade val="45000"/>
                  <a:satMod val="135000"/>
                </a:schemeClr>
                <a:prstClr val="white"/>
              </a:duotone>
            </a:blip>
            <a:stretch>
              <a:fillRect/>
            </a:stretch>
          </p:blipFill>
          <p:spPr>
            <a:xfrm>
              <a:off x="5705709" y="2922232"/>
              <a:ext cx="609524" cy="609524"/>
            </a:xfrm>
            <a:prstGeom prst="rect">
              <a:avLst/>
            </a:prstGeom>
          </p:spPr>
        </p:pic>
        <p:pic>
          <p:nvPicPr>
            <p:cNvPr id="44" name="Picture 43">
              <a:extLst>
                <a:ext uri="{FF2B5EF4-FFF2-40B4-BE49-F238E27FC236}">
                  <a16:creationId xmlns:a16="http://schemas.microsoft.com/office/drawing/2014/main" id="{A08272FD-10CF-4D03-84BC-A5AA3852D4AF}"/>
                </a:ext>
              </a:extLst>
            </p:cNvPr>
            <p:cNvPicPr>
              <a:picLocks noChangeAspect="1"/>
            </p:cNvPicPr>
            <p:nvPr/>
          </p:nvPicPr>
          <p:blipFill>
            <a:blip r:embed="rId2"/>
            <a:stretch>
              <a:fillRect/>
            </a:stretch>
          </p:blipFill>
          <p:spPr>
            <a:xfrm>
              <a:off x="5701747" y="3531756"/>
              <a:ext cx="609524" cy="609524"/>
            </a:xfrm>
            <a:prstGeom prst="rect">
              <a:avLst/>
            </a:prstGeom>
          </p:spPr>
        </p:pic>
        <p:pic>
          <p:nvPicPr>
            <p:cNvPr id="45" name="Picture 44">
              <a:extLst>
                <a:ext uri="{FF2B5EF4-FFF2-40B4-BE49-F238E27FC236}">
                  <a16:creationId xmlns:a16="http://schemas.microsoft.com/office/drawing/2014/main" id="{68A8F10C-2385-40B3-9B78-A36BDAA4E030}"/>
                </a:ext>
              </a:extLst>
            </p:cNvPr>
            <p:cNvPicPr>
              <a:picLocks noChangeAspect="1"/>
            </p:cNvPicPr>
            <p:nvPr/>
          </p:nvPicPr>
          <p:blipFill>
            <a:blip r:embed="rId2">
              <a:duotone>
                <a:prstClr val="black"/>
                <a:schemeClr val="tx2">
                  <a:tint val="45000"/>
                  <a:satMod val="400000"/>
                </a:schemeClr>
              </a:duotone>
            </a:blip>
            <a:stretch>
              <a:fillRect/>
            </a:stretch>
          </p:blipFill>
          <p:spPr>
            <a:xfrm>
              <a:off x="5695804" y="4141280"/>
              <a:ext cx="609524" cy="609524"/>
            </a:xfrm>
            <a:prstGeom prst="rect">
              <a:avLst/>
            </a:prstGeom>
          </p:spPr>
        </p:pic>
        <p:pic>
          <p:nvPicPr>
            <p:cNvPr id="46" name="Picture 45">
              <a:extLst>
                <a:ext uri="{FF2B5EF4-FFF2-40B4-BE49-F238E27FC236}">
                  <a16:creationId xmlns:a16="http://schemas.microsoft.com/office/drawing/2014/main" id="{AB0B22CA-8D82-4872-89FC-98A630055E41}"/>
                </a:ext>
              </a:extLst>
            </p:cNvPr>
            <p:cNvPicPr>
              <a:picLocks noChangeAspect="1"/>
            </p:cNvPicPr>
            <p:nvPr/>
          </p:nvPicPr>
          <p:blipFill>
            <a:blip r:embed="rId2">
              <a:duotone>
                <a:schemeClr val="accent4">
                  <a:shade val="45000"/>
                  <a:satMod val="135000"/>
                </a:schemeClr>
                <a:prstClr val="white"/>
              </a:duotone>
            </a:blip>
            <a:stretch>
              <a:fillRect/>
            </a:stretch>
          </p:blipFill>
          <p:spPr>
            <a:xfrm>
              <a:off x="6283537" y="2922232"/>
              <a:ext cx="609524" cy="609524"/>
            </a:xfrm>
            <a:prstGeom prst="rect">
              <a:avLst/>
            </a:prstGeom>
          </p:spPr>
        </p:pic>
        <p:pic>
          <p:nvPicPr>
            <p:cNvPr id="47" name="Picture 46">
              <a:extLst>
                <a:ext uri="{FF2B5EF4-FFF2-40B4-BE49-F238E27FC236}">
                  <a16:creationId xmlns:a16="http://schemas.microsoft.com/office/drawing/2014/main" id="{CE4D0BE8-447E-48E4-9625-5CF04417DF2B}"/>
                </a:ext>
              </a:extLst>
            </p:cNvPr>
            <p:cNvPicPr>
              <a:picLocks noChangeAspect="1"/>
            </p:cNvPicPr>
            <p:nvPr/>
          </p:nvPicPr>
          <p:blipFill>
            <a:blip r:embed="rId2"/>
            <a:stretch>
              <a:fillRect/>
            </a:stretch>
          </p:blipFill>
          <p:spPr>
            <a:xfrm>
              <a:off x="6305328" y="3531756"/>
              <a:ext cx="609524" cy="609524"/>
            </a:xfrm>
            <a:prstGeom prst="rect">
              <a:avLst/>
            </a:prstGeom>
          </p:spPr>
        </p:pic>
        <p:pic>
          <p:nvPicPr>
            <p:cNvPr id="48" name="Picture 47">
              <a:extLst>
                <a:ext uri="{FF2B5EF4-FFF2-40B4-BE49-F238E27FC236}">
                  <a16:creationId xmlns:a16="http://schemas.microsoft.com/office/drawing/2014/main" id="{F1FE0786-D511-4014-A3D7-DE36BCF514AC}"/>
                </a:ext>
              </a:extLst>
            </p:cNvPr>
            <p:cNvPicPr>
              <a:picLocks noChangeAspect="1"/>
            </p:cNvPicPr>
            <p:nvPr/>
          </p:nvPicPr>
          <p:blipFill>
            <a:blip r:embed="rId2">
              <a:duotone>
                <a:prstClr val="black"/>
                <a:schemeClr val="tx2">
                  <a:tint val="45000"/>
                  <a:satMod val="400000"/>
                </a:schemeClr>
              </a:duotone>
            </a:blip>
            <a:stretch>
              <a:fillRect/>
            </a:stretch>
          </p:blipFill>
          <p:spPr>
            <a:xfrm>
              <a:off x="6280865" y="4141280"/>
              <a:ext cx="609524" cy="609524"/>
            </a:xfrm>
            <a:prstGeom prst="rect">
              <a:avLst/>
            </a:prstGeom>
          </p:spPr>
        </p:pic>
      </p:grpSp>
      <p:sp>
        <p:nvSpPr>
          <p:cNvPr id="49" name="TextBox 48">
            <a:extLst>
              <a:ext uri="{FF2B5EF4-FFF2-40B4-BE49-F238E27FC236}">
                <a16:creationId xmlns:a16="http://schemas.microsoft.com/office/drawing/2014/main" id="{B518A8E7-462E-4B55-8F73-597B6CF065BF}"/>
              </a:ext>
            </a:extLst>
          </p:cNvPr>
          <p:cNvSpPr txBox="1"/>
          <p:nvPr/>
        </p:nvSpPr>
        <p:spPr>
          <a:xfrm>
            <a:off x="3081177" y="2084379"/>
            <a:ext cx="17138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5F9E"/>
                </a:solidFill>
                <a:effectLst/>
                <a:uLnTx/>
                <a:uFillTx/>
                <a:latin typeface="Arial Black" panose="020B0A04020102020204" pitchFamily="34" charset="0"/>
                <a:ea typeface="+mn-ea"/>
                <a:cs typeface="Arial" panose="020B0604020202020204" pitchFamily="34" charset="0"/>
              </a:rPr>
              <a:t>clinicians</a:t>
            </a:r>
          </a:p>
        </p:txBody>
      </p:sp>
      <p:sp>
        <p:nvSpPr>
          <p:cNvPr id="50" name="TextBox 49">
            <a:extLst>
              <a:ext uri="{FF2B5EF4-FFF2-40B4-BE49-F238E27FC236}">
                <a16:creationId xmlns:a16="http://schemas.microsoft.com/office/drawing/2014/main" id="{2664C6B0-D6E5-4F5D-8B3E-55BEEF8CFDF3}"/>
              </a:ext>
            </a:extLst>
          </p:cNvPr>
          <p:cNvSpPr txBox="1"/>
          <p:nvPr/>
        </p:nvSpPr>
        <p:spPr>
          <a:xfrm>
            <a:off x="8094789" y="2053475"/>
            <a:ext cx="38519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29500"/>
                </a:solidFill>
                <a:effectLst/>
                <a:uLnTx/>
                <a:uFillTx/>
                <a:latin typeface="Arial Black" panose="020B0A04020102020204" pitchFamily="34" charset="0"/>
                <a:ea typeface="+mn-ea"/>
                <a:cs typeface="Arial" panose="020B0604020202020204" pitchFamily="34" charset="0"/>
              </a:rPr>
              <a:t>patients/patient advocates</a:t>
            </a:r>
          </a:p>
        </p:txBody>
      </p:sp>
      <p:sp>
        <p:nvSpPr>
          <p:cNvPr id="51" name="TextBox 50">
            <a:extLst>
              <a:ext uri="{FF2B5EF4-FFF2-40B4-BE49-F238E27FC236}">
                <a16:creationId xmlns:a16="http://schemas.microsoft.com/office/drawing/2014/main" id="{85340BE0-BDE0-444D-8BE3-268CCBC8419C}"/>
              </a:ext>
            </a:extLst>
          </p:cNvPr>
          <p:cNvSpPr txBox="1"/>
          <p:nvPr/>
        </p:nvSpPr>
        <p:spPr>
          <a:xfrm>
            <a:off x="6006601" y="1761214"/>
            <a:ext cx="1786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8D45"/>
                </a:solidFill>
                <a:effectLst/>
                <a:uLnTx/>
                <a:uFillTx/>
                <a:latin typeface="Arial Black" panose="020B0A04020102020204" pitchFamily="34" charset="0"/>
                <a:ea typeface="+mn-ea"/>
                <a:cs typeface="Arial" panose="020B0604020202020204" pitchFamily="34" charset="0"/>
              </a:rPr>
              <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8D45"/>
                </a:solidFill>
                <a:effectLst/>
                <a:uLnTx/>
                <a:uFillTx/>
                <a:latin typeface="Arial Black" panose="020B0A04020102020204" pitchFamily="34" charset="0"/>
                <a:ea typeface="+mn-ea"/>
                <a:cs typeface="Arial" panose="020B0604020202020204" pitchFamily="34" charset="0"/>
              </a:rPr>
              <a:t> payers</a:t>
            </a:r>
          </a:p>
        </p:txBody>
      </p:sp>
      <p:sp>
        <p:nvSpPr>
          <p:cNvPr id="52" name="TextBox 51">
            <a:extLst>
              <a:ext uri="{FF2B5EF4-FFF2-40B4-BE49-F238E27FC236}">
                <a16:creationId xmlns:a16="http://schemas.microsoft.com/office/drawing/2014/main" id="{749A997A-9860-4588-891E-729E1E8A4CE3}"/>
              </a:ext>
            </a:extLst>
          </p:cNvPr>
          <p:cNvSpPr txBox="1"/>
          <p:nvPr/>
        </p:nvSpPr>
        <p:spPr>
          <a:xfrm>
            <a:off x="6265625" y="5655822"/>
            <a:ext cx="18691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Arial Black" panose="020B0A04020102020204" pitchFamily="34" charset="0"/>
                <a:ea typeface="+mn-ea"/>
                <a:cs typeface="Arial" panose="020B0604020202020204" pitchFamily="34" charset="0"/>
              </a:rPr>
              <a:t>international payers/HTA</a:t>
            </a:r>
          </a:p>
        </p:txBody>
      </p:sp>
      <p:sp>
        <p:nvSpPr>
          <p:cNvPr id="53" name="TextBox 52">
            <a:extLst>
              <a:ext uri="{FF2B5EF4-FFF2-40B4-BE49-F238E27FC236}">
                <a16:creationId xmlns:a16="http://schemas.microsoft.com/office/drawing/2014/main" id="{35833025-67D1-4CBD-892D-A19B14857D2F}"/>
              </a:ext>
            </a:extLst>
          </p:cNvPr>
          <p:cNvSpPr txBox="1"/>
          <p:nvPr/>
        </p:nvSpPr>
        <p:spPr>
          <a:xfrm>
            <a:off x="2318494" y="3632820"/>
            <a:ext cx="1786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F6800"/>
                </a:solidFill>
                <a:effectLst/>
                <a:uLnTx/>
                <a:uFillTx/>
                <a:latin typeface="Arial Black" panose="020B0A04020102020204" pitchFamily="34" charset="0"/>
                <a:ea typeface="+mn-ea"/>
                <a:cs typeface="Arial" panose="020B0604020202020204" pitchFamily="34" charset="0"/>
              </a:rPr>
              <a:t> government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F6800"/>
                </a:solidFill>
                <a:effectLst/>
                <a:uLnTx/>
                <a:uFillTx/>
                <a:latin typeface="Arial Black" panose="020B0A04020102020204" pitchFamily="34" charset="0"/>
                <a:ea typeface="+mn-ea"/>
                <a:cs typeface="Arial" panose="020B0604020202020204" pitchFamily="34" charset="0"/>
              </a:rPr>
              <a:t>reps</a:t>
            </a:r>
          </a:p>
        </p:txBody>
      </p:sp>
      <p:pic>
        <p:nvPicPr>
          <p:cNvPr id="54" name="Picture 53">
            <a:extLst>
              <a:ext uri="{FF2B5EF4-FFF2-40B4-BE49-F238E27FC236}">
                <a16:creationId xmlns:a16="http://schemas.microsoft.com/office/drawing/2014/main" id="{908D1AD3-FEE1-4077-B5B7-8C39073A4B82}"/>
              </a:ext>
            </a:extLst>
          </p:cNvPr>
          <p:cNvPicPr>
            <a:picLocks noChangeAspect="1"/>
          </p:cNvPicPr>
          <p:nvPr/>
        </p:nvPicPr>
        <p:blipFill>
          <a:blip r:embed="rId5"/>
          <a:stretch>
            <a:fillRect/>
          </a:stretch>
        </p:blipFill>
        <p:spPr>
          <a:xfrm>
            <a:off x="7570489" y="4930750"/>
            <a:ext cx="524301" cy="591363"/>
          </a:xfrm>
          <a:prstGeom prst="rect">
            <a:avLst/>
          </a:prstGeom>
        </p:spPr>
      </p:pic>
      <p:sp>
        <p:nvSpPr>
          <p:cNvPr id="55" name="TextBox 54">
            <a:extLst>
              <a:ext uri="{FF2B5EF4-FFF2-40B4-BE49-F238E27FC236}">
                <a16:creationId xmlns:a16="http://schemas.microsoft.com/office/drawing/2014/main" id="{08B4D944-C90F-4A9B-BBD0-CBB9759F87D2}"/>
              </a:ext>
            </a:extLst>
          </p:cNvPr>
          <p:cNvSpPr txBox="1"/>
          <p:nvPr/>
        </p:nvSpPr>
        <p:spPr>
          <a:xfrm>
            <a:off x="3136877" y="5624406"/>
            <a:ext cx="23107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Black" panose="020B0A04020102020204" pitchFamily="34" charset="0"/>
                <a:ea typeface="+mn-ea"/>
                <a:cs typeface="Arial" panose="020B0604020202020204" pitchFamily="34" charset="0"/>
              </a:rPr>
              <a:t>industry sponsor reps</a:t>
            </a:r>
          </a:p>
        </p:txBody>
      </p:sp>
      <p:sp>
        <p:nvSpPr>
          <p:cNvPr id="56" name="TextBox 55">
            <a:extLst>
              <a:ext uri="{FF2B5EF4-FFF2-40B4-BE49-F238E27FC236}">
                <a16:creationId xmlns:a16="http://schemas.microsoft.com/office/drawing/2014/main" id="{6E29C8AF-DF67-4F78-AAFA-A690D20B7A81}"/>
              </a:ext>
            </a:extLst>
          </p:cNvPr>
          <p:cNvSpPr txBox="1"/>
          <p:nvPr/>
        </p:nvSpPr>
        <p:spPr>
          <a:xfrm>
            <a:off x="9729609" y="4186210"/>
            <a:ext cx="18943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Black" panose="020B0A04020102020204" pitchFamily="34" charset="0"/>
                <a:cs typeface="Arial" panose="020B0604020202020204" pitchFamily="34" charset="0"/>
              </a:rPr>
              <a:t>academic researchers</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48BC5819-96C4-4AED-B879-58A480B8BCEB}"/>
              </a:ext>
            </a:extLst>
          </p:cNvPr>
          <p:cNvSpPr txBox="1"/>
          <p:nvPr/>
        </p:nvSpPr>
        <p:spPr>
          <a:xfrm>
            <a:off x="8952776" y="5522925"/>
            <a:ext cx="21028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349A4"/>
                </a:solidFill>
                <a:effectLst/>
                <a:uLnTx/>
                <a:uFillTx/>
                <a:latin typeface="Arial Black" panose="020B0A04020102020204" pitchFamily="34" charset="0"/>
                <a:ea typeface="+mn-ea"/>
                <a:cs typeface="Arial" panose="020B0604020202020204" pitchFamily="34" charset="0"/>
              </a:rPr>
              <a:t>methods and epidemiology experts</a:t>
            </a:r>
          </a:p>
        </p:txBody>
      </p:sp>
      <p:pic>
        <p:nvPicPr>
          <p:cNvPr id="58" name="Picture 57">
            <a:extLst>
              <a:ext uri="{FF2B5EF4-FFF2-40B4-BE49-F238E27FC236}">
                <a16:creationId xmlns:a16="http://schemas.microsoft.com/office/drawing/2014/main" id="{AF833FB9-11B9-4FEB-A8BA-4F72ACD2450E}"/>
              </a:ext>
            </a:extLst>
          </p:cNvPr>
          <p:cNvPicPr>
            <a:picLocks noChangeAspect="1"/>
          </p:cNvPicPr>
          <p:nvPr/>
        </p:nvPicPr>
        <p:blipFill>
          <a:blip r:embed="rId5"/>
          <a:stretch>
            <a:fillRect/>
          </a:stretch>
        </p:blipFill>
        <p:spPr>
          <a:xfrm>
            <a:off x="8786746" y="4931563"/>
            <a:ext cx="524301" cy="591363"/>
          </a:xfrm>
          <a:prstGeom prst="rect">
            <a:avLst/>
          </a:prstGeom>
        </p:spPr>
      </p:pic>
      <p:pic>
        <p:nvPicPr>
          <p:cNvPr id="59" name="Picture 58">
            <a:extLst>
              <a:ext uri="{FF2B5EF4-FFF2-40B4-BE49-F238E27FC236}">
                <a16:creationId xmlns:a16="http://schemas.microsoft.com/office/drawing/2014/main" id="{F14A2C8C-687C-4330-A39A-B29B8AE37D88}"/>
              </a:ext>
            </a:extLst>
          </p:cNvPr>
          <p:cNvPicPr>
            <a:picLocks noChangeAspect="1"/>
          </p:cNvPicPr>
          <p:nvPr/>
        </p:nvPicPr>
        <p:blipFill>
          <a:blip r:embed="rId5"/>
          <a:stretch>
            <a:fillRect/>
          </a:stretch>
        </p:blipFill>
        <p:spPr>
          <a:xfrm>
            <a:off x="8184031" y="4931563"/>
            <a:ext cx="524301" cy="591363"/>
          </a:xfrm>
          <a:prstGeom prst="rect">
            <a:avLst/>
          </a:prstGeom>
        </p:spPr>
      </p:pic>
      <p:pic>
        <p:nvPicPr>
          <p:cNvPr id="60" name="Picture 59">
            <a:extLst>
              <a:ext uri="{FF2B5EF4-FFF2-40B4-BE49-F238E27FC236}">
                <a16:creationId xmlns:a16="http://schemas.microsoft.com/office/drawing/2014/main" id="{CC63BA1D-0814-4FAE-BF3D-ABC7C3F0BF16}"/>
              </a:ext>
            </a:extLst>
          </p:cNvPr>
          <p:cNvPicPr>
            <a:picLocks noChangeAspect="1"/>
          </p:cNvPicPr>
          <p:nvPr/>
        </p:nvPicPr>
        <p:blipFill>
          <a:blip r:embed="rId2">
            <a:duotone>
              <a:schemeClr val="bg2">
                <a:shade val="45000"/>
                <a:satMod val="135000"/>
              </a:schemeClr>
              <a:prstClr val="white"/>
            </a:duotone>
          </a:blip>
          <a:stretch>
            <a:fillRect/>
          </a:stretch>
        </p:blipFill>
        <p:spPr>
          <a:xfrm>
            <a:off x="6900036" y="4912588"/>
            <a:ext cx="609524" cy="609524"/>
          </a:xfrm>
          <a:prstGeom prst="rect">
            <a:avLst/>
          </a:prstGeom>
        </p:spPr>
      </p:pic>
    </p:spTree>
    <p:extLst>
      <p:ext uri="{BB962C8B-B14F-4D97-AF65-F5344CB8AC3E}">
        <p14:creationId xmlns:p14="http://schemas.microsoft.com/office/powerpoint/2010/main" val="2941490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4F2E-7D59-4F76-A56B-EF821C4886F0}"/>
              </a:ext>
            </a:extLst>
          </p:cNvPr>
          <p:cNvSpPr>
            <a:spLocks noGrp="1"/>
          </p:cNvSpPr>
          <p:nvPr>
            <p:ph type="title"/>
          </p:nvPr>
        </p:nvSpPr>
        <p:spPr>
          <a:xfrm>
            <a:off x="2711950" y="539203"/>
            <a:ext cx="8778205" cy="1039173"/>
          </a:xfrm>
        </p:spPr>
        <p:txBody>
          <a:bodyPr/>
          <a:lstStyle/>
          <a:p>
            <a:r>
              <a:rPr lang="en-US" dirty="0"/>
              <a:t>Multi-stakeholder by Design</a:t>
            </a:r>
          </a:p>
        </p:txBody>
      </p:sp>
      <p:sp>
        <p:nvSpPr>
          <p:cNvPr id="59" name="TextBox 58">
            <a:extLst>
              <a:ext uri="{FF2B5EF4-FFF2-40B4-BE49-F238E27FC236}">
                <a16:creationId xmlns:a16="http://schemas.microsoft.com/office/drawing/2014/main" id="{BC388DEE-3875-4E6E-AB55-1502E3982E5C}"/>
              </a:ext>
            </a:extLst>
          </p:cNvPr>
          <p:cNvSpPr txBox="1"/>
          <p:nvPr/>
        </p:nvSpPr>
        <p:spPr>
          <a:xfrm>
            <a:off x="3039614" y="1984627"/>
            <a:ext cx="17138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5F9E"/>
                </a:solidFill>
                <a:effectLst/>
                <a:uLnTx/>
                <a:uFillTx/>
                <a:latin typeface="Arial Black" panose="020B0A04020102020204" pitchFamily="34" charset="0"/>
                <a:ea typeface="+mn-ea"/>
                <a:cs typeface="Arial" panose="020B0604020202020204" pitchFamily="34" charset="0"/>
              </a:rPr>
              <a:t>clinicians</a:t>
            </a:r>
          </a:p>
        </p:txBody>
      </p:sp>
      <p:sp>
        <p:nvSpPr>
          <p:cNvPr id="60" name="TextBox 59">
            <a:extLst>
              <a:ext uri="{FF2B5EF4-FFF2-40B4-BE49-F238E27FC236}">
                <a16:creationId xmlns:a16="http://schemas.microsoft.com/office/drawing/2014/main" id="{DF379210-F454-4447-9B92-4EB3307CBE2E}"/>
              </a:ext>
            </a:extLst>
          </p:cNvPr>
          <p:cNvSpPr txBox="1"/>
          <p:nvPr/>
        </p:nvSpPr>
        <p:spPr>
          <a:xfrm>
            <a:off x="8053226" y="1953723"/>
            <a:ext cx="38519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29500"/>
                </a:solidFill>
                <a:effectLst/>
                <a:uLnTx/>
                <a:uFillTx/>
                <a:latin typeface="Arial Black" panose="020B0A04020102020204" pitchFamily="34" charset="0"/>
                <a:ea typeface="+mn-ea"/>
                <a:cs typeface="Arial" panose="020B0604020202020204" pitchFamily="34" charset="0"/>
              </a:rPr>
              <a:t>patients/patient advocates</a:t>
            </a:r>
          </a:p>
        </p:txBody>
      </p:sp>
      <p:sp>
        <p:nvSpPr>
          <p:cNvPr id="61" name="TextBox 60">
            <a:extLst>
              <a:ext uri="{FF2B5EF4-FFF2-40B4-BE49-F238E27FC236}">
                <a16:creationId xmlns:a16="http://schemas.microsoft.com/office/drawing/2014/main" id="{B9718FEE-140F-4CAA-9B37-1337DAD34707}"/>
              </a:ext>
            </a:extLst>
          </p:cNvPr>
          <p:cNvSpPr txBox="1"/>
          <p:nvPr/>
        </p:nvSpPr>
        <p:spPr>
          <a:xfrm>
            <a:off x="5965038" y="1661462"/>
            <a:ext cx="1786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8D45"/>
                </a:solidFill>
                <a:effectLst/>
                <a:uLnTx/>
                <a:uFillTx/>
                <a:latin typeface="Arial Black" panose="020B0A04020102020204" pitchFamily="34" charset="0"/>
                <a:ea typeface="+mn-ea"/>
                <a:cs typeface="Arial" panose="020B0604020202020204" pitchFamily="34" charset="0"/>
              </a:rPr>
              <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8D45"/>
                </a:solidFill>
                <a:effectLst/>
                <a:uLnTx/>
                <a:uFillTx/>
                <a:latin typeface="Arial Black" panose="020B0A04020102020204" pitchFamily="34" charset="0"/>
                <a:ea typeface="+mn-ea"/>
                <a:cs typeface="Arial" panose="020B0604020202020204" pitchFamily="34" charset="0"/>
              </a:rPr>
              <a:t> payers</a:t>
            </a:r>
          </a:p>
        </p:txBody>
      </p:sp>
      <p:sp>
        <p:nvSpPr>
          <p:cNvPr id="62" name="TextBox 61">
            <a:extLst>
              <a:ext uri="{FF2B5EF4-FFF2-40B4-BE49-F238E27FC236}">
                <a16:creationId xmlns:a16="http://schemas.microsoft.com/office/drawing/2014/main" id="{5EE068B9-5FB5-4BB3-8DF5-A0F36D56AB8F}"/>
              </a:ext>
            </a:extLst>
          </p:cNvPr>
          <p:cNvSpPr txBox="1"/>
          <p:nvPr/>
        </p:nvSpPr>
        <p:spPr>
          <a:xfrm>
            <a:off x="6224062" y="5556070"/>
            <a:ext cx="18691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Arial Black" panose="020B0A04020102020204" pitchFamily="34" charset="0"/>
                <a:ea typeface="+mn-ea"/>
                <a:cs typeface="Arial" panose="020B0604020202020204" pitchFamily="34" charset="0"/>
              </a:rPr>
              <a:t>international payers/HTA</a:t>
            </a:r>
          </a:p>
        </p:txBody>
      </p:sp>
      <p:sp>
        <p:nvSpPr>
          <p:cNvPr id="63" name="TextBox 62">
            <a:extLst>
              <a:ext uri="{FF2B5EF4-FFF2-40B4-BE49-F238E27FC236}">
                <a16:creationId xmlns:a16="http://schemas.microsoft.com/office/drawing/2014/main" id="{7CE469B0-785C-426A-ADBC-685A8A1295EB}"/>
              </a:ext>
            </a:extLst>
          </p:cNvPr>
          <p:cNvSpPr txBox="1"/>
          <p:nvPr/>
        </p:nvSpPr>
        <p:spPr>
          <a:xfrm>
            <a:off x="2276931" y="3533068"/>
            <a:ext cx="1786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F6800"/>
                </a:solidFill>
                <a:effectLst/>
                <a:uLnTx/>
                <a:uFillTx/>
                <a:latin typeface="Arial Black" panose="020B0A04020102020204" pitchFamily="34" charset="0"/>
                <a:ea typeface="+mn-ea"/>
                <a:cs typeface="Arial" panose="020B0604020202020204" pitchFamily="34" charset="0"/>
              </a:rPr>
              <a:t> government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F6800"/>
                </a:solidFill>
                <a:effectLst/>
                <a:uLnTx/>
                <a:uFillTx/>
                <a:latin typeface="Arial Black" panose="020B0A04020102020204" pitchFamily="34" charset="0"/>
                <a:ea typeface="+mn-ea"/>
                <a:cs typeface="Arial" panose="020B0604020202020204" pitchFamily="34" charset="0"/>
              </a:rPr>
              <a:t>reps</a:t>
            </a:r>
          </a:p>
        </p:txBody>
      </p:sp>
      <p:sp>
        <p:nvSpPr>
          <p:cNvPr id="64" name="TextBox 63">
            <a:extLst>
              <a:ext uri="{FF2B5EF4-FFF2-40B4-BE49-F238E27FC236}">
                <a16:creationId xmlns:a16="http://schemas.microsoft.com/office/drawing/2014/main" id="{D9B0C8D0-6236-49D8-9CC2-F1ADAEC799CE}"/>
              </a:ext>
            </a:extLst>
          </p:cNvPr>
          <p:cNvSpPr txBox="1"/>
          <p:nvPr/>
        </p:nvSpPr>
        <p:spPr>
          <a:xfrm>
            <a:off x="3095314" y="5524654"/>
            <a:ext cx="23107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Black" panose="020B0A04020102020204" pitchFamily="34" charset="0"/>
                <a:ea typeface="+mn-ea"/>
                <a:cs typeface="Arial" panose="020B0604020202020204" pitchFamily="34" charset="0"/>
              </a:rPr>
              <a:t>industry sponsor reps</a:t>
            </a:r>
          </a:p>
        </p:txBody>
      </p:sp>
      <p:sp>
        <p:nvSpPr>
          <p:cNvPr id="65" name="TextBox 64">
            <a:extLst>
              <a:ext uri="{FF2B5EF4-FFF2-40B4-BE49-F238E27FC236}">
                <a16:creationId xmlns:a16="http://schemas.microsoft.com/office/drawing/2014/main" id="{62A2C5EB-2996-4928-84D0-270833AC48B7}"/>
              </a:ext>
            </a:extLst>
          </p:cNvPr>
          <p:cNvSpPr txBox="1"/>
          <p:nvPr/>
        </p:nvSpPr>
        <p:spPr>
          <a:xfrm>
            <a:off x="9688046" y="4086458"/>
            <a:ext cx="18943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Black" panose="020B0A04020102020204" pitchFamily="34" charset="0"/>
                <a:cs typeface="Arial" panose="020B0604020202020204" pitchFamily="34" charset="0"/>
              </a:rPr>
              <a:t>academic researchers</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4B631360-A503-44D9-955C-4DF3AD8F24D7}"/>
              </a:ext>
            </a:extLst>
          </p:cNvPr>
          <p:cNvSpPr txBox="1"/>
          <p:nvPr/>
        </p:nvSpPr>
        <p:spPr>
          <a:xfrm>
            <a:off x="8911213" y="5423173"/>
            <a:ext cx="21028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A349A4"/>
                </a:solidFill>
                <a:latin typeface="Arial Black" panose="020B0A04020102020204" pitchFamily="34" charset="0"/>
                <a:cs typeface="Arial" panose="020B0604020202020204" pitchFamily="34" charset="0"/>
              </a:rPr>
              <a:t>methods and epidemiology experts</a:t>
            </a:r>
            <a:endParaRPr kumimoji="0" lang="en-US" sz="1800" b="0" i="0" u="none" strike="noStrike" kern="1200" cap="none" spc="0" normalizeH="0" baseline="0" noProof="0" dirty="0">
              <a:ln>
                <a:noFill/>
              </a:ln>
              <a:solidFill>
                <a:srgbClr val="A349A4"/>
              </a:solidFill>
              <a:effectLst/>
              <a:uLnTx/>
              <a:uFillTx/>
              <a:latin typeface="Arial Black" panose="020B0A04020102020204" pitchFamily="34" charset="0"/>
              <a:ea typeface="+mn-ea"/>
              <a:cs typeface="Arial" panose="020B0604020202020204" pitchFamily="34" charset="0"/>
            </a:endParaRPr>
          </a:p>
        </p:txBody>
      </p:sp>
      <p:grpSp>
        <p:nvGrpSpPr>
          <p:cNvPr id="67" name="Group 66">
            <a:extLst>
              <a:ext uri="{FF2B5EF4-FFF2-40B4-BE49-F238E27FC236}">
                <a16:creationId xmlns:a16="http://schemas.microsoft.com/office/drawing/2014/main" id="{8DE86BC5-D6C4-42ED-8EC3-D86557422117}"/>
              </a:ext>
            </a:extLst>
          </p:cNvPr>
          <p:cNvGrpSpPr/>
          <p:nvPr/>
        </p:nvGrpSpPr>
        <p:grpSpPr>
          <a:xfrm>
            <a:off x="3884795" y="2374741"/>
            <a:ext cx="6008034" cy="3060491"/>
            <a:chOff x="1446395" y="2258361"/>
            <a:chExt cx="6008034" cy="3060491"/>
          </a:xfrm>
        </p:grpSpPr>
        <p:pic>
          <p:nvPicPr>
            <p:cNvPr id="68" name="Picture 67">
              <a:extLst>
                <a:ext uri="{FF2B5EF4-FFF2-40B4-BE49-F238E27FC236}">
                  <a16:creationId xmlns:a16="http://schemas.microsoft.com/office/drawing/2014/main" id="{09A1CD07-73F7-476E-850E-CEE93D05CD6A}"/>
                </a:ext>
              </a:extLst>
            </p:cNvPr>
            <p:cNvPicPr>
              <a:picLocks noChangeAspect="1"/>
            </p:cNvPicPr>
            <p:nvPr/>
          </p:nvPicPr>
          <p:blipFill>
            <a:blip r:embed="rId2">
              <a:duotone>
                <a:schemeClr val="accent1">
                  <a:shade val="45000"/>
                  <a:satMod val="135000"/>
                </a:schemeClr>
                <a:prstClr val="white"/>
              </a:duotone>
            </a:blip>
            <a:stretch>
              <a:fillRect/>
            </a:stretch>
          </p:blipFill>
          <p:spPr>
            <a:xfrm>
              <a:off x="3863467" y="3483845"/>
              <a:ext cx="609524" cy="609524"/>
            </a:xfrm>
            <a:prstGeom prst="rect">
              <a:avLst/>
            </a:prstGeom>
          </p:spPr>
        </p:pic>
        <p:pic>
          <p:nvPicPr>
            <p:cNvPr id="69" name="Picture 68">
              <a:extLst>
                <a:ext uri="{FF2B5EF4-FFF2-40B4-BE49-F238E27FC236}">
                  <a16:creationId xmlns:a16="http://schemas.microsoft.com/office/drawing/2014/main" id="{DEF76EEA-E688-48DF-BB62-6712663245BC}"/>
                </a:ext>
              </a:extLst>
            </p:cNvPr>
            <p:cNvPicPr>
              <a:picLocks noChangeAspect="1"/>
            </p:cNvPicPr>
            <p:nvPr/>
          </p:nvPicPr>
          <p:blipFill>
            <a:blip r:embed="rId2">
              <a:duotone>
                <a:schemeClr val="accent2">
                  <a:shade val="45000"/>
                  <a:satMod val="135000"/>
                </a:schemeClr>
                <a:prstClr val="white"/>
              </a:duotone>
            </a:blip>
            <a:stretch>
              <a:fillRect/>
            </a:stretch>
          </p:blipFill>
          <p:spPr>
            <a:xfrm>
              <a:off x="2665443" y="3477409"/>
              <a:ext cx="609524" cy="609524"/>
            </a:xfrm>
            <a:prstGeom prst="rect">
              <a:avLst/>
            </a:prstGeom>
          </p:spPr>
        </p:pic>
        <p:pic>
          <p:nvPicPr>
            <p:cNvPr id="70" name="Picture 69">
              <a:extLst>
                <a:ext uri="{FF2B5EF4-FFF2-40B4-BE49-F238E27FC236}">
                  <a16:creationId xmlns:a16="http://schemas.microsoft.com/office/drawing/2014/main" id="{EEBBA355-A3D9-496C-B128-408BF3EC35F2}"/>
                </a:ext>
              </a:extLst>
            </p:cNvPr>
            <p:cNvPicPr>
              <a:picLocks noChangeAspect="1"/>
            </p:cNvPicPr>
            <p:nvPr/>
          </p:nvPicPr>
          <p:blipFill>
            <a:blip r:embed="rId2">
              <a:duotone>
                <a:schemeClr val="accent1">
                  <a:shade val="45000"/>
                  <a:satMod val="135000"/>
                </a:schemeClr>
                <a:prstClr val="white"/>
              </a:duotone>
            </a:blip>
            <a:stretch>
              <a:fillRect/>
            </a:stretch>
          </p:blipFill>
          <p:spPr>
            <a:xfrm>
              <a:off x="3856757" y="4057465"/>
              <a:ext cx="609524" cy="609524"/>
            </a:xfrm>
            <a:prstGeom prst="rect">
              <a:avLst/>
            </a:prstGeom>
          </p:spPr>
        </p:pic>
        <p:pic>
          <p:nvPicPr>
            <p:cNvPr id="71" name="Picture 70">
              <a:extLst>
                <a:ext uri="{FF2B5EF4-FFF2-40B4-BE49-F238E27FC236}">
                  <a16:creationId xmlns:a16="http://schemas.microsoft.com/office/drawing/2014/main" id="{835C6992-711C-4206-88CB-8D78901B413E}"/>
                </a:ext>
              </a:extLst>
            </p:cNvPr>
            <p:cNvPicPr>
              <a:picLocks noChangeAspect="1"/>
            </p:cNvPicPr>
            <p:nvPr/>
          </p:nvPicPr>
          <p:blipFill>
            <a:blip r:embed="rId2">
              <a:duotone>
                <a:schemeClr val="accent1">
                  <a:shade val="45000"/>
                  <a:satMod val="135000"/>
                </a:schemeClr>
                <a:prstClr val="white"/>
              </a:duotone>
            </a:blip>
            <a:stretch>
              <a:fillRect/>
            </a:stretch>
          </p:blipFill>
          <p:spPr>
            <a:xfrm>
              <a:off x="2055919" y="2258361"/>
              <a:ext cx="609524" cy="609524"/>
            </a:xfrm>
            <a:prstGeom prst="rect">
              <a:avLst/>
            </a:prstGeom>
          </p:spPr>
        </p:pic>
        <p:pic>
          <p:nvPicPr>
            <p:cNvPr id="72" name="Picture 71">
              <a:extLst>
                <a:ext uri="{FF2B5EF4-FFF2-40B4-BE49-F238E27FC236}">
                  <a16:creationId xmlns:a16="http://schemas.microsoft.com/office/drawing/2014/main" id="{1EF722DA-C703-4D76-BA4F-E0EFC89C33C8}"/>
                </a:ext>
              </a:extLst>
            </p:cNvPr>
            <p:cNvPicPr>
              <a:picLocks noChangeAspect="1"/>
            </p:cNvPicPr>
            <p:nvPr/>
          </p:nvPicPr>
          <p:blipFill>
            <a:blip r:embed="rId2">
              <a:duotone>
                <a:schemeClr val="accent2">
                  <a:shade val="45000"/>
                  <a:satMod val="135000"/>
                </a:schemeClr>
                <a:prstClr val="white"/>
              </a:duotone>
            </a:blip>
            <a:stretch>
              <a:fillRect/>
            </a:stretch>
          </p:blipFill>
          <p:spPr>
            <a:xfrm>
              <a:off x="1446395" y="3477409"/>
              <a:ext cx="609524" cy="609524"/>
            </a:xfrm>
            <a:prstGeom prst="rect">
              <a:avLst/>
            </a:prstGeom>
          </p:spPr>
        </p:pic>
        <p:pic>
          <p:nvPicPr>
            <p:cNvPr id="73" name="Picture 72">
              <a:extLst>
                <a:ext uri="{FF2B5EF4-FFF2-40B4-BE49-F238E27FC236}">
                  <a16:creationId xmlns:a16="http://schemas.microsoft.com/office/drawing/2014/main" id="{269A86D0-73E4-40CA-8383-1E436358F282}"/>
                </a:ext>
              </a:extLst>
            </p:cNvPr>
            <p:cNvPicPr>
              <a:picLocks noChangeAspect="1"/>
            </p:cNvPicPr>
            <p:nvPr/>
          </p:nvPicPr>
          <p:blipFill>
            <a:blip r:embed="rId2">
              <a:duotone>
                <a:schemeClr val="accent2">
                  <a:shade val="45000"/>
                  <a:satMod val="135000"/>
                </a:schemeClr>
                <a:prstClr val="white"/>
              </a:duotone>
            </a:blip>
            <a:stretch>
              <a:fillRect/>
            </a:stretch>
          </p:blipFill>
          <p:spPr>
            <a:xfrm>
              <a:off x="1446395" y="4086933"/>
              <a:ext cx="609524" cy="609524"/>
            </a:xfrm>
            <a:prstGeom prst="rect">
              <a:avLst/>
            </a:prstGeom>
          </p:spPr>
        </p:pic>
        <p:pic>
          <p:nvPicPr>
            <p:cNvPr id="74" name="Picture 73">
              <a:extLst>
                <a:ext uri="{FF2B5EF4-FFF2-40B4-BE49-F238E27FC236}">
                  <a16:creationId xmlns:a16="http://schemas.microsoft.com/office/drawing/2014/main" id="{70ABCDFA-CAE5-4226-BD2C-3C97B3EFC221}"/>
                </a:ext>
              </a:extLst>
            </p:cNvPr>
            <p:cNvPicPr>
              <a:picLocks noChangeAspect="1"/>
            </p:cNvPicPr>
            <p:nvPr/>
          </p:nvPicPr>
          <p:blipFill>
            <a:blip r:embed="rId2">
              <a:duotone>
                <a:schemeClr val="accent2">
                  <a:shade val="45000"/>
                  <a:satMod val="135000"/>
                </a:schemeClr>
                <a:prstClr val="white"/>
              </a:duotone>
            </a:blip>
            <a:stretch>
              <a:fillRect/>
            </a:stretch>
          </p:blipFill>
          <p:spPr>
            <a:xfrm>
              <a:off x="2665443" y="2258361"/>
              <a:ext cx="609524" cy="609524"/>
            </a:xfrm>
            <a:prstGeom prst="rect">
              <a:avLst/>
            </a:prstGeom>
          </p:spPr>
        </p:pic>
        <p:pic>
          <p:nvPicPr>
            <p:cNvPr id="75" name="Picture 74">
              <a:extLst>
                <a:ext uri="{FF2B5EF4-FFF2-40B4-BE49-F238E27FC236}">
                  <a16:creationId xmlns:a16="http://schemas.microsoft.com/office/drawing/2014/main" id="{326627FB-F374-4ECC-AFF4-721B161C9719}"/>
                </a:ext>
              </a:extLst>
            </p:cNvPr>
            <p:cNvPicPr>
              <a:picLocks noChangeAspect="1"/>
            </p:cNvPicPr>
            <p:nvPr/>
          </p:nvPicPr>
          <p:blipFill>
            <a:blip r:embed="rId2">
              <a:duotone>
                <a:schemeClr val="accent1">
                  <a:shade val="45000"/>
                  <a:satMod val="135000"/>
                </a:schemeClr>
                <a:prstClr val="white"/>
              </a:duotone>
            </a:blip>
            <a:stretch>
              <a:fillRect/>
            </a:stretch>
          </p:blipFill>
          <p:spPr>
            <a:xfrm>
              <a:off x="5626502" y="4681526"/>
              <a:ext cx="609524" cy="609524"/>
            </a:xfrm>
            <a:prstGeom prst="rect">
              <a:avLst/>
            </a:prstGeom>
          </p:spPr>
        </p:pic>
        <p:pic>
          <p:nvPicPr>
            <p:cNvPr id="76" name="Picture 75">
              <a:extLst>
                <a:ext uri="{FF2B5EF4-FFF2-40B4-BE49-F238E27FC236}">
                  <a16:creationId xmlns:a16="http://schemas.microsoft.com/office/drawing/2014/main" id="{31360383-9DF8-4ADE-8CDE-933EFD7158D4}"/>
                </a:ext>
              </a:extLst>
            </p:cNvPr>
            <p:cNvPicPr>
              <a:picLocks noChangeAspect="1"/>
            </p:cNvPicPr>
            <p:nvPr/>
          </p:nvPicPr>
          <p:blipFill>
            <a:blip r:embed="rId2">
              <a:duotone>
                <a:schemeClr val="accent1">
                  <a:shade val="45000"/>
                  <a:satMod val="135000"/>
                </a:schemeClr>
                <a:prstClr val="white"/>
              </a:duotone>
            </a:blip>
            <a:stretch>
              <a:fillRect/>
            </a:stretch>
          </p:blipFill>
          <p:spPr>
            <a:xfrm>
              <a:off x="2665443" y="2867885"/>
              <a:ext cx="609524" cy="609524"/>
            </a:xfrm>
            <a:prstGeom prst="rect">
              <a:avLst/>
            </a:prstGeom>
          </p:spPr>
        </p:pic>
        <p:pic>
          <p:nvPicPr>
            <p:cNvPr id="77" name="Picture 76">
              <a:extLst>
                <a:ext uri="{FF2B5EF4-FFF2-40B4-BE49-F238E27FC236}">
                  <a16:creationId xmlns:a16="http://schemas.microsoft.com/office/drawing/2014/main" id="{9DB02B42-CC96-464E-9B20-2868429377D1}"/>
                </a:ext>
              </a:extLst>
            </p:cNvPr>
            <p:cNvPicPr>
              <a:picLocks noChangeAspect="1"/>
            </p:cNvPicPr>
            <p:nvPr/>
          </p:nvPicPr>
          <p:blipFill>
            <a:blip r:embed="rId2">
              <a:duotone>
                <a:schemeClr val="accent2">
                  <a:shade val="45000"/>
                  <a:satMod val="135000"/>
                </a:schemeClr>
                <a:prstClr val="white"/>
              </a:duotone>
            </a:blip>
            <a:stretch>
              <a:fillRect/>
            </a:stretch>
          </p:blipFill>
          <p:spPr>
            <a:xfrm>
              <a:off x="2055919" y="4086933"/>
              <a:ext cx="609524" cy="609524"/>
            </a:xfrm>
            <a:prstGeom prst="rect">
              <a:avLst/>
            </a:prstGeom>
          </p:spPr>
        </p:pic>
        <p:pic>
          <p:nvPicPr>
            <p:cNvPr id="78" name="Picture 77">
              <a:extLst>
                <a:ext uri="{FF2B5EF4-FFF2-40B4-BE49-F238E27FC236}">
                  <a16:creationId xmlns:a16="http://schemas.microsoft.com/office/drawing/2014/main" id="{DEE83A12-25D4-4ADF-BB51-DC7DAE4511F1}"/>
                </a:ext>
              </a:extLst>
            </p:cNvPr>
            <p:cNvPicPr>
              <a:picLocks noChangeAspect="1"/>
            </p:cNvPicPr>
            <p:nvPr/>
          </p:nvPicPr>
          <p:blipFill>
            <a:blip r:embed="rId2">
              <a:duotone>
                <a:schemeClr val="accent5">
                  <a:shade val="45000"/>
                  <a:satMod val="135000"/>
                </a:schemeClr>
                <a:prstClr val="white"/>
              </a:duotone>
            </a:blip>
            <a:stretch>
              <a:fillRect/>
            </a:stretch>
          </p:blipFill>
          <p:spPr>
            <a:xfrm>
              <a:off x="2051957" y="4696457"/>
              <a:ext cx="609524" cy="609524"/>
            </a:xfrm>
            <a:prstGeom prst="rect">
              <a:avLst/>
            </a:prstGeom>
          </p:spPr>
        </p:pic>
        <p:pic>
          <p:nvPicPr>
            <p:cNvPr id="79" name="Picture 78">
              <a:extLst>
                <a:ext uri="{FF2B5EF4-FFF2-40B4-BE49-F238E27FC236}">
                  <a16:creationId xmlns:a16="http://schemas.microsoft.com/office/drawing/2014/main" id="{FE1F5E7D-5087-4618-AAD9-4C77A875E1B8}"/>
                </a:ext>
              </a:extLst>
            </p:cNvPr>
            <p:cNvPicPr>
              <a:picLocks noChangeAspect="1"/>
            </p:cNvPicPr>
            <p:nvPr/>
          </p:nvPicPr>
          <p:blipFill>
            <a:blip r:embed="rId2">
              <a:duotone>
                <a:schemeClr val="accent5">
                  <a:shade val="45000"/>
                  <a:satMod val="135000"/>
                </a:schemeClr>
                <a:prstClr val="white"/>
              </a:duotone>
            </a:blip>
            <a:stretch>
              <a:fillRect/>
            </a:stretch>
          </p:blipFill>
          <p:spPr>
            <a:xfrm>
              <a:off x="6221559" y="3491509"/>
              <a:ext cx="609524" cy="609524"/>
            </a:xfrm>
            <a:prstGeom prst="rect">
              <a:avLst/>
            </a:prstGeom>
          </p:spPr>
        </p:pic>
        <p:pic>
          <p:nvPicPr>
            <p:cNvPr id="80" name="Picture 79">
              <a:extLst>
                <a:ext uri="{FF2B5EF4-FFF2-40B4-BE49-F238E27FC236}">
                  <a16:creationId xmlns:a16="http://schemas.microsoft.com/office/drawing/2014/main" id="{61BF7127-32FE-4BE6-9A1E-8B996578B744}"/>
                </a:ext>
              </a:extLst>
            </p:cNvPr>
            <p:cNvPicPr>
              <a:picLocks noChangeAspect="1"/>
            </p:cNvPicPr>
            <p:nvPr/>
          </p:nvPicPr>
          <p:blipFill>
            <a:blip r:embed="rId2">
              <a:duotone>
                <a:schemeClr val="accent5">
                  <a:shade val="45000"/>
                  <a:satMod val="135000"/>
                </a:schemeClr>
                <a:prstClr val="white"/>
              </a:duotone>
            </a:blip>
            <a:stretch>
              <a:fillRect/>
            </a:stretch>
          </p:blipFill>
          <p:spPr>
            <a:xfrm>
              <a:off x="3880529" y="2261096"/>
              <a:ext cx="609524" cy="609524"/>
            </a:xfrm>
            <a:prstGeom prst="rect">
              <a:avLst/>
            </a:prstGeom>
          </p:spPr>
        </p:pic>
        <p:pic>
          <p:nvPicPr>
            <p:cNvPr id="81" name="Picture 80">
              <a:extLst>
                <a:ext uri="{FF2B5EF4-FFF2-40B4-BE49-F238E27FC236}">
                  <a16:creationId xmlns:a16="http://schemas.microsoft.com/office/drawing/2014/main" id="{21DE2A10-5C8F-4616-BFA8-F95474B54C1D}"/>
                </a:ext>
              </a:extLst>
            </p:cNvPr>
            <p:cNvPicPr>
              <a:picLocks noChangeAspect="1"/>
            </p:cNvPicPr>
            <p:nvPr/>
          </p:nvPicPr>
          <p:blipFill>
            <a:blip r:embed="rId2">
              <a:duotone>
                <a:schemeClr val="accent1">
                  <a:shade val="45000"/>
                  <a:satMod val="135000"/>
                </a:schemeClr>
                <a:prstClr val="white"/>
              </a:duotone>
            </a:blip>
            <a:stretch>
              <a:fillRect/>
            </a:stretch>
          </p:blipFill>
          <p:spPr>
            <a:xfrm>
              <a:off x="3267043" y="2258361"/>
              <a:ext cx="609524" cy="609524"/>
            </a:xfrm>
            <a:prstGeom prst="rect">
              <a:avLst/>
            </a:prstGeom>
          </p:spPr>
        </p:pic>
        <p:pic>
          <p:nvPicPr>
            <p:cNvPr id="82" name="Picture 81">
              <a:extLst>
                <a:ext uri="{FF2B5EF4-FFF2-40B4-BE49-F238E27FC236}">
                  <a16:creationId xmlns:a16="http://schemas.microsoft.com/office/drawing/2014/main" id="{57A696AB-0F72-4FF4-9FC7-4BF754399D25}"/>
                </a:ext>
              </a:extLst>
            </p:cNvPr>
            <p:cNvPicPr>
              <a:picLocks noChangeAspect="1"/>
            </p:cNvPicPr>
            <p:nvPr/>
          </p:nvPicPr>
          <p:blipFill>
            <a:blip r:embed="rId2">
              <a:duotone>
                <a:schemeClr val="accent6">
                  <a:shade val="45000"/>
                  <a:satMod val="135000"/>
                </a:schemeClr>
                <a:prstClr val="white"/>
              </a:duotone>
            </a:blip>
            <a:stretch>
              <a:fillRect/>
            </a:stretch>
          </p:blipFill>
          <p:spPr>
            <a:xfrm>
              <a:off x="5647648" y="3448378"/>
              <a:ext cx="609524" cy="609524"/>
            </a:xfrm>
            <a:prstGeom prst="rect">
              <a:avLst/>
            </a:prstGeom>
          </p:spPr>
        </p:pic>
        <p:pic>
          <p:nvPicPr>
            <p:cNvPr id="83" name="Picture 82">
              <a:extLst>
                <a:ext uri="{FF2B5EF4-FFF2-40B4-BE49-F238E27FC236}">
                  <a16:creationId xmlns:a16="http://schemas.microsoft.com/office/drawing/2014/main" id="{B0E7C56C-CCE8-44BF-8B69-15E0351F040A}"/>
                </a:ext>
              </a:extLst>
            </p:cNvPr>
            <p:cNvPicPr>
              <a:picLocks noChangeAspect="1"/>
            </p:cNvPicPr>
            <p:nvPr/>
          </p:nvPicPr>
          <p:blipFill>
            <a:blip r:embed="rId2">
              <a:duotone>
                <a:schemeClr val="accent2">
                  <a:shade val="45000"/>
                  <a:satMod val="135000"/>
                </a:schemeClr>
                <a:prstClr val="white"/>
              </a:duotone>
            </a:blip>
            <a:stretch>
              <a:fillRect/>
            </a:stretch>
          </p:blipFill>
          <p:spPr>
            <a:xfrm>
              <a:off x="3259119" y="3477409"/>
              <a:ext cx="609524" cy="609524"/>
            </a:xfrm>
            <a:prstGeom prst="rect">
              <a:avLst/>
            </a:prstGeom>
          </p:spPr>
        </p:pic>
        <p:pic>
          <p:nvPicPr>
            <p:cNvPr id="84" name="Picture 83">
              <a:extLst>
                <a:ext uri="{FF2B5EF4-FFF2-40B4-BE49-F238E27FC236}">
                  <a16:creationId xmlns:a16="http://schemas.microsoft.com/office/drawing/2014/main" id="{E63E02B2-BA7B-4804-B04A-218097AD74F1}"/>
                </a:ext>
              </a:extLst>
            </p:cNvPr>
            <p:cNvPicPr>
              <a:picLocks noChangeAspect="1"/>
            </p:cNvPicPr>
            <p:nvPr/>
          </p:nvPicPr>
          <p:blipFill>
            <a:blip r:embed="rId2">
              <a:duotone>
                <a:schemeClr val="accent5">
                  <a:shade val="45000"/>
                  <a:satMod val="135000"/>
                </a:schemeClr>
                <a:prstClr val="white"/>
              </a:duotone>
            </a:blip>
            <a:stretch>
              <a:fillRect/>
            </a:stretch>
          </p:blipFill>
          <p:spPr>
            <a:xfrm>
              <a:off x="3253176" y="4086933"/>
              <a:ext cx="609524" cy="609524"/>
            </a:xfrm>
            <a:prstGeom prst="rect">
              <a:avLst/>
            </a:prstGeom>
          </p:spPr>
        </p:pic>
        <p:pic>
          <p:nvPicPr>
            <p:cNvPr id="85" name="Picture 84">
              <a:extLst>
                <a:ext uri="{FF2B5EF4-FFF2-40B4-BE49-F238E27FC236}">
                  <a16:creationId xmlns:a16="http://schemas.microsoft.com/office/drawing/2014/main" id="{40CA795D-3A13-4BAB-AA33-6F2451D230EE}"/>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3587"/>
                      </a14:imgEffect>
                      <a14:imgEffect>
                        <a14:saturation sat="99000"/>
                      </a14:imgEffect>
                    </a14:imgLayer>
                  </a14:imgProps>
                </a:ext>
              </a:extLst>
            </a:blip>
            <a:stretch>
              <a:fillRect/>
            </a:stretch>
          </p:blipFill>
          <p:spPr>
            <a:xfrm>
              <a:off x="3253176" y="4696457"/>
              <a:ext cx="609524" cy="609524"/>
            </a:xfrm>
            <a:prstGeom prst="rect">
              <a:avLst/>
            </a:prstGeom>
          </p:spPr>
        </p:pic>
        <p:pic>
          <p:nvPicPr>
            <p:cNvPr id="86" name="Picture 85">
              <a:extLst>
                <a:ext uri="{FF2B5EF4-FFF2-40B4-BE49-F238E27FC236}">
                  <a16:creationId xmlns:a16="http://schemas.microsoft.com/office/drawing/2014/main" id="{44C517B9-D60D-4A55-83F7-4C0E2C7B85E4}"/>
                </a:ext>
              </a:extLst>
            </p:cNvPr>
            <p:cNvPicPr>
              <a:picLocks noChangeAspect="1"/>
            </p:cNvPicPr>
            <p:nvPr/>
          </p:nvPicPr>
          <p:blipFill>
            <a:blip r:embed="rId2">
              <a:duotone>
                <a:schemeClr val="accent6">
                  <a:shade val="45000"/>
                  <a:satMod val="135000"/>
                </a:schemeClr>
                <a:prstClr val="white"/>
              </a:duotone>
            </a:blip>
            <a:stretch>
              <a:fillRect/>
            </a:stretch>
          </p:blipFill>
          <p:spPr>
            <a:xfrm>
              <a:off x="5058625" y="4681526"/>
              <a:ext cx="609524" cy="609524"/>
            </a:xfrm>
            <a:prstGeom prst="rect">
              <a:avLst/>
            </a:prstGeom>
          </p:spPr>
        </p:pic>
        <p:pic>
          <p:nvPicPr>
            <p:cNvPr id="87" name="Picture 86">
              <a:extLst>
                <a:ext uri="{FF2B5EF4-FFF2-40B4-BE49-F238E27FC236}">
                  <a16:creationId xmlns:a16="http://schemas.microsoft.com/office/drawing/2014/main" id="{5771C39D-C042-40DC-9384-6581C20B793A}"/>
                </a:ext>
              </a:extLst>
            </p:cNvPr>
            <p:cNvPicPr>
              <a:picLocks noChangeAspect="1"/>
            </p:cNvPicPr>
            <p:nvPr/>
          </p:nvPicPr>
          <p:blipFill>
            <a:blip r:embed="rId2">
              <a:duotone>
                <a:schemeClr val="accent6">
                  <a:shade val="45000"/>
                  <a:satMod val="135000"/>
                </a:schemeClr>
                <a:prstClr val="white"/>
              </a:duotone>
            </a:blip>
            <a:stretch>
              <a:fillRect/>
            </a:stretch>
          </p:blipFill>
          <p:spPr>
            <a:xfrm>
              <a:off x="3840909" y="2867885"/>
              <a:ext cx="609524" cy="609524"/>
            </a:xfrm>
            <a:prstGeom prst="rect">
              <a:avLst/>
            </a:prstGeom>
          </p:spPr>
        </p:pic>
        <p:pic>
          <p:nvPicPr>
            <p:cNvPr id="88" name="Picture 87">
              <a:extLst>
                <a:ext uri="{FF2B5EF4-FFF2-40B4-BE49-F238E27FC236}">
                  <a16:creationId xmlns:a16="http://schemas.microsoft.com/office/drawing/2014/main" id="{43D79402-AB14-4F90-8D41-984C607ACE21}"/>
                </a:ext>
              </a:extLst>
            </p:cNvPr>
            <p:cNvPicPr>
              <a:picLocks noChangeAspect="1"/>
            </p:cNvPicPr>
            <p:nvPr/>
          </p:nvPicPr>
          <p:blipFill>
            <a:blip r:embed="rId2">
              <a:duotone>
                <a:schemeClr val="bg2">
                  <a:shade val="45000"/>
                  <a:satMod val="135000"/>
                </a:schemeClr>
                <a:prstClr val="white"/>
              </a:duotone>
            </a:blip>
            <a:stretch>
              <a:fillRect/>
            </a:stretch>
          </p:blipFill>
          <p:spPr>
            <a:xfrm>
              <a:off x="5621832" y="2272461"/>
              <a:ext cx="609524" cy="609524"/>
            </a:xfrm>
            <a:prstGeom prst="rect">
              <a:avLst/>
            </a:prstGeom>
          </p:spPr>
        </p:pic>
        <p:pic>
          <p:nvPicPr>
            <p:cNvPr id="89" name="Picture 88">
              <a:extLst>
                <a:ext uri="{FF2B5EF4-FFF2-40B4-BE49-F238E27FC236}">
                  <a16:creationId xmlns:a16="http://schemas.microsoft.com/office/drawing/2014/main" id="{5C510069-F0C1-48DA-BB16-2AFCCD88BCF7}"/>
                </a:ext>
              </a:extLst>
            </p:cNvPr>
            <p:cNvPicPr>
              <a:picLocks noChangeAspect="1"/>
            </p:cNvPicPr>
            <p:nvPr/>
          </p:nvPicPr>
          <p:blipFill>
            <a:blip r:embed="rId2">
              <a:duotone>
                <a:schemeClr val="bg2">
                  <a:shade val="45000"/>
                  <a:satMod val="135000"/>
                </a:schemeClr>
                <a:prstClr val="white"/>
              </a:duotone>
            </a:blip>
            <a:stretch>
              <a:fillRect/>
            </a:stretch>
          </p:blipFill>
          <p:spPr>
            <a:xfrm>
              <a:off x="3242281" y="2867749"/>
              <a:ext cx="609524" cy="609524"/>
            </a:xfrm>
            <a:prstGeom prst="rect">
              <a:avLst/>
            </a:prstGeom>
          </p:spPr>
        </p:pic>
        <p:pic>
          <p:nvPicPr>
            <p:cNvPr id="90" name="Picture 89">
              <a:extLst>
                <a:ext uri="{FF2B5EF4-FFF2-40B4-BE49-F238E27FC236}">
                  <a16:creationId xmlns:a16="http://schemas.microsoft.com/office/drawing/2014/main" id="{4213ECB1-5A0A-49CD-B574-A2F715EAA8DA}"/>
                </a:ext>
              </a:extLst>
            </p:cNvPr>
            <p:cNvPicPr>
              <a:picLocks noChangeAspect="1"/>
            </p:cNvPicPr>
            <p:nvPr/>
          </p:nvPicPr>
          <p:blipFill>
            <a:blip r:embed="rId2">
              <a:duotone>
                <a:schemeClr val="accent5">
                  <a:shade val="45000"/>
                  <a:satMod val="135000"/>
                </a:schemeClr>
                <a:prstClr val="white"/>
              </a:duotone>
            </a:blip>
            <a:stretch>
              <a:fillRect/>
            </a:stretch>
          </p:blipFill>
          <p:spPr>
            <a:xfrm>
              <a:off x="3834275" y="4696457"/>
              <a:ext cx="609524" cy="609524"/>
            </a:xfrm>
            <a:prstGeom prst="rect">
              <a:avLst/>
            </a:prstGeom>
          </p:spPr>
        </p:pic>
        <p:pic>
          <p:nvPicPr>
            <p:cNvPr id="91" name="Picture 90">
              <a:extLst>
                <a:ext uri="{FF2B5EF4-FFF2-40B4-BE49-F238E27FC236}">
                  <a16:creationId xmlns:a16="http://schemas.microsoft.com/office/drawing/2014/main" id="{4CAEA0B0-C58E-4F64-BF89-8D4FE246B5FC}"/>
                </a:ext>
              </a:extLst>
            </p:cNvPr>
            <p:cNvPicPr>
              <a:picLocks noChangeAspect="1"/>
            </p:cNvPicPr>
            <p:nvPr/>
          </p:nvPicPr>
          <p:blipFill>
            <a:blip r:embed="rId2">
              <a:duotone>
                <a:schemeClr val="accent6">
                  <a:shade val="45000"/>
                  <a:satMod val="135000"/>
                </a:schemeClr>
                <a:prstClr val="white"/>
              </a:duotone>
            </a:blip>
            <a:stretch>
              <a:fillRect/>
            </a:stretch>
          </p:blipFill>
          <p:spPr>
            <a:xfrm>
              <a:off x="4428600" y="2258361"/>
              <a:ext cx="609524" cy="609524"/>
            </a:xfrm>
            <a:prstGeom prst="rect">
              <a:avLst/>
            </a:prstGeom>
          </p:spPr>
        </p:pic>
        <p:pic>
          <p:nvPicPr>
            <p:cNvPr id="92" name="Picture 91">
              <a:extLst>
                <a:ext uri="{FF2B5EF4-FFF2-40B4-BE49-F238E27FC236}">
                  <a16:creationId xmlns:a16="http://schemas.microsoft.com/office/drawing/2014/main" id="{C547BD81-FFBB-4D8F-92BF-8805D7D3710F}"/>
                </a:ext>
              </a:extLst>
            </p:cNvPr>
            <p:cNvPicPr>
              <a:picLocks noChangeAspect="1"/>
            </p:cNvPicPr>
            <p:nvPr/>
          </p:nvPicPr>
          <p:blipFill>
            <a:blip r:embed="rId2">
              <a:duotone>
                <a:schemeClr val="accent6">
                  <a:shade val="45000"/>
                  <a:satMod val="135000"/>
                </a:schemeClr>
                <a:prstClr val="white"/>
              </a:duotone>
            </a:blip>
            <a:stretch>
              <a:fillRect/>
            </a:stretch>
          </p:blipFill>
          <p:spPr>
            <a:xfrm>
              <a:off x="5038124" y="2867885"/>
              <a:ext cx="609524" cy="609524"/>
            </a:xfrm>
            <a:prstGeom prst="rect">
              <a:avLst/>
            </a:prstGeom>
          </p:spPr>
        </p:pic>
        <p:pic>
          <p:nvPicPr>
            <p:cNvPr id="93" name="Picture 92">
              <a:extLst>
                <a:ext uri="{FF2B5EF4-FFF2-40B4-BE49-F238E27FC236}">
                  <a16:creationId xmlns:a16="http://schemas.microsoft.com/office/drawing/2014/main" id="{92FD006D-42DD-4D31-8E22-1A0C46CA79EC}"/>
                </a:ext>
              </a:extLst>
            </p:cNvPr>
            <p:cNvPicPr>
              <a:picLocks noChangeAspect="1"/>
            </p:cNvPicPr>
            <p:nvPr/>
          </p:nvPicPr>
          <p:blipFill>
            <a:blip r:embed="rId2"/>
            <a:stretch>
              <a:fillRect/>
            </a:stretch>
          </p:blipFill>
          <p:spPr>
            <a:xfrm>
              <a:off x="2032021" y="3491509"/>
              <a:ext cx="609524" cy="609524"/>
            </a:xfrm>
            <a:prstGeom prst="rect">
              <a:avLst/>
            </a:prstGeom>
          </p:spPr>
        </p:pic>
        <p:pic>
          <p:nvPicPr>
            <p:cNvPr id="94" name="Picture 93">
              <a:extLst>
                <a:ext uri="{FF2B5EF4-FFF2-40B4-BE49-F238E27FC236}">
                  <a16:creationId xmlns:a16="http://schemas.microsoft.com/office/drawing/2014/main" id="{620DA31C-4507-4E72-A1E6-95011A9C356C}"/>
                </a:ext>
              </a:extLst>
            </p:cNvPr>
            <p:cNvPicPr>
              <a:picLocks noChangeAspect="1"/>
            </p:cNvPicPr>
            <p:nvPr/>
          </p:nvPicPr>
          <p:blipFill>
            <a:blip r:embed="rId2">
              <a:duotone>
                <a:schemeClr val="accent6">
                  <a:shade val="45000"/>
                  <a:satMod val="135000"/>
                </a:schemeClr>
                <a:prstClr val="white"/>
              </a:duotone>
            </a:blip>
            <a:stretch>
              <a:fillRect/>
            </a:stretch>
          </p:blipFill>
          <p:spPr>
            <a:xfrm>
              <a:off x="4415180" y="4086933"/>
              <a:ext cx="609524" cy="609524"/>
            </a:xfrm>
            <a:prstGeom prst="rect">
              <a:avLst/>
            </a:prstGeom>
          </p:spPr>
        </p:pic>
        <p:pic>
          <p:nvPicPr>
            <p:cNvPr id="95" name="Picture 94">
              <a:extLst>
                <a:ext uri="{FF2B5EF4-FFF2-40B4-BE49-F238E27FC236}">
                  <a16:creationId xmlns:a16="http://schemas.microsoft.com/office/drawing/2014/main" id="{7600B3A5-9650-421E-B8CD-B15C7F874971}"/>
                </a:ext>
              </a:extLst>
            </p:cNvPr>
            <p:cNvPicPr>
              <a:picLocks noChangeAspect="1"/>
            </p:cNvPicPr>
            <p:nvPr/>
          </p:nvPicPr>
          <p:blipFill>
            <a:blip r:embed="rId2">
              <a:duotone>
                <a:schemeClr val="accent4">
                  <a:shade val="45000"/>
                  <a:satMod val="135000"/>
                </a:schemeClr>
                <a:prstClr val="white"/>
              </a:duotone>
            </a:blip>
            <a:stretch>
              <a:fillRect/>
            </a:stretch>
          </p:blipFill>
          <p:spPr>
            <a:xfrm>
              <a:off x="5038124" y="2258361"/>
              <a:ext cx="609524" cy="609524"/>
            </a:xfrm>
            <a:prstGeom prst="rect">
              <a:avLst/>
            </a:prstGeom>
          </p:spPr>
        </p:pic>
        <p:pic>
          <p:nvPicPr>
            <p:cNvPr id="96" name="Picture 95">
              <a:extLst>
                <a:ext uri="{FF2B5EF4-FFF2-40B4-BE49-F238E27FC236}">
                  <a16:creationId xmlns:a16="http://schemas.microsoft.com/office/drawing/2014/main" id="{0B4BA8C6-169E-432A-B624-E2161576CCE5}"/>
                </a:ext>
              </a:extLst>
            </p:cNvPr>
            <p:cNvPicPr>
              <a:picLocks noChangeAspect="1"/>
            </p:cNvPicPr>
            <p:nvPr/>
          </p:nvPicPr>
          <p:blipFill>
            <a:blip r:embed="rId2">
              <a:duotone>
                <a:schemeClr val="bg2">
                  <a:shade val="45000"/>
                  <a:satMod val="135000"/>
                </a:schemeClr>
                <a:prstClr val="white"/>
              </a:duotone>
            </a:blip>
            <a:stretch>
              <a:fillRect/>
            </a:stretch>
          </p:blipFill>
          <p:spPr>
            <a:xfrm>
              <a:off x="4428600" y="3477409"/>
              <a:ext cx="609524" cy="609524"/>
            </a:xfrm>
            <a:prstGeom prst="rect">
              <a:avLst/>
            </a:prstGeom>
          </p:spPr>
        </p:pic>
        <p:pic>
          <p:nvPicPr>
            <p:cNvPr id="97" name="Picture 96">
              <a:extLst>
                <a:ext uri="{FF2B5EF4-FFF2-40B4-BE49-F238E27FC236}">
                  <a16:creationId xmlns:a16="http://schemas.microsoft.com/office/drawing/2014/main" id="{A53E7880-6630-4893-BF40-2EC1B6C7FF18}"/>
                </a:ext>
              </a:extLst>
            </p:cNvPr>
            <p:cNvPicPr>
              <a:picLocks noChangeAspect="1"/>
            </p:cNvPicPr>
            <p:nvPr/>
          </p:nvPicPr>
          <p:blipFill>
            <a:blip r:embed="rId2">
              <a:duotone>
                <a:schemeClr val="bg2">
                  <a:shade val="45000"/>
                  <a:satMod val="135000"/>
                </a:schemeClr>
                <a:prstClr val="white"/>
              </a:duotone>
            </a:blip>
            <a:stretch>
              <a:fillRect/>
            </a:stretch>
          </p:blipFill>
          <p:spPr>
            <a:xfrm>
              <a:off x="2048986" y="2879125"/>
              <a:ext cx="609524" cy="609524"/>
            </a:xfrm>
            <a:prstGeom prst="rect">
              <a:avLst/>
            </a:prstGeom>
          </p:spPr>
        </p:pic>
        <p:pic>
          <p:nvPicPr>
            <p:cNvPr id="98" name="Picture 97">
              <a:extLst>
                <a:ext uri="{FF2B5EF4-FFF2-40B4-BE49-F238E27FC236}">
                  <a16:creationId xmlns:a16="http://schemas.microsoft.com/office/drawing/2014/main" id="{875662B2-914B-47D6-B8B6-0A9EDC1337D3}"/>
                </a:ext>
              </a:extLst>
            </p:cNvPr>
            <p:cNvPicPr>
              <a:picLocks noChangeAspect="1"/>
            </p:cNvPicPr>
            <p:nvPr/>
          </p:nvPicPr>
          <p:blipFill>
            <a:blip r:embed="rId2"/>
            <a:stretch>
              <a:fillRect/>
            </a:stretch>
          </p:blipFill>
          <p:spPr>
            <a:xfrm>
              <a:off x="5038124" y="3477409"/>
              <a:ext cx="609524" cy="609524"/>
            </a:xfrm>
            <a:prstGeom prst="rect">
              <a:avLst/>
            </a:prstGeom>
          </p:spPr>
        </p:pic>
        <p:pic>
          <p:nvPicPr>
            <p:cNvPr id="99" name="Picture 98">
              <a:extLst>
                <a:ext uri="{FF2B5EF4-FFF2-40B4-BE49-F238E27FC236}">
                  <a16:creationId xmlns:a16="http://schemas.microsoft.com/office/drawing/2014/main" id="{DCA6E925-BBF2-4E2D-8FDE-E55FCC6BCB23}"/>
                </a:ext>
              </a:extLst>
            </p:cNvPr>
            <p:cNvPicPr>
              <a:picLocks noChangeAspect="1"/>
            </p:cNvPicPr>
            <p:nvPr/>
          </p:nvPicPr>
          <p:blipFill>
            <a:blip r:embed="rId2">
              <a:duotone>
                <a:schemeClr val="accent4">
                  <a:shade val="45000"/>
                  <a:satMod val="135000"/>
                </a:schemeClr>
                <a:prstClr val="white"/>
              </a:duotone>
            </a:blip>
            <a:stretch>
              <a:fillRect/>
            </a:stretch>
          </p:blipFill>
          <p:spPr>
            <a:xfrm>
              <a:off x="2690590" y="4709328"/>
              <a:ext cx="609524" cy="609524"/>
            </a:xfrm>
            <a:prstGeom prst="rect">
              <a:avLst/>
            </a:prstGeom>
          </p:spPr>
        </p:pic>
        <p:pic>
          <p:nvPicPr>
            <p:cNvPr id="100" name="Picture 99">
              <a:extLst>
                <a:ext uri="{FF2B5EF4-FFF2-40B4-BE49-F238E27FC236}">
                  <a16:creationId xmlns:a16="http://schemas.microsoft.com/office/drawing/2014/main" id="{3B2C2247-4BF0-4042-8A07-4CCC89008201}"/>
                </a:ext>
              </a:extLst>
            </p:cNvPr>
            <p:cNvPicPr>
              <a:picLocks noChangeAspect="1"/>
            </p:cNvPicPr>
            <p:nvPr/>
          </p:nvPicPr>
          <p:blipFill>
            <a:blip r:embed="rId2">
              <a:duotone>
                <a:schemeClr val="accent4">
                  <a:shade val="45000"/>
                  <a:satMod val="135000"/>
                </a:schemeClr>
                <a:prstClr val="white"/>
              </a:duotone>
            </a:blip>
            <a:stretch>
              <a:fillRect/>
            </a:stretch>
          </p:blipFill>
          <p:spPr>
            <a:xfrm>
              <a:off x="5647648" y="2867885"/>
              <a:ext cx="609524" cy="609524"/>
            </a:xfrm>
            <a:prstGeom prst="rect">
              <a:avLst/>
            </a:prstGeom>
          </p:spPr>
        </p:pic>
        <p:pic>
          <p:nvPicPr>
            <p:cNvPr id="101" name="Picture 100">
              <a:extLst>
                <a:ext uri="{FF2B5EF4-FFF2-40B4-BE49-F238E27FC236}">
                  <a16:creationId xmlns:a16="http://schemas.microsoft.com/office/drawing/2014/main" id="{10303774-2492-4AB6-9D29-68516B1DE664}"/>
                </a:ext>
              </a:extLst>
            </p:cNvPr>
            <p:cNvPicPr>
              <a:picLocks noChangeAspect="1"/>
            </p:cNvPicPr>
            <p:nvPr/>
          </p:nvPicPr>
          <p:blipFill>
            <a:blip r:embed="rId2">
              <a:duotone>
                <a:schemeClr val="bg2">
                  <a:shade val="45000"/>
                  <a:satMod val="135000"/>
                </a:schemeClr>
                <a:prstClr val="white"/>
              </a:duotone>
            </a:blip>
            <a:stretch>
              <a:fillRect/>
            </a:stretch>
          </p:blipFill>
          <p:spPr>
            <a:xfrm>
              <a:off x="5038124" y="4086933"/>
              <a:ext cx="609524" cy="609524"/>
            </a:xfrm>
            <a:prstGeom prst="rect">
              <a:avLst/>
            </a:prstGeom>
          </p:spPr>
        </p:pic>
        <p:pic>
          <p:nvPicPr>
            <p:cNvPr id="102" name="Picture 101">
              <a:extLst>
                <a:ext uri="{FF2B5EF4-FFF2-40B4-BE49-F238E27FC236}">
                  <a16:creationId xmlns:a16="http://schemas.microsoft.com/office/drawing/2014/main" id="{D6A7DA8E-1F9B-4299-A775-27E889ECBF5A}"/>
                </a:ext>
              </a:extLst>
            </p:cNvPr>
            <p:cNvPicPr>
              <a:picLocks noChangeAspect="1"/>
            </p:cNvPicPr>
            <p:nvPr/>
          </p:nvPicPr>
          <p:blipFill>
            <a:blip r:embed="rId2"/>
            <a:stretch>
              <a:fillRect/>
            </a:stretch>
          </p:blipFill>
          <p:spPr>
            <a:xfrm>
              <a:off x="5643686" y="4086933"/>
              <a:ext cx="609524" cy="609524"/>
            </a:xfrm>
            <a:prstGeom prst="rect">
              <a:avLst/>
            </a:prstGeom>
          </p:spPr>
        </p:pic>
        <p:pic>
          <p:nvPicPr>
            <p:cNvPr id="103" name="Picture 102">
              <a:extLst>
                <a:ext uri="{FF2B5EF4-FFF2-40B4-BE49-F238E27FC236}">
                  <a16:creationId xmlns:a16="http://schemas.microsoft.com/office/drawing/2014/main" id="{74D88A50-1ABE-4FCC-8D92-C16D4C9E9E13}"/>
                </a:ext>
              </a:extLst>
            </p:cNvPr>
            <p:cNvPicPr>
              <a:picLocks noChangeAspect="1"/>
            </p:cNvPicPr>
            <p:nvPr/>
          </p:nvPicPr>
          <p:blipFill>
            <a:blip r:embed="rId2">
              <a:duotone>
                <a:schemeClr val="accent4">
                  <a:shade val="45000"/>
                  <a:satMod val="135000"/>
                </a:schemeClr>
                <a:prstClr val="white"/>
              </a:duotone>
            </a:blip>
            <a:stretch>
              <a:fillRect/>
            </a:stretch>
          </p:blipFill>
          <p:spPr>
            <a:xfrm>
              <a:off x="6249248" y="2258361"/>
              <a:ext cx="609524" cy="609524"/>
            </a:xfrm>
            <a:prstGeom prst="rect">
              <a:avLst/>
            </a:prstGeom>
          </p:spPr>
        </p:pic>
        <p:pic>
          <p:nvPicPr>
            <p:cNvPr id="104" name="Picture 103">
              <a:extLst>
                <a:ext uri="{FF2B5EF4-FFF2-40B4-BE49-F238E27FC236}">
                  <a16:creationId xmlns:a16="http://schemas.microsoft.com/office/drawing/2014/main" id="{62395A28-6979-4D21-B446-07CC18DB7BE0}"/>
                </a:ext>
              </a:extLst>
            </p:cNvPr>
            <p:cNvPicPr>
              <a:picLocks noChangeAspect="1"/>
            </p:cNvPicPr>
            <p:nvPr/>
          </p:nvPicPr>
          <p:blipFill>
            <a:blip r:embed="rId2">
              <a:duotone>
                <a:schemeClr val="accent4">
                  <a:shade val="45000"/>
                  <a:satMod val="135000"/>
                </a:schemeClr>
                <a:prstClr val="white"/>
              </a:duotone>
            </a:blip>
            <a:stretch>
              <a:fillRect/>
            </a:stretch>
          </p:blipFill>
          <p:spPr>
            <a:xfrm>
              <a:off x="6245286" y="2867885"/>
              <a:ext cx="609524" cy="609524"/>
            </a:xfrm>
            <a:prstGeom prst="rect">
              <a:avLst/>
            </a:prstGeom>
          </p:spPr>
        </p:pic>
        <p:pic>
          <p:nvPicPr>
            <p:cNvPr id="105" name="Picture 104">
              <a:extLst>
                <a:ext uri="{FF2B5EF4-FFF2-40B4-BE49-F238E27FC236}">
                  <a16:creationId xmlns:a16="http://schemas.microsoft.com/office/drawing/2014/main" id="{95F6AA42-C55F-4E40-A973-D34D33571B4B}"/>
                </a:ext>
              </a:extLst>
            </p:cNvPr>
            <p:cNvPicPr>
              <a:picLocks noChangeAspect="1"/>
            </p:cNvPicPr>
            <p:nvPr/>
          </p:nvPicPr>
          <p:blipFill>
            <a:blip r:embed="rId2"/>
            <a:stretch>
              <a:fillRect/>
            </a:stretch>
          </p:blipFill>
          <p:spPr>
            <a:xfrm>
              <a:off x="4440926" y="2882816"/>
              <a:ext cx="609524" cy="609524"/>
            </a:xfrm>
            <a:prstGeom prst="rect">
              <a:avLst/>
            </a:prstGeom>
          </p:spPr>
        </p:pic>
        <p:pic>
          <p:nvPicPr>
            <p:cNvPr id="106" name="Picture 105">
              <a:extLst>
                <a:ext uri="{FF2B5EF4-FFF2-40B4-BE49-F238E27FC236}">
                  <a16:creationId xmlns:a16="http://schemas.microsoft.com/office/drawing/2014/main" id="{C037F06A-2A7A-4A6F-AE2A-BCA09307CE3C}"/>
                </a:ext>
              </a:extLst>
            </p:cNvPr>
            <p:cNvPicPr>
              <a:picLocks noChangeAspect="1"/>
            </p:cNvPicPr>
            <p:nvPr/>
          </p:nvPicPr>
          <p:blipFill>
            <a:blip r:embed="rId2">
              <a:duotone>
                <a:prstClr val="black"/>
                <a:schemeClr val="tx2">
                  <a:tint val="45000"/>
                  <a:satMod val="400000"/>
                </a:schemeClr>
              </a:duotone>
            </a:blip>
            <a:stretch>
              <a:fillRect/>
            </a:stretch>
          </p:blipFill>
          <p:spPr>
            <a:xfrm>
              <a:off x="6235381" y="4086933"/>
              <a:ext cx="609524" cy="609524"/>
            </a:xfrm>
            <a:prstGeom prst="rect">
              <a:avLst/>
            </a:prstGeom>
          </p:spPr>
        </p:pic>
        <p:pic>
          <p:nvPicPr>
            <p:cNvPr id="107" name="Picture 106">
              <a:extLst>
                <a:ext uri="{FF2B5EF4-FFF2-40B4-BE49-F238E27FC236}">
                  <a16:creationId xmlns:a16="http://schemas.microsoft.com/office/drawing/2014/main" id="{6AE26874-7E68-4C6C-B6EB-A6DEA0190387}"/>
                </a:ext>
              </a:extLst>
            </p:cNvPr>
            <p:cNvPicPr>
              <a:picLocks noChangeAspect="1"/>
            </p:cNvPicPr>
            <p:nvPr/>
          </p:nvPicPr>
          <p:blipFill>
            <a:blip r:embed="rId2">
              <a:duotone>
                <a:schemeClr val="accent4">
                  <a:shade val="45000"/>
                  <a:satMod val="135000"/>
                </a:schemeClr>
                <a:prstClr val="white"/>
              </a:duotone>
            </a:blip>
            <a:stretch>
              <a:fillRect/>
            </a:stretch>
          </p:blipFill>
          <p:spPr>
            <a:xfrm>
              <a:off x="6823114" y="2867885"/>
              <a:ext cx="609524" cy="609524"/>
            </a:xfrm>
            <a:prstGeom prst="rect">
              <a:avLst/>
            </a:prstGeom>
          </p:spPr>
        </p:pic>
        <p:pic>
          <p:nvPicPr>
            <p:cNvPr id="108" name="Picture 107">
              <a:extLst>
                <a:ext uri="{FF2B5EF4-FFF2-40B4-BE49-F238E27FC236}">
                  <a16:creationId xmlns:a16="http://schemas.microsoft.com/office/drawing/2014/main" id="{E764E8B0-3E68-4185-85D0-7B6F0477ED95}"/>
                </a:ext>
              </a:extLst>
            </p:cNvPr>
            <p:cNvPicPr>
              <a:picLocks noChangeAspect="1"/>
            </p:cNvPicPr>
            <p:nvPr/>
          </p:nvPicPr>
          <p:blipFill>
            <a:blip r:embed="rId2"/>
            <a:stretch>
              <a:fillRect/>
            </a:stretch>
          </p:blipFill>
          <p:spPr>
            <a:xfrm>
              <a:off x="6844905" y="3477409"/>
              <a:ext cx="609524" cy="609524"/>
            </a:xfrm>
            <a:prstGeom prst="rect">
              <a:avLst/>
            </a:prstGeom>
          </p:spPr>
        </p:pic>
        <p:pic>
          <p:nvPicPr>
            <p:cNvPr id="109" name="Picture 108">
              <a:extLst>
                <a:ext uri="{FF2B5EF4-FFF2-40B4-BE49-F238E27FC236}">
                  <a16:creationId xmlns:a16="http://schemas.microsoft.com/office/drawing/2014/main" id="{A109BCDD-F959-4790-9875-73530291B944}"/>
                </a:ext>
              </a:extLst>
            </p:cNvPr>
            <p:cNvPicPr>
              <a:picLocks noChangeAspect="1"/>
            </p:cNvPicPr>
            <p:nvPr/>
          </p:nvPicPr>
          <p:blipFill>
            <a:blip r:embed="rId2">
              <a:duotone>
                <a:prstClr val="black"/>
                <a:schemeClr val="tx2">
                  <a:tint val="45000"/>
                  <a:satMod val="400000"/>
                </a:schemeClr>
              </a:duotone>
            </a:blip>
            <a:stretch>
              <a:fillRect/>
            </a:stretch>
          </p:blipFill>
          <p:spPr>
            <a:xfrm>
              <a:off x="6820442" y="4086933"/>
              <a:ext cx="609524" cy="609524"/>
            </a:xfrm>
            <a:prstGeom prst="rect">
              <a:avLst/>
            </a:prstGeom>
          </p:spPr>
        </p:pic>
        <p:pic>
          <p:nvPicPr>
            <p:cNvPr id="110" name="Picture 109">
              <a:extLst>
                <a:ext uri="{FF2B5EF4-FFF2-40B4-BE49-F238E27FC236}">
                  <a16:creationId xmlns:a16="http://schemas.microsoft.com/office/drawing/2014/main" id="{CC6DC5D7-23EA-476F-80B8-3B4E8CFB3175}"/>
                </a:ext>
              </a:extLst>
            </p:cNvPr>
            <p:cNvPicPr>
              <a:picLocks noChangeAspect="1"/>
            </p:cNvPicPr>
            <p:nvPr/>
          </p:nvPicPr>
          <p:blipFill>
            <a:blip r:embed="rId5"/>
            <a:stretch>
              <a:fillRect/>
            </a:stretch>
          </p:blipFill>
          <p:spPr>
            <a:xfrm>
              <a:off x="1558381" y="2898716"/>
              <a:ext cx="524301" cy="591363"/>
            </a:xfrm>
            <a:prstGeom prst="rect">
              <a:avLst/>
            </a:prstGeom>
          </p:spPr>
        </p:pic>
        <p:pic>
          <p:nvPicPr>
            <p:cNvPr id="111" name="Picture 110">
              <a:extLst>
                <a:ext uri="{FF2B5EF4-FFF2-40B4-BE49-F238E27FC236}">
                  <a16:creationId xmlns:a16="http://schemas.microsoft.com/office/drawing/2014/main" id="{F7C60F6E-2564-48DF-9516-5CCFA5347F67}"/>
                </a:ext>
              </a:extLst>
            </p:cNvPr>
            <p:cNvPicPr>
              <a:picLocks noChangeAspect="1"/>
            </p:cNvPicPr>
            <p:nvPr/>
          </p:nvPicPr>
          <p:blipFill>
            <a:blip r:embed="rId5"/>
            <a:stretch>
              <a:fillRect/>
            </a:stretch>
          </p:blipFill>
          <p:spPr>
            <a:xfrm>
              <a:off x="6306782" y="4715431"/>
              <a:ext cx="524301" cy="591363"/>
            </a:xfrm>
            <a:prstGeom prst="rect">
              <a:avLst/>
            </a:prstGeom>
          </p:spPr>
        </p:pic>
        <p:pic>
          <p:nvPicPr>
            <p:cNvPr id="112" name="Picture 111">
              <a:extLst>
                <a:ext uri="{FF2B5EF4-FFF2-40B4-BE49-F238E27FC236}">
                  <a16:creationId xmlns:a16="http://schemas.microsoft.com/office/drawing/2014/main" id="{CFA5C6FC-F93A-42D1-B03B-131AFA5BBF45}"/>
                </a:ext>
              </a:extLst>
            </p:cNvPr>
            <p:cNvPicPr>
              <a:picLocks noChangeAspect="1"/>
            </p:cNvPicPr>
            <p:nvPr/>
          </p:nvPicPr>
          <p:blipFill>
            <a:blip r:embed="rId5"/>
            <a:stretch>
              <a:fillRect/>
            </a:stretch>
          </p:blipFill>
          <p:spPr>
            <a:xfrm>
              <a:off x="2711572" y="4123255"/>
              <a:ext cx="524301" cy="591363"/>
            </a:xfrm>
            <a:prstGeom prst="rect">
              <a:avLst/>
            </a:prstGeom>
          </p:spPr>
        </p:pic>
        <p:pic>
          <p:nvPicPr>
            <p:cNvPr id="113" name="Picture 112">
              <a:extLst>
                <a:ext uri="{FF2B5EF4-FFF2-40B4-BE49-F238E27FC236}">
                  <a16:creationId xmlns:a16="http://schemas.microsoft.com/office/drawing/2014/main" id="{862BDE07-0981-4450-8A51-F3A044321A6C}"/>
                </a:ext>
              </a:extLst>
            </p:cNvPr>
            <p:cNvPicPr>
              <a:picLocks noChangeAspect="1"/>
            </p:cNvPicPr>
            <p:nvPr/>
          </p:nvPicPr>
          <p:blipFill>
            <a:blip r:embed="rId2">
              <a:duotone>
                <a:schemeClr val="bg2">
                  <a:shade val="45000"/>
                  <a:satMod val="135000"/>
                </a:schemeClr>
                <a:prstClr val="white"/>
              </a:duotone>
            </a:blip>
            <a:stretch>
              <a:fillRect/>
            </a:stretch>
          </p:blipFill>
          <p:spPr>
            <a:xfrm>
              <a:off x="4420073" y="4696457"/>
              <a:ext cx="609524" cy="609524"/>
            </a:xfrm>
            <a:prstGeom prst="rect">
              <a:avLst/>
            </a:prstGeom>
          </p:spPr>
        </p:pic>
      </p:grpSp>
    </p:spTree>
    <p:extLst>
      <p:ext uri="{BB962C8B-B14F-4D97-AF65-F5344CB8AC3E}">
        <p14:creationId xmlns:p14="http://schemas.microsoft.com/office/powerpoint/2010/main" val="3393828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6F25-97D0-4DD5-B2CE-9BB20497A6E3}"/>
              </a:ext>
            </a:extLst>
          </p:cNvPr>
          <p:cNvSpPr>
            <a:spLocks noGrp="1"/>
          </p:cNvSpPr>
          <p:nvPr>
            <p:ph type="title"/>
          </p:nvPr>
        </p:nvSpPr>
        <p:spPr>
          <a:xfrm>
            <a:off x="2711950" y="539203"/>
            <a:ext cx="8778205" cy="1039173"/>
          </a:xfrm>
        </p:spPr>
        <p:txBody>
          <a:bodyPr/>
          <a:lstStyle/>
          <a:p>
            <a:r>
              <a:rPr lang="en-US" dirty="0"/>
              <a:t>Rating the Outcomes</a:t>
            </a:r>
          </a:p>
        </p:txBody>
      </p:sp>
      <p:graphicFrame>
        <p:nvGraphicFramePr>
          <p:cNvPr id="6" name="Table 5">
            <a:extLst>
              <a:ext uri="{FF2B5EF4-FFF2-40B4-BE49-F238E27FC236}">
                <a16:creationId xmlns:a16="http://schemas.microsoft.com/office/drawing/2014/main" id="{AF656593-50DC-47E6-9F15-06B7FCBCAA7E}"/>
              </a:ext>
            </a:extLst>
          </p:cNvPr>
          <p:cNvGraphicFramePr>
            <a:graphicFrameLocks noGrp="1"/>
          </p:cNvGraphicFramePr>
          <p:nvPr>
            <p:extLst>
              <p:ext uri="{D42A27DB-BD31-4B8C-83A1-F6EECF244321}">
                <p14:modId xmlns:p14="http://schemas.microsoft.com/office/powerpoint/2010/main" val="3543690823"/>
              </p:ext>
            </p:extLst>
          </p:nvPr>
        </p:nvGraphicFramePr>
        <p:xfrm>
          <a:off x="2711450" y="2335935"/>
          <a:ext cx="8778875" cy="3542159"/>
        </p:xfrm>
        <a:graphic>
          <a:graphicData uri="http://schemas.openxmlformats.org/drawingml/2006/table">
            <a:tbl>
              <a:tblPr firstRow="1" firstCol="1" bandRow="1">
                <a:tableStyleId>{3B4B98B0-60AC-42C2-AFA5-B58CD77FA1E5}</a:tableStyleId>
              </a:tblPr>
              <a:tblGrid>
                <a:gridCol w="1938864">
                  <a:extLst>
                    <a:ext uri="{9D8B030D-6E8A-4147-A177-3AD203B41FA5}">
                      <a16:colId xmlns:a16="http://schemas.microsoft.com/office/drawing/2014/main" val="4270128112"/>
                    </a:ext>
                  </a:extLst>
                </a:gridCol>
                <a:gridCol w="6840011">
                  <a:extLst>
                    <a:ext uri="{9D8B030D-6E8A-4147-A177-3AD203B41FA5}">
                      <a16:colId xmlns:a16="http://schemas.microsoft.com/office/drawing/2014/main" val="966828104"/>
                    </a:ext>
                  </a:extLst>
                </a:gridCol>
              </a:tblGrid>
              <a:tr h="428625">
                <a:tc gridSpan="2">
                  <a:txBody>
                    <a:bodyPr/>
                    <a:lstStyle/>
                    <a:p>
                      <a:pPr marL="0" marR="0" algn="l">
                        <a:spcBef>
                          <a:spcPts val="0"/>
                        </a:spcBef>
                        <a:spcAft>
                          <a:spcPts val="0"/>
                        </a:spcAft>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089237206"/>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1-3</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not important </a:t>
                      </a:r>
                      <a:r>
                        <a:rPr lang="en-US" sz="2400" dirty="0">
                          <a:effectLst/>
                        </a:rPr>
                        <a:t>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5646895"/>
                  </a:ext>
                </a:extLst>
              </a:tr>
              <a:tr h="138721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4-6</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important but not critical </a:t>
                      </a:r>
                      <a:r>
                        <a:rPr lang="en-US" sz="2400" dirty="0">
                          <a:effectLst/>
                        </a:rPr>
                        <a:t>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51563732"/>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7-9</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critical</a:t>
                      </a:r>
                      <a:r>
                        <a:rPr lang="en-US" sz="2400" dirty="0">
                          <a:effectLst/>
                        </a:rPr>
                        <a:t> 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985018"/>
                  </a:ext>
                </a:extLst>
              </a:tr>
            </a:tbl>
          </a:graphicData>
        </a:graphic>
      </p:graphicFrame>
      <p:sp>
        <p:nvSpPr>
          <p:cNvPr id="7" name="TextBox 6">
            <a:extLst>
              <a:ext uri="{FF2B5EF4-FFF2-40B4-BE49-F238E27FC236}">
                <a16:creationId xmlns:a16="http://schemas.microsoft.com/office/drawing/2014/main" id="{3EC142EE-9F51-4296-A0E5-DB30C777BB59}"/>
              </a:ext>
            </a:extLst>
          </p:cNvPr>
          <p:cNvSpPr txBox="1"/>
          <p:nvPr/>
        </p:nvSpPr>
        <p:spPr>
          <a:xfrm>
            <a:off x="2711450" y="1999499"/>
            <a:ext cx="8778875" cy="461665"/>
          </a:xfrm>
          <a:prstGeom prst="rect">
            <a:avLst/>
          </a:prstGeom>
          <a:noFill/>
        </p:spPr>
        <p:txBody>
          <a:bodyPr wrap="square" rtlCol="0">
            <a:spAutoFit/>
          </a:bodyPr>
          <a:lstStyle/>
          <a:p>
            <a:r>
              <a:rPr lang="en-US" sz="2400" dirty="0"/>
              <a:t>How you should rate the outcomes:</a:t>
            </a:r>
          </a:p>
        </p:txBody>
      </p:sp>
    </p:spTree>
    <p:extLst>
      <p:ext uri="{BB962C8B-B14F-4D97-AF65-F5344CB8AC3E}">
        <p14:creationId xmlns:p14="http://schemas.microsoft.com/office/powerpoint/2010/main" val="1654872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0BC4-5747-4256-9D6F-F6CC60822084}"/>
              </a:ext>
            </a:extLst>
          </p:cNvPr>
          <p:cNvSpPr>
            <a:spLocks noGrp="1"/>
          </p:cNvSpPr>
          <p:nvPr>
            <p:ph type="title"/>
          </p:nvPr>
        </p:nvSpPr>
        <p:spPr>
          <a:xfrm>
            <a:off x="2711950" y="539203"/>
            <a:ext cx="8778205" cy="1039173"/>
          </a:xfrm>
        </p:spPr>
        <p:txBody>
          <a:bodyPr/>
          <a:lstStyle/>
          <a:p>
            <a:r>
              <a:rPr lang="en-US" dirty="0"/>
              <a:t>Consensus Rules</a:t>
            </a:r>
          </a:p>
        </p:txBody>
      </p:sp>
      <p:graphicFrame>
        <p:nvGraphicFramePr>
          <p:cNvPr id="6" name="Table 5">
            <a:extLst>
              <a:ext uri="{FF2B5EF4-FFF2-40B4-BE49-F238E27FC236}">
                <a16:creationId xmlns:a16="http://schemas.microsoft.com/office/drawing/2014/main" id="{C0EC6E0F-C00A-4D1D-BF68-AC3C7E592E5F}"/>
              </a:ext>
            </a:extLst>
          </p:cNvPr>
          <p:cNvGraphicFramePr>
            <a:graphicFrameLocks noGrp="1"/>
          </p:cNvGraphicFramePr>
          <p:nvPr>
            <p:extLst>
              <p:ext uri="{D42A27DB-BD31-4B8C-83A1-F6EECF244321}">
                <p14:modId xmlns:p14="http://schemas.microsoft.com/office/powerpoint/2010/main" val="1705691786"/>
              </p:ext>
            </p:extLst>
          </p:nvPr>
        </p:nvGraphicFramePr>
        <p:xfrm>
          <a:off x="2844453" y="2446527"/>
          <a:ext cx="8789988" cy="3496087"/>
        </p:xfrm>
        <a:graphic>
          <a:graphicData uri="http://schemas.openxmlformats.org/drawingml/2006/table">
            <a:tbl>
              <a:tblPr firstRow="1" bandRow="1">
                <a:tableStyleId>{5C22544A-7EE6-4342-B048-85BDC9FD1C3A}</a:tableStyleId>
              </a:tblPr>
              <a:tblGrid>
                <a:gridCol w="2659744">
                  <a:extLst>
                    <a:ext uri="{9D8B030D-6E8A-4147-A177-3AD203B41FA5}">
                      <a16:colId xmlns:a16="http://schemas.microsoft.com/office/drawing/2014/main" val="3421622885"/>
                    </a:ext>
                  </a:extLst>
                </a:gridCol>
                <a:gridCol w="6130244">
                  <a:extLst>
                    <a:ext uri="{9D8B030D-6E8A-4147-A177-3AD203B41FA5}">
                      <a16:colId xmlns:a16="http://schemas.microsoft.com/office/drawing/2014/main" val="1929297540"/>
                    </a:ext>
                  </a:extLst>
                </a:gridCol>
              </a:tblGrid>
              <a:tr h="971135">
                <a:tc>
                  <a:txBody>
                    <a:bodyPr/>
                    <a:lstStyle/>
                    <a:p>
                      <a:pPr algn="ctr"/>
                      <a:r>
                        <a:rPr lang="en-US" sz="2400" b="1" dirty="0">
                          <a:solidFill>
                            <a:schemeClr val="tx1"/>
                          </a:solidFill>
                        </a:rPr>
                        <a:t>High Consensus</a:t>
                      </a:r>
                    </a:p>
                    <a:p>
                      <a:pPr algn="ctr"/>
                      <a:r>
                        <a:rPr lang="en-US" sz="2400" b="1" dirty="0">
                          <a:solidFill>
                            <a:schemeClr val="tx1"/>
                          </a:solidFill>
                        </a:rPr>
                        <a:t>“Retain”</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rPr>
                        <a:t>≥70% of all voters rated the outcome with a score of 7, 8, or 9</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720906728"/>
                  </a:ext>
                </a:extLst>
              </a:tr>
              <a:tr h="1262476">
                <a:tc>
                  <a:txBody>
                    <a:bodyPr/>
                    <a:lstStyle/>
                    <a:p>
                      <a:pPr algn="ctr"/>
                      <a:r>
                        <a:rPr lang="en-US" sz="2400" b="1" dirty="0"/>
                        <a:t>Patient-Important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effectLst/>
                        </a:rPr>
                        <a:t>&lt;70% of all voters rated the outcome 7, 8 or 9, BUT the patient group gave the outcome an average rating of ≥7</a:t>
                      </a:r>
                      <a:endParaRPr lang="en-US"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noFill/>
                  </a:tcPr>
                </a:tc>
                <a:extLst>
                  <a:ext uri="{0D108BD9-81ED-4DB2-BD59-A6C34878D82A}">
                    <a16:rowId xmlns:a16="http://schemas.microsoft.com/office/drawing/2014/main" val="1776756678"/>
                  </a:ext>
                </a:extLst>
              </a:tr>
              <a:tr h="1262476">
                <a:tc>
                  <a:txBody>
                    <a:bodyPr/>
                    <a:lstStyle/>
                    <a:p>
                      <a:pPr algn="ctr"/>
                      <a:r>
                        <a:rPr lang="en-US" sz="2400" b="1" dirty="0"/>
                        <a:t>Eliminate</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effectLst/>
                        </a:rPr>
                        <a:t>&lt;70% of voters rated the outcome 7, 8, or 9, AND the patient group average rating was &lt;7</a:t>
                      </a:r>
                      <a:endParaRPr lang="en-US"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916721046"/>
                  </a:ext>
                </a:extLst>
              </a:tr>
            </a:tbl>
          </a:graphicData>
        </a:graphic>
      </p:graphicFrame>
      <p:sp>
        <p:nvSpPr>
          <p:cNvPr id="7" name="TextBox 6">
            <a:extLst>
              <a:ext uri="{FF2B5EF4-FFF2-40B4-BE49-F238E27FC236}">
                <a16:creationId xmlns:a16="http://schemas.microsoft.com/office/drawing/2014/main" id="{C8772A3F-DADB-4250-840F-6BCD3E948287}"/>
              </a:ext>
            </a:extLst>
          </p:cNvPr>
          <p:cNvSpPr txBox="1"/>
          <p:nvPr/>
        </p:nvSpPr>
        <p:spPr>
          <a:xfrm>
            <a:off x="2844453" y="1852509"/>
            <a:ext cx="8778875" cy="461665"/>
          </a:xfrm>
          <a:prstGeom prst="rect">
            <a:avLst/>
          </a:prstGeom>
          <a:noFill/>
        </p:spPr>
        <p:txBody>
          <a:bodyPr wrap="square" rtlCol="0">
            <a:spAutoFit/>
          </a:bodyPr>
          <a:lstStyle/>
          <a:p>
            <a:r>
              <a:rPr lang="en-US" sz="2400" dirty="0"/>
              <a:t>How we decided what to keep and what to eliminate:</a:t>
            </a:r>
          </a:p>
        </p:txBody>
      </p:sp>
    </p:spTree>
    <p:extLst>
      <p:ext uri="{BB962C8B-B14F-4D97-AF65-F5344CB8AC3E}">
        <p14:creationId xmlns:p14="http://schemas.microsoft.com/office/powerpoint/2010/main" val="657015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550096-5EBF-5AC2-5F3D-AD0175041FD8}"/>
              </a:ext>
            </a:extLst>
          </p:cNvPr>
          <p:cNvSpPr>
            <a:spLocks noGrp="1"/>
          </p:cNvSpPr>
          <p:nvPr>
            <p:ph type="title"/>
          </p:nvPr>
        </p:nvSpPr>
        <p:spPr>
          <a:xfrm>
            <a:off x="2711950" y="539203"/>
            <a:ext cx="8778205" cy="1039173"/>
          </a:xfrm>
        </p:spPr>
        <p:txBody>
          <a:bodyPr/>
          <a:lstStyle/>
          <a:p>
            <a:r>
              <a:rPr lang="en-US" dirty="0"/>
              <a:t>A Modified “Modified” Delphi?</a:t>
            </a:r>
          </a:p>
        </p:txBody>
      </p:sp>
      <p:sp>
        <p:nvSpPr>
          <p:cNvPr id="7" name="Content Placeholder 6">
            <a:extLst>
              <a:ext uri="{FF2B5EF4-FFF2-40B4-BE49-F238E27FC236}">
                <a16:creationId xmlns:a16="http://schemas.microsoft.com/office/drawing/2014/main" id="{51C62BAC-8CD2-AE4F-74A2-EDE6144C1A17}"/>
              </a:ext>
            </a:extLst>
          </p:cNvPr>
          <p:cNvSpPr>
            <a:spLocks noGrp="1"/>
          </p:cNvSpPr>
          <p:nvPr>
            <p:ph idx="1"/>
          </p:nvPr>
        </p:nvSpPr>
        <p:spPr>
          <a:xfrm>
            <a:off x="2711950" y="1736173"/>
            <a:ext cx="8778207" cy="4403706"/>
          </a:xfrm>
        </p:spPr>
        <p:txBody>
          <a:bodyPr>
            <a:normAutofit/>
          </a:bodyPr>
          <a:lstStyle/>
          <a:p>
            <a:r>
              <a:rPr lang="en-US" sz="2400" dirty="0">
                <a:solidFill>
                  <a:schemeClr val="tx1"/>
                </a:solidFill>
              </a:rPr>
              <a:t>“Patient-important” outcomes maintained as part of the discussion, regardless of how the other stakeholder groups voted until final round </a:t>
            </a:r>
          </a:p>
        </p:txBody>
      </p:sp>
      <p:graphicFrame>
        <p:nvGraphicFramePr>
          <p:cNvPr id="4" name="Table 3">
            <a:extLst>
              <a:ext uri="{FF2B5EF4-FFF2-40B4-BE49-F238E27FC236}">
                <a16:creationId xmlns:a16="http://schemas.microsoft.com/office/drawing/2014/main" id="{7AD07E07-0507-B70C-E8CC-E15FBA32917E}"/>
              </a:ext>
            </a:extLst>
          </p:cNvPr>
          <p:cNvGraphicFramePr>
            <a:graphicFrameLocks noGrp="1"/>
          </p:cNvGraphicFramePr>
          <p:nvPr>
            <p:extLst>
              <p:ext uri="{D42A27DB-BD31-4B8C-83A1-F6EECF244321}">
                <p14:modId xmlns:p14="http://schemas.microsoft.com/office/powerpoint/2010/main" val="4158135241"/>
              </p:ext>
            </p:extLst>
          </p:nvPr>
        </p:nvGraphicFramePr>
        <p:xfrm>
          <a:off x="2700337" y="2969368"/>
          <a:ext cx="8789988" cy="3496087"/>
        </p:xfrm>
        <a:graphic>
          <a:graphicData uri="http://schemas.openxmlformats.org/drawingml/2006/table">
            <a:tbl>
              <a:tblPr firstRow="1" bandRow="1">
                <a:tableStyleId>{5C22544A-7EE6-4342-B048-85BDC9FD1C3A}</a:tableStyleId>
              </a:tblPr>
              <a:tblGrid>
                <a:gridCol w="2659744">
                  <a:extLst>
                    <a:ext uri="{9D8B030D-6E8A-4147-A177-3AD203B41FA5}">
                      <a16:colId xmlns:a16="http://schemas.microsoft.com/office/drawing/2014/main" val="3421622885"/>
                    </a:ext>
                  </a:extLst>
                </a:gridCol>
                <a:gridCol w="6130244">
                  <a:extLst>
                    <a:ext uri="{9D8B030D-6E8A-4147-A177-3AD203B41FA5}">
                      <a16:colId xmlns:a16="http://schemas.microsoft.com/office/drawing/2014/main" val="1929297540"/>
                    </a:ext>
                  </a:extLst>
                </a:gridCol>
              </a:tblGrid>
              <a:tr h="971135">
                <a:tc>
                  <a:txBody>
                    <a:bodyPr/>
                    <a:lstStyle/>
                    <a:p>
                      <a:pPr algn="ctr"/>
                      <a:r>
                        <a:rPr lang="en-US" sz="2400" b="1" dirty="0">
                          <a:solidFill>
                            <a:schemeClr val="tx1"/>
                          </a:solidFill>
                        </a:rPr>
                        <a:t>High Consensus</a:t>
                      </a:r>
                    </a:p>
                    <a:p>
                      <a:pPr algn="ctr"/>
                      <a:r>
                        <a:rPr lang="en-US" sz="2400" b="1" dirty="0">
                          <a:solidFill>
                            <a:schemeClr val="tx1"/>
                          </a:solidFill>
                        </a:rPr>
                        <a:t>“Retain”</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rPr>
                        <a:t>≥70% of all voters rated the outcome with a score of 7, 8, or 9</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720906728"/>
                  </a:ext>
                </a:extLst>
              </a:tr>
              <a:tr h="1262476">
                <a:tc>
                  <a:txBody>
                    <a:bodyPr/>
                    <a:lstStyle/>
                    <a:p>
                      <a:pPr algn="ctr"/>
                      <a:r>
                        <a:rPr lang="en-US" sz="2400" b="1" dirty="0"/>
                        <a:t>Patient-Important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effectLst/>
                        </a:rPr>
                        <a:t>&lt;70% of all voters rated the outcome 7, 8 or 9, BUT the patient group gave the outcome an average rating of ≥7</a:t>
                      </a:r>
                      <a:endParaRPr lang="en-US"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noFill/>
                  </a:tcPr>
                </a:tc>
                <a:extLst>
                  <a:ext uri="{0D108BD9-81ED-4DB2-BD59-A6C34878D82A}">
                    <a16:rowId xmlns:a16="http://schemas.microsoft.com/office/drawing/2014/main" val="1776756678"/>
                  </a:ext>
                </a:extLst>
              </a:tr>
              <a:tr h="1262476">
                <a:tc>
                  <a:txBody>
                    <a:bodyPr/>
                    <a:lstStyle/>
                    <a:p>
                      <a:pPr algn="ctr"/>
                      <a:r>
                        <a:rPr lang="en-US" sz="2400" b="1" dirty="0"/>
                        <a:t>Eliminate</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effectLst/>
                        </a:rPr>
                        <a:t>&lt;70% of voters rated the outcome 7, 8, or 9, AND the patient group average rating was &lt;7</a:t>
                      </a:r>
                      <a:endParaRPr lang="en-US"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916721046"/>
                  </a:ext>
                </a:extLst>
              </a:tr>
            </a:tbl>
          </a:graphicData>
        </a:graphic>
      </p:graphicFrame>
      <p:sp>
        <p:nvSpPr>
          <p:cNvPr id="9" name="Oval 8">
            <a:extLst>
              <a:ext uri="{FF2B5EF4-FFF2-40B4-BE49-F238E27FC236}">
                <a16:creationId xmlns:a16="http://schemas.microsoft.com/office/drawing/2014/main" id="{310D4474-EF58-DFA3-2D63-CC1C01372887}"/>
              </a:ext>
            </a:extLst>
          </p:cNvPr>
          <p:cNvSpPr/>
          <p:nvPr/>
        </p:nvSpPr>
        <p:spPr>
          <a:xfrm>
            <a:off x="2545197" y="3784802"/>
            <a:ext cx="9336494" cy="1427397"/>
          </a:xfrm>
          <a:prstGeom prst="ellipse">
            <a:avLst/>
          </a:prstGeom>
          <a:noFill/>
          <a:ln w="571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4005093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E0A6-8E9D-41EF-A242-B6FB775384FD}"/>
              </a:ext>
            </a:extLst>
          </p:cNvPr>
          <p:cNvSpPr>
            <a:spLocks noGrp="1"/>
          </p:cNvSpPr>
          <p:nvPr>
            <p:ph type="title"/>
          </p:nvPr>
        </p:nvSpPr>
        <p:spPr>
          <a:xfrm>
            <a:off x="2711950" y="539203"/>
            <a:ext cx="8778205" cy="1039173"/>
          </a:xfrm>
        </p:spPr>
        <p:txBody>
          <a:bodyPr/>
          <a:lstStyle/>
          <a:p>
            <a:r>
              <a:rPr lang="en-US" dirty="0" err="1"/>
              <a:t>coreVWD</a:t>
            </a:r>
            <a:r>
              <a:rPr lang="en-US" dirty="0"/>
              <a:t> Participants</a:t>
            </a:r>
          </a:p>
        </p:txBody>
      </p:sp>
      <p:sp>
        <p:nvSpPr>
          <p:cNvPr id="6" name="Content Placeholder 2">
            <a:extLst>
              <a:ext uri="{FF2B5EF4-FFF2-40B4-BE49-F238E27FC236}">
                <a16:creationId xmlns:a16="http://schemas.microsoft.com/office/drawing/2014/main" id="{B73B3829-1F24-4095-A8E3-6933DA40C571}"/>
              </a:ext>
            </a:extLst>
          </p:cNvPr>
          <p:cNvSpPr txBox="1">
            <a:spLocks/>
          </p:cNvSpPr>
          <p:nvPr/>
        </p:nvSpPr>
        <p:spPr>
          <a:xfrm>
            <a:off x="2711450" y="1751416"/>
            <a:ext cx="8868180" cy="4812621"/>
          </a:xfrm>
          <a:prstGeom prst="rect">
            <a:avLst/>
          </a:prstGeom>
        </p:spPr>
        <p:txBody>
          <a:bodyPr vert="horz" lIns="91440" tIns="45720" rIns="91440" bIns="45720" numCol="3"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Association française des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hémophiles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(AFH)</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Band Therapeutics</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BioMarin</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Brigham and Women’s Hospital</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Canadian Blood Services</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Canadian Hemophilia Society</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Coalicion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de las Americas (Coalition of the Americas)</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Centers for Disease Control and Prevention</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Emory University and Children’s Healthcare of Atlanta</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Enlightenment </a:t>
            </a:r>
            <a:r>
              <a:rPr lang="en-US" sz="1600" dirty="0">
                <a:solidFill>
                  <a:prstClr val="black"/>
                </a:solidFill>
                <a:latin typeface="Calibri" panose="020F0502020204030204" pitchFamily="34" charset="0"/>
                <a:cs typeface="Calibri" panose="020F0502020204030204" pitchFamily="34" charset="0"/>
              </a:rPr>
              <a:t>B</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ioconsult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LLC</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European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Haemophilia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Consortium</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European Association for Haemophilia and Allied Disorders (EAHAD)</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Dutch National Patient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Organisation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a:lnSpc>
                <a:spcPct val="100000"/>
              </a:lnSpc>
              <a:spcBef>
                <a:spcPts val="0"/>
              </a:spcBef>
            </a:pPr>
            <a:r>
              <a:rPr lang="en-US" sz="1600" dirty="0">
                <a:latin typeface="Calibri" panose="020F0502020204030204" pitchFamily="34" charset="0"/>
                <a:cs typeface="Calibri" panose="020F0502020204030204" pitchFamily="34" charset="0"/>
              </a:rPr>
              <a:t>FDA Center for Drug Evaluation Research (CDER)</a:t>
            </a:r>
          </a:p>
          <a:p>
            <a:pPr>
              <a:lnSpc>
                <a:spcPct val="100000"/>
              </a:lnSpc>
              <a:spcBef>
                <a:spcPts val="0"/>
              </a:spcBef>
            </a:pPr>
            <a:r>
              <a:rPr lang="en-US" sz="1600" dirty="0">
                <a:latin typeface="Calibri" panose="020F0502020204030204" pitchFamily="34" charset="0"/>
                <a:cs typeface="Calibri" panose="020F0502020204030204" pitchFamily="34" charset="0"/>
              </a:rPr>
              <a:t>FDA Center for Biologics Evaluation and Research (CBER)</a:t>
            </a:r>
          </a:p>
          <a:p>
            <a:pPr>
              <a:lnSpc>
                <a:spcPct val="100000"/>
              </a:lnSpc>
              <a:spcBef>
                <a:spcPts val="0"/>
              </a:spcBef>
            </a:pPr>
            <a:r>
              <a:rPr lang="en-US" sz="1600" dirty="0">
                <a:latin typeface="Calibri" panose="020F0502020204030204" pitchFamily="34" charset="0"/>
                <a:cs typeface="Calibri" panose="020F0502020204030204" pitchFamily="34" charset="0"/>
              </a:rPr>
              <a:t>Georgetown University</a:t>
            </a:r>
          </a:p>
          <a:p>
            <a:pPr>
              <a:lnSpc>
                <a:spcPct val="100000"/>
              </a:lnSpc>
              <a:spcBef>
                <a:spcPts val="0"/>
              </a:spcBef>
            </a:pPr>
            <a:r>
              <a:rPr lang="en-US" sz="1600" dirty="0">
                <a:latin typeface="Calibri" panose="020F0502020204030204" pitchFamily="34" charset="0"/>
                <a:cs typeface="Calibri" panose="020F0502020204030204" pitchFamily="34" charset="0"/>
              </a:rPr>
              <a:t>Hemophilia Center of Western PA</a:t>
            </a:r>
          </a:p>
          <a:p>
            <a:pPr>
              <a:lnSpc>
                <a:spcPct val="100000"/>
              </a:lnSpc>
              <a:spcBef>
                <a:spcPts val="0"/>
              </a:spcBef>
            </a:pPr>
            <a:r>
              <a:rPr lang="en-US" sz="1600" dirty="0">
                <a:latin typeface="Calibri" panose="020F0502020204030204" pitchFamily="34" charset="0"/>
                <a:cs typeface="Calibri" panose="020F0502020204030204" pitchFamily="34" charset="0"/>
              </a:rPr>
              <a:t>Hema-Quebec</a:t>
            </a:r>
          </a:p>
          <a:p>
            <a:pPr>
              <a:lnSpc>
                <a:spcPct val="100000"/>
              </a:lnSpc>
              <a:spcBef>
                <a:spcPts val="0"/>
              </a:spcBef>
            </a:pPr>
            <a:r>
              <a:rPr lang="en-US" sz="1600" dirty="0">
                <a:latin typeface="Calibri" panose="020F0502020204030204" pitchFamily="34" charset="0"/>
                <a:cs typeface="Calibri" panose="020F0502020204030204" pitchFamily="34" charset="0"/>
              </a:rPr>
              <a:t>Home and Community Care Services, Ontario</a:t>
            </a:r>
          </a:p>
          <a:p>
            <a:pPr>
              <a:lnSpc>
                <a:spcPct val="100000"/>
              </a:lnSpc>
              <a:spcBef>
                <a:spcPts val="0"/>
              </a:spcBef>
            </a:pPr>
            <a:r>
              <a:rPr lang="en-US" sz="1600" dirty="0">
                <a:latin typeface="Calibri" panose="020F0502020204030204" pitchFamily="34" charset="0"/>
                <a:cs typeface="Calibri" panose="020F0502020204030204" pitchFamily="34" charset="0"/>
              </a:rPr>
              <a:t>Institute for Clinical and Economic Review (ICER)</a:t>
            </a:r>
          </a:p>
          <a:p>
            <a:pPr>
              <a:lnSpc>
                <a:spcPct val="100000"/>
              </a:lnSpc>
              <a:spcBef>
                <a:spcPts val="0"/>
              </a:spcBef>
            </a:pPr>
            <a:r>
              <a:rPr lang="en-US" sz="1600" dirty="0">
                <a:latin typeface="Calibri" panose="020F0502020204030204" pitchFamily="34" charset="0"/>
                <a:cs typeface="Calibri" panose="020F0502020204030204" pitchFamily="34" charset="0"/>
              </a:rPr>
              <a:t>Kingston Health Sciences Centre</a:t>
            </a:r>
          </a:p>
          <a:p>
            <a:pPr>
              <a:lnSpc>
                <a:spcPct val="100000"/>
              </a:lnSpc>
              <a:spcBef>
                <a:spcPts val="0"/>
              </a:spcBef>
            </a:pPr>
            <a:r>
              <a:rPr lang="en-US" sz="1600" dirty="0" err="1">
                <a:latin typeface="Calibri" panose="020F0502020204030204" pitchFamily="34" charset="0"/>
                <a:cs typeface="Calibri" panose="020F0502020204030204" pitchFamily="34" charset="0"/>
              </a:rPr>
              <a:t>Latvijas</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Hemofilijas</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biedrība</a:t>
            </a:r>
            <a:endParaRPr lang="en-US" sz="1600" dirty="0">
              <a:latin typeface="Calibri" panose="020F0502020204030204" pitchFamily="34" charset="0"/>
              <a:cs typeface="Calibri" panose="020F0502020204030204" pitchFamily="34" charset="0"/>
            </a:endParaRPr>
          </a:p>
          <a:p>
            <a:pPr>
              <a:lnSpc>
                <a:spcPct val="100000"/>
              </a:lnSpc>
              <a:spcBef>
                <a:spcPts val="0"/>
              </a:spcBef>
            </a:pPr>
            <a:r>
              <a:rPr lang="en-US" sz="1600" dirty="0">
                <a:latin typeface="Calibri" panose="020F0502020204030204" pitchFamily="34" charset="0"/>
                <a:cs typeface="Calibri" panose="020F0502020204030204" pitchFamily="34" charset="0"/>
              </a:rPr>
              <a:t>Leiden University</a:t>
            </a:r>
          </a:p>
          <a:p>
            <a:pPr>
              <a:lnSpc>
                <a:spcPct val="100000"/>
              </a:lnSpc>
              <a:spcBef>
                <a:spcPts val="0"/>
              </a:spcBef>
            </a:pPr>
            <a:r>
              <a:rPr lang="en-US" sz="1600" dirty="0">
                <a:latin typeface="Calibri" panose="020F0502020204030204" pitchFamily="34" charset="0"/>
                <a:cs typeface="Calibri" panose="020F0502020204030204" pitchFamily="34" charset="0"/>
              </a:rPr>
              <a:t>Medical College of Wisconsin</a:t>
            </a:r>
          </a:p>
          <a:p>
            <a:pPr>
              <a:lnSpc>
                <a:spcPct val="100000"/>
              </a:lnSpc>
              <a:spcBef>
                <a:spcPts val="0"/>
              </a:spcBef>
            </a:pPr>
            <a:r>
              <a:rPr lang="en-US" sz="1600" dirty="0">
                <a:latin typeface="Calibri" panose="020F0502020204030204" pitchFamily="34" charset="0"/>
                <a:cs typeface="Calibri" panose="020F0502020204030204" pitchFamily="34" charset="0"/>
              </a:rPr>
              <a:t>National Bleeding Disorders Foundation</a:t>
            </a:r>
          </a:p>
          <a:p>
            <a:pPr>
              <a:lnSpc>
                <a:spcPct val="100000"/>
              </a:lnSpc>
              <a:spcBef>
                <a:spcPts val="0"/>
              </a:spcBef>
            </a:pPr>
            <a:r>
              <a:rPr lang="en-US" sz="1600" dirty="0">
                <a:latin typeface="Calibri" panose="020F0502020204030204" pitchFamily="34" charset="0"/>
                <a:cs typeface="Calibri" panose="020F0502020204030204" pitchFamily="34" charset="0"/>
              </a:rPr>
              <a:t>Queen’s University</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Roche</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Star and Electra Therapeutics</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 James Hospital Dublin</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Takeda</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Haemophilia Society UK</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Royal Free NHS Foundation Hospital, University College London</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Trinity College Dublin</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UNC School of Medicine</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University of Calgary</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University of Pennsylvania</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University of Pittsburgh</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University of Toronto</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Utah Center for Bleeding and Clotting Disorders</a:t>
            </a:r>
          </a:p>
          <a:p>
            <a:pPr marL="228600" marR="0" lvl="0" indent="-228600" algn="l" defTabSz="914400" rtl="0" eaLnBrk="1" fontAlgn="auto" latinLnBrk="0" hangingPunct="1">
              <a:lnSpc>
                <a:spcPct val="100000"/>
              </a:lnSpc>
              <a:spcBef>
                <a:spcPts val="0"/>
              </a:spcBef>
              <a:buClr>
                <a:srgbClr val="EC932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World Federation of Hemophilia</a:t>
            </a:r>
            <a:endParaRPr lang="en-US" sz="1600"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3984ABCC-B9CB-28D0-10E9-2CFC5201F9F4}"/>
              </a:ext>
            </a:extLst>
          </p:cNvPr>
          <p:cNvSpPr txBox="1">
            <a:spLocks/>
          </p:cNvSpPr>
          <p:nvPr/>
        </p:nvSpPr>
        <p:spPr>
          <a:xfrm>
            <a:off x="8153401" y="1340688"/>
            <a:ext cx="4038599" cy="5118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C9322"/>
              </a:buClr>
              <a:buSz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7955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860B-B033-2862-B1EC-943506F82109}"/>
              </a:ext>
            </a:extLst>
          </p:cNvPr>
          <p:cNvSpPr>
            <a:spLocks noGrp="1"/>
          </p:cNvSpPr>
          <p:nvPr>
            <p:ph type="ctrTitle"/>
          </p:nvPr>
        </p:nvSpPr>
        <p:spPr/>
        <p:txBody>
          <a:bodyPr>
            <a:normAutofit fontScale="90000"/>
          </a:bodyPr>
          <a:lstStyle/>
          <a:p>
            <a:r>
              <a:rPr lang="en-US" dirty="0"/>
              <a:t>What methods can be used to engage patients as part of a multi-stakeholder group that determines a core outcome set?</a:t>
            </a:r>
          </a:p>
        </p:txBody>
      </p:sp>
      <p:sp>
        <p:nvSpPr>
          <p:cNvPr id="3" name="TextBox 2">
            <a:extLst>
              <a:ext uri="{FF2B5EF4-FFF2-40B4-BE49-F238E27FC236}">
                <a16:creationId xmlns:a16="http://schemas.microsoft.com/office/drawing/2014/main" id="{F55528ED-FE45-B2E8-256F-CEC8EA7847F1}"/>
              </a:ext>
            </a:extLst>
          </p:cNvPr>
          <p:cNvSpPr txBox="1"/>
          <p:nvPr/>
        </p:nvSpPr>
        <p:spPr>
          <a:xfrm>
            <a:off x="4498258" y="4896465"/>
            <a:ext cx="5604387" cy="369332"/>
          </a:xfrm>
          <a:prstGeom prst="rect">
            <a:avLst/>
          </a:prstGeom>
          <a:noFill/>
        </p:spPr>
        <p:txBody>
          <a:bodyPr wrap="square" rtlCol="0">
            <a:spAutoFit/>
          </a:bodyPr>
          <a:lstStyle/>
          <a:p>
            <a:pPr algn="ctr"/>
            <a:r>
              <a:rPr lang="en-US" dirty="0"/>
              <a:t>Elizabeth Clearfield, MHS</a:t>
            </a:r>
          </a:p>
        </p:txBody>
      </p:sp>
    </p:spTree>
    <p:extLst>
      <p:ext uri="{BB962C8B-B14F-4D97-AF65-F5344CB8AC3E}">
        <p14:creationId xmlns:p14="http://schemas.microsoft.com/office/powerpoint/2010/main" val="652201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a:extLst>
              <a:ext uri="{FF2B5EF4-FFF2-40B4-BE49-F238E27FC236}">
                <a16:creationId xmlns:a16="http://schemas.microsoft.com/office/drawing/2014/main" id="{D871F573-ED3C-98DE-EAFA-584535DFBEE0}"/>
              </a:ext>
            </a:extLst>
          </p:cNvPr>
          <p:cNvGraphicFramePr>
            <a:graphicFrameLocks/>
          </p:cNvGraphicFramePr>
          <p:nvPr>
            <p:extLst>
              <p:ext uri="{D42A27DB-BD31-4B8C-83A1-F6EECF244321}">
                <p14:modId xmlns:p14="http://schemas.microsoft.com/office/powerpoint/2010/main" val="3188883205"/>
              </p:ext>
            </p:extLst>
          </p:nvPr>
        </p:nvGraphicFramePr>
        <p:xfrm>
          <a:off x="3141397" y="1949363"/>
          <a:ext cx="6992280" cy="3343388"/>
        </p:xfrm>
        <a:graphic>
          <a:graphicData uri="http://schemas.openxmlformats.org/drawingml/2006/table">
            <a:tbl>
              <a:tblPr firstRow="1"/>
              <a:tblGrid>
                <a:gridCol w="2629132">
                  <a:extLst>
                    <a:ext uri="{9D8B030D-6E8A-4147-A177-3AD203B41FA5}">
                      <a16:colId xmlns:a16="http://schemas.microsoft.com/office/drawing/2014/main" val="1635631447"/>
                    </a:ext>
                  </a:extLst>
                </a:gridCol>
                <a:gridCol w="4363148">
                  <a:extLst>
                    <a:ext uri="{9D8B030D-6E8A-4147-A177-3AD203B41FA5}">
                      <a16:colId xmlns:a16="http://schemas.microsoft.com/office/drawing/2014/main" val="2016993643"/>
                    </a:ext>
                  </a:extLst>
                </a:gridCol>
              </a:tblGrid>
              <a:tr h="452815">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Conflict</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Disclosure</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extLst>
                  <a:ext uri="{0D108BD9-81ED-4DB2-BD59-A6C34878D82A}">
                    <a16:rowId xmlns:a16="http://schemas.microsoft.com/office/drawing/2014/main" val="29763463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Research Support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latin typeface="Arial" panose="020B0604020202020204" pitchFamily="34" charset="0"/>
                          <a:cs typeface="Arial" panose="020B0604020202020204" pitchFamily="34" charset="0"/>
                        </a:rPr>
                        <a:t>EC institution received funding from Band Therapeutics, </a:t>
                      </a:r>
                      <a:r>
                        <a:rPr lang="en-US" sz="1400" dirty="0" err="1">
                          <a:solidFill>
                            <a:schemeClr val="tx1"/>
                          </a:solidFill>
                          <a:effectLst/>
                          <a:latin typeface="Arial" panose="020B0604020202020204" pitchFamily="34" charset="0"/>
                          <a:cs typeface="Arial" panose="020B0604020202020204" pitchFamily="34" charset="0"/>
                        </a:rPr>
                        <a:t>Biomarin</a:t>
                      </a:r>
                      <a:r>
                        <a:rPr lang="en-US" sz="1400" dirty="0">
                          <a:solidFill>
                            <a:schemeClr val="tx1"/>
                          </a:solidFill>
                          <a:effectLst/>
                          <a:latin typeface="Arial" panose="020B0604020202020204" pitchFamily="34" charset="0"/>
                          <a:cs typeface="Arial" panose="020B0604020202020204" pitchFamily="34" charset="0"/>
                        </a:rPr>
                        <a:t>, Star Therapeutics, Roche and Takeda for the </a:t>
                      </a:r>
                      <a:r>
                        <a:rPr lang="en-US" sz="1400" dirty="0" err="1">
                          <a:solidFill>
                            <a:schemeClr val="tx1"/>
                          </a:solidFill>
                          <a:effectLst/>
                          <a:latin typeface="Arial" panose="020B0604020202020204" pitchFamily="34" charset="0"/>
                          <a:cs typeface="Arial" panose="020B0604020202020204" pitchFamily="34" charset="0"/>
                        </a:rPr>
                        <a:t>coreVWD</a:t>
                      </a:r>
                      <a:r>
                        <a:rPr lang="en-US" sz="1400" dirty="0">
                          <a:solidFill>
                            <a:schemeClr val="tx1"/>
                          </a:solidFill>
                          <a:effectLst/>
                          <a:latin typeface="Arial" panose="020B0604020202020204" pitchFamily="34" charset="0"/>
                          <a:cs typeface="Arial" panose="020B0604020202020204" pitchFamily="34" charset="0"/>
                        </a:rPr>
                        <a:t> project</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1613285"/>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Director, Officer, Employee</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None</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313646246"/>
                  </a:ext>
                </a:extLst>
              </a:tr>
              <a:tr h="413510">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Shareholder </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None</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18670113"/>
                  </a:ext>
                </a:extLst>
              </a:tr>
              <a:tr h="402772">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Honoraria</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kern="1200" dirty="0">
                          <a:solidFill>
                            <a:schemeClr val="tx1"/>
                          </a:solidFill>
                          <a:effectLst/>
                          <a:latin typeface="Calibri" panose="020F0502020204030204" pitchFamily="34" charset="0"/>
                          <a:ea typeface="+mn-ea"/>
                          <a:cs typeface="Calibri" panose="020F0502020204030204" pitchFamily="34" charset="0"/>
                        </a:rPr>
                        <a:t>None</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255403235"/>
                  </a:ext>
                </a:extLst>
              </a:tr>
              <a:tr h="422544">
                <a:tc>
                  <a:txBody>
                    <a:bodyPr/>
                    <a:lstStyle/>
                    <a:p>
                      <a:pPr marL="0" marR="0">
                        <a:lnSpc>
                          <a:spcPct val="115000"/>
                        </a:lnSpc>
                        <a:spcBef>
                          <a:spcPts val="0"/>
                        </a:spcBef>
                        <a:spcAft>
                          <a:spcPts val="0"/>
                        </a:spcAft>
                      </a:pPr>
                      <a:r>
                        <a:rPr lang="en-CA" sz="1400" kern="1200">
                          <a:solidFill>
                            <a:srgbClr val="1F3F78"/>
                          </a:solidFill>
                          <a:effectLst/>
                          <a:latin typeface="Arial" panose="020B0604020202020204" pitchFamily="34" charset="0"/>
                          <a:ea typeface="Times New Roman"/>
                          <a:cs typeface="Arial" panose="020B0604020202020204" pitchFamily="34" charset="0"/>
                        </a:rPr>
                        <a:t>Advisory Committee</a:t>
                      </a:r>
                      <a:endParaRPr lang="en-US" sz="140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None</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223968368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Consultant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Calibri" panose="020F0502020204030204" pitchFamily="34" charset="0"/>
                          <a:cs typeface="Calibri" panose="020F0502020204030204" pitchFamily="34" charset="0"/>
                        </a:rPr>
                        <a:t>None</a:t>
                      </a:r>
                      <a:endParaRPr lang="en-US" sz="1400" dirty="0">
                        <a:solidFill>
                          <a:schemeClr val="bg1"/>
                        </a:solidFill>
                        <a:effectLst/>
                        <a:latin typeface="Calibri" panose="020F0502020204030204" pitchFamily="34" charset="0"/>
                        <a:cs typeface="Calibri" panose="020F050202020403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69461379"/>
                  </a:ext>
                </a:extLst>
              </a:tr>
            </a:tbl>
          </a:graphicData>
        </a:graphic>
      </p:graphicFrame>
      <p:sp>
        <p:nvSpPr>
          <p:cNvPr id="4" name="Title 1">
            <a:extLst>
              <a:ext uri="{FF2B5EF4-FFF2-40B4-BE49-F238E27FC236}">
                <a16:creationId xmlns:a16="http://schemas.microsoft.com/office/drawing/2014/main" id="{DE19E1FC-3EC0-DB98-2443-F21D984E28DB}"/>
              </a:ext>
            </a:extLst>
          </p:cNvPr>
          <p:cNvSpPr txBox="1">
            <a:spLocks/>
          </p:cNvSpPr>
          <p:nvPr/>
        </p:nvSpPr>
        <p:spPr>
          <a:xfrm>
            <a:off x="3141396" y="1170764"/>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dirty="0">
                <a:solidFill>
                  <a:srgbClr val="1F3F78"/>
                </a:solidFill>
                <a:latin typeface="Arial" panose="020B0604020202020204" pitchFamily="34" charset="0"/>
                <a:cs typeface="Arial" panose="020B0604020202020204" pitchFamily="34" charset="0"/>
              </a:rPr>
              <a:t>Disclosures for: Elizabeth Clearfield </a:t>
            </a:r>
          </a:p>
        </p:txBody>
      </p:sp>
    </p:spTree>
    <p:extLst>
      <p:ext uri="{BB962C8B-B14F-4D97-AF65-F5344CB8AC3E}">
        <p14:creationId xmlns:p14="http://schemas.microsoft.com/office/powerpoint/2010/main" val="3365646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44D4-20D5-7CF0-E2D4-A0EBC37DF021}"/>
              </a:ext>
            </a:extLst>
          </p:cNvPr>
          <p:cNvSpPr>
            <a:spLocks noGrp="1"/>
          </p:cNvSpPr>
          <p:nvPr>
            <p:ph type="title"/>
          </p:nvPr>
        </p:nvSpPr>
        <p:spPr>
          <a:xfrm>
            <a:off x="838200" y="365126"/>
            <a:ext cx="10515600" cy="810532"/>
          </a:xfrm>
        </p:spPr>
        <p:txBody>
          <a:bodyPr vert="horz" lIns="91440" tIns="45720" rIns="91440" bIns="45720" rtlCol="0" anchor="ctr" anchorCtr="0">
            <a:normAutofit/>
          </a:bodyPr>
          <a:lstStyle/>
          <a:p>
            <a:r>
              <a:rPr lang="en-US" kern="1200" dirty="0"/>
              <a:t>Delphi - Wisdom of Crowds</a:t>
            </a:r>
          </a:p>
        </p:txBody>
      </p:sp>
      <p:sp>
        <p:nvSpPr>
          <p:cNvPr id="4" name="Slide Number Placeholder 3">
            <a:extLst>
              <a:ext uri="{FF2B5EF4-FFF2-40B4-BE49-F238E27FC236}">
                <a16:creationId xmlns:a16="http://schemas.microsoft.com/office/drawing/2014/main" id="{5D973D18-2BCE-848A-9BB8-15E27BAFC775}"/>
              </a:ext>
            </a:extLst>
          </p:cNvPr>
          <p:cNvSpPr>
            <a:spLocks noGrp="1"/>
          </p:cNvSpPr>
          <p:nvPr>
            <p:ph type="sldNum" sz="quarter" idx="4"/>
          </p:nvPr>
        </p:nvSpPr>
        <p:spPr>
          <a:xfrm>
            <a:off x="8610600" y="6473371"/>
            <a:ext cx="2743200" cy="365125"/>
          </a:xfrm>
        </p:spPr>
        <p:txBody>
          <a:bodyPr vert="horz" lIns="91440" tIns="45720" rIns="91440" bIns="45720" rtlCol="0" anchor="ctr">
            <a:normAutofit/>
          </a:bodyPr>
          <a:lstStyle/>
          <a:p>
            <a:pPr>
              <a:spcAft>
                <a:spcPts val="600"/>
              </a:spcAft>
            </a:pPr>
            <a:fld id="{1B9FA7B6-DF7D-4DA5-9526-35C7DC835EBF}" type="slidenum">
              <a:rPr lang="en-US" smtClean="0"/>
              <a:pPr>
                <a:spcAft>
                  <a:spcPts val="600"/>
                </a:spcAft>
              </a:pPr>
              <a:t>38</a:t>
            </a:fld>
            <a:endParaRPr lang="en-US"/>
          </a:p>
        </p:txBody>
      </p:sp>
      <p:sp>
        <p:nvSpPr>
          <p:cNvPr id="5" name="TextBox 4">
            <a:extLst>
              <a:ext uri="{FF2B5EF4-FFF2-40B4-BE49-F238E27FC236}">
                <a16:creationId xmlns:a16="http://schemas.microsoft.com/office/drawing/2014/main" id="{D2FB41FE-3DB8-6F92-1565-13C7D93EC7FB}"/>
              </a:ext>
            </a:extLst>
          </p:cNvPr>
          <p:cNvSpPr txBox="1"/>
          <p:nvPr/>
        </p:nvSpPr>
        <p:spPr>
          <a:xfrm>
            <a:off x="838200" y="5907089"/>
            <a:ext cx="10515600" cy="290512"/>
          </a:xfrm>
          <a:prstGeom prst="rect">
            <a:avLst/>
          </a:prstGeom>
        </p:spPr>
        <p:txBody>
          <a:bodyPr vert="horz" lIns="91440" tIns="45720" rIns="91440" bIns="45720" rtlCol="0" anchor="t" anchorCtr="0">
            <a:normAutofit/>
          </a:bodyPr>
          <a:lstStyle/>
          <a:p>
            <a:pPr algn="r">
              <a:lnSpc>
                <a:spcPct val="90000"/>
              </a:lnSpc>
              <a:spcBef>
                <a:spcPts val="1000"/>
              </a:spcBef>
              <a:buClr>
                <a:schemeClr val="accent2"/>
              </a:buClr>
            </a:pPr>
            <a:r>
              <a:rPr lang="en-US" sz="1400" kern="1200" baseline="0">
                <a:latin typeface="Arial" panose="020B0604020202020204" pitchFamily="34" charset="0"/>
                <a:ea typeface="+mn-ea"/>
                <a:cs typeface="Arial" panose="020B0604020202020204" pitchFamily="34" charset="0"/>
              </a:rPr>
              <a:t>Niederberger M and Spranger J. </a:t>
            </a:r>
            <a:r>
              <a:rPr lang="en-US" sz="1400" i="1" kern="1200" baseline="0">
                <a:latin typeface="Arial" panose="020B0604020202020204" pitchFamily="34" charset="0"/>
                <a:ea typeface="+mn-ea"/>
                <a:cs typeface="Arial" panose="020B0604020202020204" pitchFamily="34" charset="0"/>
              </a:rPr>
              <a:t>Delphi Technique in Health Sciences: A Map. </a:t>
            </a:r>
            <a:r>
              <a:rPr lang="en-US" sz="1400" kern="1200" baseline="0">
                <a:latin typeface="Arial" panose="020B0604020202020204" pitchFamily="34" charset="0"/>
                <a:ea typeface="+mn-ea"/>
                <a:cs typeface="Arial" panose="020B0604020202020204" pitchFamily="34" charset="0"/>
              </a:rPr>
              <a:t>Frontiers in Public Health. 2020;8:457. </a:t>
            </a:r>
          </a:p>
        </p:txBody>
      </p:sp>
      <p:graphicFrame>
        <p:nvGraphicFramePr>
          <p:cNvPr id="7" name="Content Placeholder 2">
            <a:extLst>
              <a:ext uri="{FF2B5EF4-FFF2-40B4-BE49-F238E27FC236}">
                <a16:creationId xmlns:a16="http://schemas.microsoft.com/office/drawing/2014/main" id="{9628C36C-3E0C-D07E-F16D-39B8973C0734}"/>
              </a:ext>
            </a:extLst>
          </p:cNvPr>
          <p:cNvGraphicFramePr>
            <a:graphicFrameLocks noGrp="1"/>
          </p:cNvGraphicFramePr>
          <p:nvPr>
            <p:ph idx="1"/>
            <p:extLst>
              <p:ext uri="{D42A27DB-BD31-4B8C-83A1-F6EECF244321}">
                <p14:modId xmlns:p14="http://schemas.microsoft.com/office/powerpoint/2010/main" val="299863734"/>
              </p:ext>
            </p:extLst>
          </p:nvPr>
        </p:nvGraphicFramePr>
        <p:xfrm>
          <a:off x="322997" y="1034285"/>
          <a:ext cx="11546006" cy="5128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9141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F1442-B1D0-2A2A-534D-DA84FD2A002B}"/>
              </a:ext>
            </a:extLst>
          </p:cNvPr>
          <p:cNvSpPr>
            <a:spLocks noGrp="1"/>
          </p:cNvSpPr>
          <p:nvPr>
            <p:ph type="title"/>
          </p:nvPr>
        </p:nvSpPr>
        <p:spPr/>
        <p:txBody>
          <a:bodyPr/>
          <a:lstStyle/>
          <a:p>
            <a:r>
              <a:rPr lang="en-US" dirty="0"/>
              <a:t>Patients left behind?</a:t>
            </a:r>
          </a:p>
        </p:txBody>
      </p:sp>
      <p:sp>
        <p:nvSpPr>
          <p:cNvPr id="4" name="Content Placeholder 3">
            <a:extLst>
              <a:ext uri="{FF2B5EF4-FFF2-40B4-BE49-F238E27FC236}">
                <a16:creationId xmlns:a16="http://schemas.microsoft.com/office/drawing/2014/main" id="{F8E95014-8DE7-D85D-4A8F-A022E073FD73}"/>
              </a:ext>
            </a:extLst>
          </p:cNvPr>
          <p:cNvSpPr>
            <a:spLocks noGrp="1"/>
          </p:cNvSpPr>
          <p:nvPr>
            <p:ph idx="1"/>
          </p:nvPr>
        </p:nvSpPr>
        <p:spPr/>
        <p:txBody>
          <a:bodyPr/>
          <a:lstStyle/>
          <a:p>
            <a:r>
              <a:rPr lang="en-US" dirty="0"/>
              <a:t>Outcomes not relevant to patients</a:t>
            </a:r>
          </a:p>
          <a:p>
            <a:r>
              <a:rPr lang="en-US" dirty="0"/>
              <a:t>Recommendations by panels of experts did not include patients</a:t>
            </a:r>
          </a:p>
          <a:p>
            <a:pPr lvl="1"/>
            <a:endParaRPr lang="en-US" dirty="0"/>
          </a:p>
        </p:txBody>
      </p:sp>
    </p:spTree>
    <p:extLst>
      <p:ext uri="{BB962C8B-B14F-4D97-AF65-F5344CB8AC3E}">
        <p14:creationId xmlns:p14="http://schemas.microsoft.com/office/powerpoint/2010/main" val="2303289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itchenAid vs. Bosch {Which Mixer Do You Really Need?} - Mel's Kitchen Cafe">
            <a:extLst>
              <a:ext uri="{FF2B5EF4-FFF2-40B4-BE49-F238E27FC236}">
                <a16:creationId xmlns:a16="http://schemas.microsoft.com/office/drawing/2014/main" id="{D60B1CF0-981B-0901-E65A-30DFAE12E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928" y="433251"/>
            <a:ext cx="5208815" cy="625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175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54F6-20F2-510C-E60A-DF7DF57E3362}"/>
              </a:ext>
            </a:extLst>
          </p:cNvPr>
          <p:cNvSpPr>
            <a:spLocks noGrp="1"/>
          </p:cNvSpPr>
          <p:nvPr>
            <p:ph type="title"/>
          </p:nvPr>
        </p:nvSpPr>
        <p:spPr/>
        <p:txBody>
          <a:bodyPr/>
          <a:lstStyle/>
          <a:p>
            <a:r>
              <a:rPr lang="en-US" dirty="0"/>
              <a:t>Examples</a:t>
            </a:r>
          </a:p>
        </p:txBody>
      </p:sp>
      <p:graphicFrame>
        <p:nvGraphicFramePr>
          <p:cNvPr id="7" name="Content Placeholder 2">
            <a:extLst>
              <a:ext uri="{FF2B5EF4-FFF2-40B4-BE49-F238E27FC236}">
                <a16:creationId xmlns:a16="http://schemas.microsoft.com/office/drawing/2014/main" id="{659C8F8E-12AF-D9C4-E43E-AF22FE5B6510}"/>
              </a:ext>
            </a:extLst>
          </p:cNvPr>
          <p:cNvGraphicFramePr>
            <a:graphicFrameLocks noGrp="1"/>
          </p:cNvGraphicFramePr>
          <p:nvPr>
            <p:ph idx="1"/>
            <p:extLst>
              <p:ext uri="{D42A27DB-BD31-4B8C-83A1-F6EECF244321}">
                <p14:modId xmlns:p14="http://schemas.microsoft.com/office/powerpoint/2010/main" val="4278773256"/>
              </p:ext>
            </p:extLst>
          </p:nvPr>
        </p:nvGraphicFramePr>
        <p:xfrm>
          <a:off x="2711950" y="1736173"/>
          <a:ext cx="8778207" cy="4403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2699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54F6-20F2-510C-E60A-DF7DF57E3362}"/>
              </a:ext>
            </a:extLst>
          </p:cNvPr>
          <p:cNvSpPr>
            <a:spLocks noGrp="1"/>
          </p:cNvSpPr>
          <p:nvPr>
            <p:ph type="title"/>
          </p:nvPr>
        </p:nvSpPr>
        <p:spPr/>
        <p:txBody>
          <a:bodyPr/>
          <a:lstStyle/>
          <a:p>
            <a:r>
              <a:rPr lang="en-US" dirty="0"/>
              <a:t>Examples</a:t>
            </a:r>
          </a:p>
        </p:txBody>
      </p:sp>
      <p:graphicFrame>
        <p:nvGraphicFramePr>
          <p:cNvPr id="7" name="Content Placeholder 2">
            <a:extLst>
              <a:ext uri="{FF2B5EF4-FFF2-40B4-BE49-F238E27FC236}">
                <a16:creationId xmlns:a16="http://schemas.microsoft.com/office/drawing/2014/main" id="{659C8F8E-12AF-D9C4-E43E-AF22FE5B6510}"/>
              </a:ext>
            </a:extLst>
          </p:cNvPr>
          <p:cNvGraphicFramePr>
            <a:graphicFrameLocks noGrp="1"/>
          </p:cNvGraphicFramePr>
          <p:nvPr>
            <p:ph idx="1"/>
            <p:extLst>
              <p:ext uri="{D42A27DB-BD31-4B8C-83A1-F6EECF244321}">
                <p14:modId xmlns:p14="http://schemas.microsoft.com/office/powerpoint/2010/main" val="3025730662"/>
              </p:ext>
            </p:extLst>
          </p:nvPr>
        </p:nvGraphicFramePr>
        <p:xfrm>
          <a:off x="2711950" y="1736173"/>
          <a:ext cx="8778207" cy="4403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quot;No&quot; Symbol 2">
            <a:extLst>
              <a:ext uri="{FF2B5EF4-FFF2-40B4-BE49-F238E27FC236}">
                <a16:creationId xmlns:a16="http://schemas.microsoft.com/office/drawing/2014/main" id="{17753AE2-6E3C-2E5C-5DD3-F02CD3AABC92}"/>
              </a:ext>
            </a:extLst>
          </p:cNvPr>
          <p:cNvSpPr/>
          <p:nvPr/>
        </p:nvSpPr>
        <p:spPr>
          <a:xfrm>
            <a:off x="2879124" y="2458995"/>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1911736F-FA05-D245-D359-68081E944C8C}"/>
              </a:ext>
            </a:extLst>
          </p:cNvPr>
          <p:cNvSpPr txBox="1"/>
          <p:nvPr/>
        </p:nvSpPr>
        <p:spPr>
          <a:xfrm>
            <a:off x="4658497" y="3571102"/>
            <a:ext cx="2273643" cy="415498"/>
          </a:xfrm>
          <a:prstGeom prst="rect">
            <a:avLst/>
          </a:prstGeom>
          <a:noFill/>
        </p:spPr>
        <p:txBody>
          <a:bodyPr wrap="square" rtlCol="0">
            <a:spAutoFit/>
          </a:bodyPr>
          <a:lstStyle/>
          <a:p>
            <a:r>
              <a:rPr lang="en-US" sz="2100" dirty="0">
                <a:solidFill>
                  <a:srgbClr val="C00000"/>
                </a:solidFill>
              </a:rPr>
              <a:t>Independence</a:t>
            </a:r>
          </a:p>
        </p:txBody>
      </p:sp>
    </p:spTree>
    <p:extLst>
      <p:ext uri="{BB962C8B-B14F-4D97-AF65-F5344CB8AC3E}">
        <p14:creationId xmlns:p14="http://schemas.microsoft.com/office/powerpoint/2010/main" val="2950708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54F6-20F2-510C-E60A-DF7DF57E3362}"/>
              </a:ext>
            </a:extLst>
          </p:cNvPr>
          <p:cNvSpPr>
            <a:spLocks noGrp="1"/>
          </p:cNvSpPr>
          <p:nvPr>
            <p:ph type="title"/>
          </p:nvPr>
        </p:nvSpPr>
        <p:spPr/>
        <p:txBody>
          <a:bodyPr/>
          <a:lstStyle/>
          <a:p>
            <a:r>
              <a:rPr lang="en-US" dirty="0"/>
              <a:t>Examples</a:t>
            </a:r>
          </a:p>
        </p:txBody>
      </p:sp>
      <p:graphicFrame>
        <p:nvGraphicFramePr>
          <p:cNvPr id="7" name="Content Placeholder 2">
            <a:extLst>
              <a:ext uri="{FF2B5EF4-FFF2-40B4-BE49-F238E27FC236}">
                <a16:creationId xmlns:a16="http://schemas.microsoft.com/office/drawing/2014/main" id="{659C8F8E-12AF-D9C4-E43E-AF22FE5B6510}"/>
              </a:ext>
            </a:extLst>
          </p:cNvPr>
          <p:cNvGraphicFramePr>
            <a:graphicFrameLocks noGrp="1"/>
          </p:cNvGraphicFramePr>
          <p:nvPr>
            <p:ph idx="1"/>
            <p:extLst>
              <p:ext uri="{D42A27DB-BD31-4B8C-83A1-F6EECF244321}">
                <p14:modId xmlns:p14="http://schemas.microsoft.com/office/powerpoint/2010/main" val="2394285284"/>
              </p:ext>
            </p:extLst>
          </p:nvPr>
        </p:nvGraphicFramePr>
        <p:xfrm>
          <a:off x="2711950" y="1736173"/>
          <a:ext cx="8778207" cy="4403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quot;No&quot; Symbol 2">
            <a:extLst>
              <a:ext uri="{FF2B5EF4-FFF2-40B4-BE49-F238E27FC236}">
                <a16:creationId xmlns:a16="http://schemas.microsoft.com/office/drawing/2014/main" id="{17753AE2-6E3C-2E5C-5DD3-F02CD3AABC92}"/>
              </a:ext>
            </a:extLst>
          </p:cNvPr>
          <p:cNvSpPr/>
          <p:nvPr/>
        </p:nvSpPr>
        <p:spPr>
          <a:xfrm>
            <a:off x="2879124" y="2458995"/>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1911736F-FA05-D245-D359-68081E944C8C}"/>
              </a:ext>
            </a:extLst>
          </p:cNvPr>
          <p:cNvSpPr txBox="1"/>
          <p:nvPr/>
        </p:nvSpPr>
        <p:spPr>
          <a:xfrm>
            <a:off x="4658497" y="3571102"/>
            <a:ext cx="2273643" cy="415498"/>
          </a:xfrm>
          <a:prstGeom prst="rect">
            <a:avLst/>
          </a:prstGeom>
          <a:noFill/>
        </p:spPr>
        <p:txBody>
          <a:bodyPr wrap="square" rtlCol="0">
            <a:spAutoFit/>
          </a:bodyPr>
          <a:lstStyle/>
          <a:p>
            <a:r>
              <a:rPr lang="en-US" sz="2100" dirty="0">
                <a:solidFill>
                  <a:srgbClr val="C00000"/>
                </a:solidFill>
              </a:rPr>
              <a:t>Independence</a:t>
            </a:r>
          </a:p>
        </p:txBody>
      </p:sp>
      <p:sp>
        <p:nvSpPr>
          <p:cNvPr id="5" name="&quot;No&quot; Symbol 4">
            <a:extLst>
              <a:ext uri="{FF2B5EF4-FFF2-40B4-BE49-F238E27FC236}">
                <a16:creationId xmlns:a16="http://schemas.microsoft.com/office/drawing/2014/main" id="{AC34993D-D05D-ED2A-8775-9337B711C9EE}"/>
              </a:ext>
            </a:extLst>
          </p:cNvPr>
          <p:cNvSpPr/>
          <p:nvPr/>
        </p:nvSpPr>
        <p:spPr>
          <a:xfrm>
            <a:off x="7368745" y="2458994"/>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5E365A7-26C1-BE5F-92D7-460ABBECD0A7}"/>
              </a:ext>
            </a:extLst>
          </p:cNvPr>
          <p:cNvSpPr txBox="1"/>
          <p:nvPr/>
        </p:nvSpPr>
        <p:spPr>
          <a:xfrm>
            <a:off x="9036908" y="3571102"/>
            <a:ext cx="2273643" cy="738664"/>
          </a:xfrm>
          <a:prstGeom prst="rect">
            <a:avLst/>
          </a:prstGeom>
          <a:noFill/>
        </p:spPr>
        <p:txBody>
          <a:bodyPr wrap="square" rtlCol="0">
            <a:spAutoFit/>
          </a:bodyPr>
          <a:lstStyle/>
          <a:p>
            <a:pPr algn="ctr"/>
            <a:r>
              <a:rPr lang="en-US" sz="2100" dirty="0">
                <a:solidFill>
                  <a:srgbClr val="C00000"/>
                </a:solidFill>
              </a:rPr>
              <a:t>Ability to navigate public places</a:t>
            </a:r>
          </a:p>
        </p:txBody>
      </p:sp>
    </p:spTree>
    <p:extLst>
      <p:ext uri="{BB962C8B-B14F-4D97-AF65-F5344CB8AC3E}">
        <p14:creationId xmlns:p14="http://schemas.microsoft.com/office/powerpoint/2010/main" val="3020363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54F6-20F2-510C-E60A-DF7DF57E3362}"/>
              </a:ext>
            </a:extLst>
          </p:cNvPr>
          <p:cNvSpPr>
            <a:spLocks noGrp="1"/>
          </p:cNvSpPr>
          <p:nvPr>
            <p:ph type="title"/>
          </p:nvPr>
        </p:nvSpPr>
        <p:spPr/>
        <p:txBody>
          <a:bodyPr/>
          <a:lstStyle/>
          <a:p>
            <a:r>
              <a:rPr lang="en-US" dirty="0"/>
              <a:t>Examples</a:t>
            </a:r>
          </a:p>
        </p:txBody>
      </p:sp>
      <p:graphicFrame>
        <p:nvGraphicFramePr>
          <p:cNvPr id="7" name="Content Placeholder 2">
            <a:extLst>
              <a:ext uri="{FF2B5EF4-FFF2-40B4-BE49-F238E27FC236}">
                <a16:creationId xmlns:a16="http://schemas.microsoft.com/office/drawing/2014/main" id="{659C8F8E-12AF-D9C4-E43E-AF22FE5B6510}"/>
              </a:ext>
            </a:extLst>
          </p:cNvPr>
          <p:cNvGraphicFramePr>
            <a:graphicFrameLocks noGrp="1"/>
          </p:cNvGraphicFramePr>
          <p:nvPr>
            <p:ph idx="1"/>
            <p:extLst>
              <p:ext uri="{D42A27DB-BD31-4B8C-83A1-F6EECF244321}">
                <p14:modId xmlns:p14="http://schemas.microsoft.com/office/powerpoint/2010/main" val="1552358788"/>
              </p:ext>
            </p:extLst>
          </p:nvPr>
        </p:nvGraphicFramePr>
        <p:xfrm>
          <a:off x="2711950" y="1736173"/>
          <a:ext cx="8778207" cy="4403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quot;No&quot; Symbol 2">
            <a:extLst>
              <a:ext uri="{FF2B5EF4-FFF2-40B4-BE49-F238E27FC236}">
                <a16:creationId xmlns:a16="http://schemas.microsoft.com/office/drawing/2014/main" id="{17753AE2-6E3C-2E5C-5DD3-F02CD3AABC92}"/>
              </a:ext>
            </a:extLst>
          </p:cNvPr>
          <p:cNvSpPr/>
          <p:nvPr/>
        </p:nvSpPr>
        <p:spPr>
          <a:xfrm>
            <a:off x="2879124" y="2458995"/>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1911736F-FA05-D245-D359-68081E944C8C}"/>
              </a:ext>
            </a:extLst>
          </p:cNvPr>
          <p:cNvSpPr txBox="1"/>
          <p:nvPr/>
        </p:nvSpPr>
        <p:spPr>
          <a:xfrm>
            <a:off x="4658497" y="3571102"/>
            <a:ext cx="2273643" cy="415498"/>
          </a:xfrm>
          <a:prstGeom prst="rect">
            <a:avLst/>
          </a:prstGeom>
          <a:noFill/>
        </p:spPr>
        <p:txBody>
          <a:bodyPr wrap="square" rtlCol="0">
            <a:spAutoFit/>
          </a:bodyPr>
          <a:lstStyle/>
          <a:p>
            <a:r>
              <a:rPr lang="en-US" sz="2100" dirty="0">
                <a:solidFill>
                  <a:srgbClr val="C00000"/>
                </a:solidFill>
              </a:rPr>
              <a:t>Independence</a:t>
            </a:r>
          </a:p>
        </p:txBody>
      </p:sp>
      <p:sp>
        <p:nvSpPr>
          <p:cNvPr id="5" name="&quot;No&quot; Symbol 4">
            <a:extLst>
              <a:ext uri="{FF2B5EF4-FFF2-40B4-BE49-F238E27FC236}">
                <a16:creationId xmlns:a16="http://schemas.microsoft.com/office/drawing/2014/main" id="{AC34993D-D05D-ED2A-8775-9337B711C9EE}"/>
              </a:ext>
            </a:extLst>
          </p:cNvPr>
          <p:cNvSpPr/>
          <p:nvPr/>
        </p:nvSpPr>
        <p:spPr>
          <a:xfrm>
            <a:off x="7368745" y="2458994"/>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5E365A7-26C1-BE5F-92D7-460ABBECD0A7}"/>
              </a:ext>
            </a:extLst>
          </p:cNvPr>
          <p:cNvSpPr txBox="1"/>
          <p:nvPr/>
        </p:nvSpPr>
        <p:spPr>
          <a:xfrm>
            <a:off x="9036908" y="3571102"/>
            <a:ext cx="2273643" cy="738664"/>
          </a:xfrm>
          <a:prstGeom prst="rect">
            <a:avLst/>
          </a:prstGeom>
          <a:noFill/>
        </p:spPr>
        <p:txBody>
          <a:bodyPr wrap="square" rtlCol="0">
            <a:spAutoFit/>
          </a:bodyPr>
          <a:lstStyle/>
          <a:p>
            <a:pPr algn="ctr"/>
            <a:r>
              <a:rPr lang="en-US" sz="2100" dirty="0">
                <a:solidFill>
                  <a:srgbClr val="C00000"/>
                </a:solidFill>
              </a:rPr>
              <a:t>Ability to navigate public places</a:t>
            </a:r>
          </a:p>
        </p:txBody>
      </p:sp>
      <p:sp>
        <p:nvSpPr>
          <p:cNvPr id="8" name="&quot;No&quot; Symbol 7">
            <a:extLst>
              <a:ext uri="{FF2B5EF4-FFF2-40B4-BE49-F238E27FC236}">
                <a16:creationId xmlns:a16="http://schemas.microsoft.com/office/drawing/2014/main" id="{4EFBEE0C-638D-3F30-94BB-BA11723B5153}"/>
              </a:ext>
            </a:extLst>
          </p:cNvPr>
          <p:cNvSpPr/>
          <p:nvPr/>
        </p:nvSpPr>
        <p:spPr>
          <a:xfrm>
            <a:off x="2879124" y="4309766"/>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549BEA3-724E-EF74-93C0-AA3FEBC4A59F}"/>
              </a:ext>
            </a:extLst>
          </p:cNvPr>
          <p:cNvSpPr txBox="1"/>
          <p:nvPr/>
        </p:nvSpPr>
        <p:spPr>
          <a:xfrm>
            <a:off x="4399004" y="5305167"/>
            <a:ext cx="2273643" cy="738664"/>
          </a:xfrm>
          <a:prstGeom prst="rect">
            <a:avLst/>
          </a:prstGeom>
          <a:noFill/>
        </p:spPr>
        <p:txBody>
          <a:bodyPr wrap="square" rtlCol="0">
            <a:spAutoFit/>
          </a:bodyPr>
          <a:lstStyle/>
          <a:p>
            <a:pPr algn="ctr"/>
            <a:r>
              <a:rPr lang="en-US" sz="2100" dirty="0">
                <a:solidFill>
                  <a:srgbClr val="C00000"/>
                </a:solidFill>
              </a:rPr>
              <a:t>Sleep quality and incontinence</a:t>
            </a:r>
          </a:p>
        </p:txBody>
      </p:sp>
    </p:spTree>
    <p:extLst>
      <p:ext uri="{BB962C8B-B14F-4D97-AF65-F5344CB8AC3E}">
        <p14:creationId xmlns:p14="http://schemas.microsoft.com/office/powerpoint/2010/main" val="3613123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54F6-20F2-510C-E60A-DF7DF57E3362}"/>
              </a:ext>
            </a:extLst>
          </p:cNvPr>
          <p:cNvSpPr>
            <a:spLocks noGrp="1"/>
          </p:cNvSpPr>
          <p:nvPr>
            <p:ph type="title"/>
          </p:nvPr>
        </p:nvSpPr>
        <p:spPr/>
        <p:txBody>
          <a:bodyPr/>
          <a:lstStyle/>
          <a:p>
            <a:r>
              <a:rPr lang="en-US" dirty="0"/>
              <a:t>Examples</a:t>
            </a:r>
          </a:p>
        </p:txBody>
      </p:sp>
      <p:graphicFrame>
        <p:nvGraphicFramePr>
          <p:cNvPr id="7" name="Content Placeholder 2">
            <a:extLst>
              <a:ext uri="{FF2B5EF4-FFF2-40B4-BE49-F238E27FC236}">
                <a16:creationId xmlns:a16="http://schemas.microsoft.com/office/drawing/2014/main" id="{659C8F8E-12AF-D9C4-E43E-AF22FE5B6510}"/>
              </a:ext>
            </a:extLst>
          </p:cNvPr>
          <p:cNvGraphicFramePr>
            <a:graphicFrameLocks noGrp="1"/>
          </p:cNvGraphicFramePr>
          <p:nvPr>
            <p:ph idx="1"/>
            <p:extLst>
              <p:ext uri="{D42A27DB-BD31-4B8C-83A1-F6EECF244321}">
                <p14:modId xmlns:p14="http://schemas.microsoft.com/office/powerpoint/2010/main" val="4004545608"/>
              </p:ext>
            </p:extLst>
          </p:nvPr>
        </p:nvGraphicFramePr>
        <p:xfrm>
          <a:off x="2711950" y="1736173"/>
          <a:ext cx="8778207" cy="4403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quot;No&quot; Symbol 2">
            <a:extLst>
              <a:ext uri="{FF2B5EF4-FFF2-40B4-BE49-F238E27FC236}">
                <a16:creationId xmlns:a16="http://schemas.microsoft.com/office/drawing/2014/main" id="{17753AE2-6E3C-2E5C-5DD3-F02CD3AABC92}"/>
              </a:ext>
            </a:extLst>
          </p:cNvPr>
          <p:cNvSpPr/>
          <p:nvPr/>
        </p:nvSpPr>
        <p:spPr>
          <a:xfrm>
            <a:off x="2879124" y="2458995"/>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1911736F-FA05-D245-D359-68081E944C8C}"/>
              </a:ext>
            </a:extLst>
          </p:cNvPr>
          <p:cNvSpPr txBox="1"/>
          <p:nvPr/>
        </p:nvSpPr>
        <p:spPr>
          <a:xfrm>
            <a:off x="4658497" y="3571102"/>
            <a:ext cx="2273643" cy="415498"/>
          </a:xfrm>
          <a:prstGeom prst="rect">
            <a:avLst/>
          </a:prstGeom>
          <a:noFill/>
        </p:spPr>
        <p:txBody>
          <a:bodyPr wrap="square" rtlCol="0">
            <a:spAutoFit/>
          </a:bodyPr>
          <a:lstStyle/>
          <a:p>
            <a:r>
              <a:rPr lang="en-US" sz="2100" dirty="0">
                <a:solidFill>
                  <a:srgbClr val="C00000"/>
                </a:solidFill>
              </a:rPr>
              <a:t>Independence</a:t>
            </a:r>
          </a:p>
        </p:txBody>
      </p:sp>
      <p:sp>
        <p:nvSpPr>
          <p:cNvPr id="5" name="&quot;No&quot; Symbol 4">
            <a:extLst>
              <a:ext uri="{FF2B5EF4-FFF2-40B4-BE49-F238E27FC236}">
                <a16:creationId xmlns:a16="http://schemas.microsoft.com/office/drawing/2014/main" id="{AC34993D-D05D-ED2A-8775-9337B711C9EE}"/>
              </a:ext>
            </a:extLst>
          </p:cNvPr>
          <p:cNvSpPr/>
          <p:nvPr/>
        </p:nvSpPr>
        <p:spPr>
          <a:xfrm>
            <a:off x="7368745" y="2458994"/>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5E365A7-26C1-BE5F-92D7-460ABBECD0A7}"/>
              </a:ext>
            </a:extLst>
          </p:cNvPr>
          <p:cNvSpPr txBox="1"/>
          <p:nvPr/>
        </p:nvSpPr>
        <p:spPr>
          <a:xfrm>
            <a:off x="9036908" y="3571102"/>
            <a:ext cx="2273643" cy="738664"/>
          </a:xfrm>
          <a:prstGeom prst="rect">
            <a:avLst/>
          </a:prstGeom>
          <a:noFill/>
        </p:spPr>
        <p:txBody>
          <a:bodyPr wrap="square" rtlCol="0">
            <a:spAutoFit/>
          </a:bodyPr>
          <a:lstStyle/>
          <a:p>
            <a:pPr algn="ctr"/>
            <a:r>
              <a:rPr lang="en-US" sz="2100" dirty="0">
                <a:solidFill>
                  <a:srgbClr val="C00000"/>
                </a:solidFill>
              </a:rPr>
              <a:t>Ability to navigate public places</a:t>
            </a:r>
          </a:p>
        </p:txBody>
      </p:sp>
      <p:sp>
        <p:nvSpPr>
          <p:cNvPr id="8" name="&quot;No&quot; Symbol 7">
            <a:extLst>
              <a:ext uri="{FF2B5EF4-FFF2-40B4-BE49-F238E27FC236}">
                <a16:creationId xmlns:a16="http://schemas.microsoft.com/office/drawing/2014/main" id="{4EFBEE0C-638D-3F30-94BB-BA11723B5153}"/>
              </a:ext>
            </a:extLst>
          </p:cNvPr>
          <p:cNvSpPr/>
          <p:nvPr/>
        </p:nvSpPr>
        <p:spPr>
          <a:xfrm>
            <a:off x="2879124" y="4309766"/>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549BEA3-724E-EF74-93C0-AA3FEBC4A59F}"/>
              </a:ext>
            </a:extLst>
          </p:cNvPr>
          <p:cNvSpPr txBox="1"/>
          <p:nvPr/>
        </p:nvSpPr>
        <p:spPr>
          <a:xfrm>
            <a:off x="4399004" y="5305167"/>
            <a:ext cx="2273643" cy="738664"/>
          </a:xfrm>
          <a:prstGeom prst="rect">
            <a:avLst/>
          </a:prstGeom>
          <a:noFill/>
        </p:spPr>
        <p:txBody>
          <a:bodyPr wrap="square" rtlCol="0">
            <a:spAutoFit/>
          </a:bodyPr>
          <a:lstStyle/>
          <a:p>
            <a:pPr algn="ctr"/>
            <a:r>
              <a:rPr lang="en-US" sz="2100" dirty="0">
                <a:solidFill>
                  <a:srgbClr val="C00000"/>
                </a:solidFill>
              </a:rPr>
              <a:t>Sleep quality and incontinence</a:t>
            </a:r>
          </a:p>
        </p:txBody>
      </p:sp>
      <p:sp>
        <p:nvSpPr>
          <p:cNvPr id="10" name="&quot;No&quot; Symbol 9">
            <a:extLst>
              <a:ext uri="{FF2B5EF4-FFF2-40B4-BE49-F238E27FC236}">
                <a16:creationId xmlns:a16="http://schemas.microsoft.com/office/drawing/2014/main" id="{8E883BF6-5CA5-B157-38A5-41E7D17984CA}"/>
              </a:ext>
            </a:extLst>
          </p:cNvPr>
          <p:cNvSpPr/>
          <p:nvPr/>
        </p:nvSpPr>
        <p:spPr>
          <a:xfrm>
            <a:off x="7368745" y="4309766"/>
            <a:ext cx="1050324" cy="1087394"/>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65FC322-8DAD-952A-D2CB-2FFA4A060090}"/>
              </a:ext>
            </a:extLst>
          </p:cNvPr>
          <p:cNvSpPr txBox="1"/>
          <p:nvPr/>
        </p:nvSpPr>
        <p:spPr>
          <a:xfrm>
            <a:off x="8817791" y="5397160"/>
            <a:ext cx="2273643" cy="1061829"/>
          </a:xfrm>
          <a:prstGeom prst="rect">
            <a:avLst/>
          </a:prstGeom>
          <a:noFill/>
        </p:spPr>
        <p:txBody>
          <a:bodyPr wrap="square" rtlCol="0">
            <a:spAutoFit/>
          </a:bodyPr>
          <a:lstStyle/>
          <a:p>
            <a:pPr algn="ctr"/>
            <a:r>
              <a:rPr lang="en-US" sz="2100" dirty="0">
                <a:solidFill>
                  <a:srgbClr val="C00000"/>
                </a:solidFill>
              </a:rPr>
              <a:t>Duration of bleeding/number of bleed days</a:t>
            </a:r>
          </a:p>
        </p:txBody>
      </p:sp>
    </p:spTree>
    <p:extLst>
      <p:ext uri="{BB962C8B-B14F-4D97-AF65-F5344CB8AC3E}">
        <p14:creationId xmlns:p14="http://schemas.microsoft.com/office/powerpoint/2010/main" val="2034460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12CE9-1898-F6CF-08BE-A8E01536EABA}"/>
              </a:ext>
            </a:extLst>
          </p:cNvPr>
          <p:cNvSpPr>
            <a:spLocks noGrp="1"/>
          </p:cNvSpPr>
          <p:nvPr>
            <p:ph type="title"/>
          </p:nvPr>
        </p:nvSpPr>
        <p:spPr/>
        <p:txBody>
          <a:bodyPr>
            <a:normAutofit fontScale="90000"/>
          </a:bodyPr>
          <a:lstStyle/>
          <a:p>
            <a:r>
              <a:rPr lang="en-US" dirty="0"/>
              <a:t>Patient-Focused Drug Development</a:t>
            </a:r>
          </a:p>
        </p:txBody>
      </p:sp>
      <p:sp>
        <p:nvSpPr>
          <p:cNvPr id="3" name="Content Placeholder 2">
            <a:extLst>
              <a:ext uri="{FF2B5EF4-FFF2-40B4-BE49-F238E27FC236}">
                <a16:creationId xmlns:a16="http://schemas.microsoft.com/office/drawing/2014/main" id="{6FC7A835-2E3E-CDAE-26BD-F0B52F75AEAC}"/>
              </a:ext>
            </a:extLst>
          </p:cNvPr>
          <p:cNvSpPr>
            <a:spLocks noGrp="1"/>
          </p:cNvSpPr>
          <p:nvPr>
            <p:ph idx="1"/>
          </p:nvPr>
        </p:nvSpPr>
        <p:spPr/>
        <p:txBody>
          <a:bodyPr>
            <a:normAutofit/>
          </a:bodyPr>
          <a:lstStyle/>
          <a:p>
            <a:r>
              <a:rPr lang="en-US" dirty="0"/>
              <a:t>Emphasis on the need for patient engagement</a:t>
            </a:r>
          </a:p>
          <a:p>
            <a:r>
              <a:rPr lang="en-US" dirty="0"/>
              <a:t>Incorporate patient values “upstream,” i.e. before the pivotal trials</a:t>
            </a:r>
          </a:p>
          <a:p>
            <a:r>
              <a:rPr lang="en-US" dirty="0"/>
              <a:t>“Patient experience data” included in the review materials for FDA</a:t>
            </a:r>
            <a:r>
              <a:rPr lang="en-US" baseline="30000" dirty="0"/>
              <a:t>1</a:t>
            </a:r>
            <a:endParaRPr lang="en-US" dirty="0"/>
          </a:p>
          <a:p>
            <a:pPr lvl="1"/>
            <a:r>
              <a:rPr lang="en-US" dirty="0"/>
              <a:t>physical and psychosocial impacts of a disease or condition or a related therapy or clinical investigation</a:t>
            </a:r>
            <a:r>
              <a:rPr lang="en-US" baseline="30000" dirty="0"/>
              <a:t>2</a:t>
            </a:r>
            <a:endParaRPr lang="en-US" dirty="0"/>
          </a:p>
          <a:p>
            <a:pPr lvl="1"/>
            <a:r>
              <a:rPr lang="en-US" dirty="0"/>
              <a:t> patient preferences with respect to treatment of the disease or condition</a:t>
            </a:r>
            <a:r>
              <a:rPr lang="en-US" baseline="30000" dirty="0"/>
              <a:t>2</a:t>
            </a:r>
          </a:p>
        </p:txBody>
      </p:sp>
      <p:sp>
        <p:nvSpPr>
          <p:cNvPr id="4" name="TextBox 3">
            <a:extLst>
              <a:ext uri="{FF2B5EF4-FFF2-40B4-BE49-F238E27FC236}">
                <a16:creationId xmlns:a16="http://schemas.microsoft.com/office/drawing/2014/main" id="{12B1EAA5-5750-DC23-C1F8-C18F8B788092}"/>
              </a:ext>
            </a:extLst>
          </p:cNvPr>
          <p:cNvSpPr txBox="1"/>
          <p:nvPr/>
        </p:nvSpPr>
        <p:spPr>
          <a:xfrm>
            <a:off x="2995863" y="5943600"/>
            <a:ext cx="9196137" cy="1138773"/>
          </a:xfrm>
          <a:prstGeom prst="rect">
            <a:avLst/>
          </a:prstGeom>
          <a:noFill/>
        </p:spPr>
        <p:txBody>
          <a:bodyPr wrap="square" rtlCol="0">
            <a:spAutoFit/>
          </a:bodyPr>
          <a:lstStyle/>
          <a:p>
            <a:pPr marL="342900" indent="-342900">
              <a:buAutoNum type="arabicPeriod"/>
            </a:pPr>
            <a:r>
              <a:rPr lang="en-US" sz="1000" dirty="0"/>
              <a:t>Gottlieb S. Implementation of the 21st century cures act: progress and the path forward for medical innovation. Testimony of Scott </a:t>
            </a:r>
            <a:r>
              <a:rPr lang="en-US" sz="1000" dirty="0" err="1"/>
              <a:t>Gottleib</a:t>
            </a:r>
            <a:r>
              <a:rPr lang="en-US" sz="1000" dirty="0"/>
              <a:t>, M.D. Commissioner of Food and Drugs Food and Drug Administration Before the Committee on Health, Education, Labor &amp; Pensions, U.S. Senate. 2017.</a:t>
            </a:r>
          </a:p>
          <a:p>
            <a:pPr marL="342900" indent="-342900">
              <a:buAutoNum type="arabicPeriod"/>
            </a:pPr>
            <a:r>
              <a:rPr lang="en-US" sz="1000" dirty="0"/>
              <a:t>Patient-Focused Drug Development: Collecting Comprehensive and Representative Input Guidance for Industry, Food and Drug Administration Staff, and Other Stakeholders. U.S. Department of Health and Human Services Food and Drug Administration Center for Drug Evaluation and Research (CDER) Center for Biologics Evaluation and Research (CBER.) June 2020. </a:t>
            </a:r>
          </a:p>
          <a:p>
            <a:endParaRPr lang="en-US" dirty="0"/>
          </a:p>
        </p:txBody>
      </p:sp>
    </p:spTree>
    <p:extLst>
      <p:ext uri="{BB962C8B-B14F-4D97-AF65-F5344CB8AC3E}">
        <p14:creationId xmlns:p14="http://schemas.microsoft.com/office/powerpoint/2010/main" val="228536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F1442-B1D0-2A2A-534D-DA84FD2A002B}"/>
              </a:ext>
            </a:extLst>
          </p:cNvPr>
          <p:cNvSpPr>
            <a:spLocks noGrp="1"/>
          </p:cNvSpPr>
          <p:nvPr>
            <p:ph type="title"/>
          </p:nvPr>
        </p:nvSpPr>
        <p:spPr/>
        <p:txBody>
          <a:bodyPr/>
          <a:lstStyle/>
          <a:p>
            <a:r>
              <a:rPr lang="en-US" dirty="0"/>
              <a:t>Are we getting better?</a:t>
            </a:r>
          </a:p>
        </p:txBody>
      </p:sp>
      <p:sp>
        <p:nvSpPr>
          <p:cNvPr id="4" name="Content Placeholder 3">
            <a:extLst>
              <a:ext uri="{FF2B5EF4-FFF2-40B4-BE49-F238E27FC236}">
                <a16:creationId xmlns:a16="http://schemas.microsoft.com/office/drawing/2014/main" id="{F8E95014-8DE7-D85D-4A8F-A022E073FD73}"/>
              </a:ext>
            </a:extLst>
          </p:cNvPr>
          <p:cNvSpPr>
            <a:spLocks noGrp="1"/>
          </p:cNvSpPr>
          <p:nvPr>
            <p:ph idx="1"/>
          </p:nvPr>
        </p:nvSpPr>
        <p:spPr/>
        <p:txBody>
          <a:bodyPr/>
          <a:lstStyle/>
          <a:p>
            <a:r>
              <a:rPr lang="en-US" dirty="0"/>
              <a:t>COMET group performs systematic reviews to identify studies that sought to determine outcomes for clinical trials/develop core outcome sets</a:t>
            </a:r>
          </a:p>
        </p:txBody>
      </p:sp>
      <p:graphicFrame>
        <p:nvGraphicFramePr>
          <p:cNvPr id="2" name="Table 1">
            <a:extLst>
              <a:ext uri="{FF2B5EF4-FFF2-40B4-BE49-F238E27FC236}">
                <a16:creationId xmlns:a16="http://schemas.microsoft.com/office/drawing/2014/main" id="{05FCFDEB-FB51-BCB5-D5C3-237525A6A460}"/>
              </a:ext>
            </a:extLst>
          </p:cNvPr>
          <p:cNvGraphicFramePr>
            <a:graphicFrameLocks noGrp="1"/>
          </p:cNvGraphicFramePr>
          <p:nvPr>
            <p:extLst>
              <p:ext uri="{D42A27DB-BD31-4B8C-83A1-F6EECF244321}">
                <p14:modId xmlns:p14="http://schemas.microsoft.com/office/powerpoint/2010/main" val="788496328"/>
              </p:ext>
            </p:extLst>
          </p:nvPr>
        </p:nvGraphicFramePr>
        <p:xfrm>
          <a:off x="3320715" y="3188369"/>
          <a:ext cx="7170822" cy="2194560"/>
        </p:xfrm>
        <a:graphic>
          <a:graphicData uri="http://schemas.openxmlformats.org/drawingml/2006/table">
            <a:tbl>
              <a:tblPr firstRow="1" bandRow="1">
                <a:tableStyleId>{5C22544A-7EE6-4342-B048-85BDC9FD1C3A}</a:tableStyleId>
              </a:tblPr>
              <a:tblGrid>
                <a:gridCol w="3585411">
                  <a:extLst>
                    <a:ext uri="{9D8B030D-6E8A-4147-A177-3AD203B41FA5}">
                      <a16:colId xmlns:a16="http://schemas.microsoft.com/office/drawing/2014/main" val="2796428092"/>
                    </a:ext>
                  </a:extLst>
                </a:gridCol>
                <a:gridCol w="3585411">
                  <a:extLst>
                    <a:ext uri="{9D8B030D-6E8A-4147-A177-3AD203B41FA5}">
                      <a16:colId xmlns:a16="http://schemas.microsoft.com/office/drawing/2014/main" val="1939616408"/>
                    </a:ext>
                  </a:extLst>
                </a:gridCol>
              </a:tblGrid>
              <a:tr h="370840">
                <a:tc>
                  <a:txBody>
                    <a:bodyPr/>
                    <a:lstStyle/>
                    <a:p>
                      <a:pPr algn="ctr"/>
                      <a:r>
                        <a:rPr lang="en-US" sz="2400" dirty="0"/>
                        <a:t>Year of Systematic Review</a:t>
                      </a:r>
                    </a:p>
                  </a:txBody>
                  <a:tcPr/>
                </a:tc>
                <a:tc>
                  <a:txBody>
                    <a:bodyPr/>
                    <a:lstStyle/>
                    <a:p>
                      <a:pPr algn="ctr"/>
                      <a:r>
                        <a:rPr lang="en-US" sz="2400" dirty="0"/>
                        <a:t>Percent Including Patients or their Representatives</a:t>
                      </a:r>
                    </a:p>
                  </a:txBody>
                  <a:tcPr/>
                </a:tc>
                <a:extLst>
                  <a:ext uri="{0D108BD9-81ED-4DB2-BD59-A6C34878D82A}">
                    <a16:rowId xmlns:a16="http://schemas.microsoft.com/office/drawing/2014/main" val="1281611816"/>
                  </a:ext>
                </a:extLst>
              </a:tr>
              <a:tr h="370840">
                <a:tc>
                  <a:txBody>
                    <a:bodyPr/>
                    <a:lstStyle/>
                    <a:p>
                      <a:pPr algn="ctr"/>
                      <a:r>
                        <a:rPr lang="en-US" sz="2400" dirty="0"/>
                        <a:t>2014</a:t>
                      </a:r>
                      <a:r>
                        <a:rPr lang="en-US" sz="2400" baseline="30000" dirty="0"/>
                        <a:t>1</a:t>
                      </a:r>
                    </a:p>
                  </a:txBody>
                  <a:tcPr/>
                </a:tc>
                <a:tc>
                  <a:txBody>
                    <a:bodyPr/>
                    <a:lstStyle/>
                    <a:p>
                      <a:pPr algn="ctr"/>
                      <a:r>
                        <a:rPr lang="en-US" sz="2400" dirty="0"/>
                        <a:t>16%</a:t>
                      </a:r>
                    </a:p>
                  </a:txBody>
                  <a:tcPr/>
                </a:tc>
                <a:extLst>
                  <a:ext uri="{0D108BD9-81ED-4DB2-BD59-A6C34878D82A}">
                    <a16:rowId xmlns:a16="http://schemas.microsoft.com/office/drawing/2014/main" val="1392318057"/>
                  </a:ext>
                </a:extLst>
              </a:tr>
              <a:tr h="370840">
                <a:tc>
                  <a:txBody>
                    <a:bodyPr/>
                    <a:lstStyle/>
                    <a:p>
                      <a:pPr algn="ctr"/>
                      <a:r>
                        <a:rPr lang="en-US" sz="2400" dirty="0"/>
                        <a:t>2019</a:t>
                      </a:r>
                      <a:r>
                        <a:rPr lang="en-US" sz="2400" baseline="30000" dirty="0"/>
                        <a:t>2</a:t>
                      </a:r>
                      <a:endParaRPr lang="en-US" sz="2400" dirty="0"/>
                    </a:p>
                  </a:txBody>
                  <a:tcPr/>
                </a:tc>
                <a:tc>
                  <a:txBody>
                    <a:bodyPr/>
                    <a:lstStyle/>
                    <a:p>
                      <a:pPr algn="ctr"/>
                      <a:r>
                        <a:rPr lang="en-US" sz="2400" dirty="0"/>
                        <a:t>77%</a:t>
                      </a:r>
                    </a:p>
                  </a:txBody>
                  <a:tcPr/>
                </a:tc>
                <a:extLst>
                  <a:ext uri="{0D108BD9-81ED-4DB2-BD59-A6C34878D82A}">
                    <a16:rowId xmlns:a16="http://schemas.microsoft.com/office/drawing/2014/main" val="74784279"/>
                  </a:ext>
                </a:extLst>
              </a:tr>
              <a:tr h="370840">
                <a:tc>
                  <a:txBody>
                    <a:bodyPr/>
                    <a:lstStyle/>
                    <a:p>
                      <a:pPr algn="ctr"/>
                      <a:r>
                        <a:rPr lang="en-US" sz="2400" dirty="0"/>
                        <a:t>2021</a:t>
                      </a:r>
                      <a:r>
                        <a:rPr lang="en-US" sz="2400" baseline="30000" dirty="0"/>
                        <a:t>3</a:t>
                      </a:r>
                      <a:endParaRPr lang="en-US" sz="2400" dirty="0"/>
                    </a:p>
                  </a:txBody>
                  <a:tcPr/>
                </a:tc>
                <a:tc>
                  <a:txBody>
                    <a:bodyPr/>
                    <a:lstStyle/>
                    <a:p>
                      <a:pPr algn="ctr"/>
                      <a:r>
                        <a:rPr lang="en-US" sz="2400" dirty="0"/>
                        <a:t>76%</a:t>
                      </a:r>
                    </a:p>
                  </a:txBody>
                  <a:tcPr/>
                </a:tc>
                <a:extLst>
                  <a:ext uri="{0D108BD9-81ED-4DB2-BD59-A6C34878D82A}">
                    <a16:rowId xmlns:a16="http://schemas.microsoft.com/office/drawing/2014/main" val="853048954"/>
                  </a:ext>
                </a:extLst>
              </a:tr>
            </a:tbl>
          </a:graphicData>
        </a:graphic>
      </p:graphicFrame>
      <p:sp>
        <p:nvSpPr>
          <p:cNvPr id="5" name="TextBox 4">
            <a:extLst>
              <a:ext uri="{FF2B5EF4-FFF2-40B4-BE49-F238E27FC236}">
                <a16:creationId xmlns:a16="http://schemas.microsoft.com/office/drawing/2014/main" id="{F4E94E1D-F61D-D9CA-C959-D37FE3F7A83D}"/>
              </a:ext>
            </a:extLst>
          </p:cNvPr>
          <p:cNvSpPr txBox="1"/>
          <p:nvPr/>
        </p:nvSpPr>
        <p:spPr>
          <a:xfrm>
            <a:off x="2815389" y="5883442"/>
            <a:ext cx="9376611" cy="1292662"/>
          </a:xfrm>
          <a:prstGeom prst="rect">
            <a:avLst/>
          </a:prstGeom>
          <a:noFill/>
        </p:spPr>
        <p:txBody>
          <a:bodyPr wrap="square" rtlCol="0">
            <a:spAutoFit/>
          </a:bodyPr>
          <a:lstStyle/>
          <a:p>
            <a:pPr marL="228600" indent="-228600">
              <a:buAutoNum type="arabicPeriod"/>
            </a:pPr>
            <a:r>
              <a:rPr lang="en-US" sz="1000" dirty="0" err="1">
                <a:effectLst/>
              </a:rPr>
              <a:t>Gargon</a:t>
            </a:r>
            <a:r>
              <a:rPr lang="en-US" sz="1000" dirty="0">
                <a:effectLst/>
              </a:rPr>
              <a:t> E, Gurung B, Medley N, Altman D, </a:t>
            </a:r>
            <a:r>
              <a:rPr lang="en-US" sz="1000" dirty="0" err="1">
                <a:effectLst/>
              </a:rPr>
              <a:t>Blazeby</a:t>
            </a:r>
            <a:r>
              <a:rPr lang="en-US" sz="1000" dirty="0">
                <a:effectLst/>
              </a:rPr>
              <a:t> J, Clarke M, Williamson P. Choosing important health outcomes for comparative effectiveness research: a systematic review. Value Health. 2014;17(7):A435.</a:t>
            </a:r>
          </a:p>
          <a:p>
            <a:pPr marL="228600" indent="-228600">
              <a:buAutoNum type="arabicPeriod"/>
            </a:pPr>
            <a:r>
              <a:rPr lang="en-US" sz="1000" dirty="0" err="1">
                <a:effectLst/>
              </a:rPr>
              <a:t>Gargon</a:t>
            </a:r>
            <a:r>
              <a:rPr lang="en-US" sz="1000" dirty="0">
                <a:effectLst/>
              </a:rPr>
              <a:t> E, </a:t>
            </a:r>
            <a:r>
              <a:rPr lang="en-US" sz="1000" dirty="0" err="1">
                <a:effectLst/>
              </a:rPr>
              <a:t>Gorst</a:t>
            </a:r>
            <a:r>
              <a:rPr lang="en-US" sz="1000" dirty="0">
                <a:effectLst/>
              </a:rPr>
              <a:t> SL, Williamson PR. Choosing important health outcomes for comparative effectiveness research: 5th annual update to a systematic review of core outcome sets for research. </a:t>
            </a:r>
            <a:r>
              <a:rPr lang="en-US" sz="1000" dirty="0" err="1">
                <a:effectLst/>
              </a:rPr>
              <a:t>PLoS</a:t>
            </a:r>
            <a:r>
              <a:rPr lang="en-US" sz="1000" dirty="0">
                <a:effectLst/>
              </a:rPr>
              <a:t> One. 2019;14(12):e0225980.</a:t>
            </a:r>
          </a:p>
          <a:p>
            <a:pPr marL="228600" indent="-228600">
              <a:buAutoNum type="arabicPeriod"/>
            </a:pPr>
            <a:r>
              <a:rPr lang="en-US" sz="1000" b="0" i="0" dirty="0" err="1">
                <a:solidFill>
                  <a:srgbClr val="222222"/>
                </a:solidFill>
                <a:effectLst/>
                <a:highlight>
                  <a:srgbClr val="FFFFFF"/>
                </a:highlight>
              </a:rPr>
              <a:t>Gargon</a:t>
            </a:r>
            <a:r>
              <a:rPr lang="en-US" sz="1000" b="0" i="0" dirty="0">
                <a:solidFill>
                  <a:srgbClr val="222222"/>
                </a:solidFill>
                <a:effectLst/>
                <a:highlight>
                  <a:srgbClr val="FFFFFF"/>
                </a:highlight>
              </a:rPr>
              <a:t> E, </a:t>
            </a:r>
            <a:r>
              <a:rPr lang="en-US" sz="1000" b="0" i="0" dirty="0" err="1">
                <a:solidFill>
                  <a:srgbClr val="222222"/>
                </a:solidFill>
                <a:effectLst/>
                <a:highlight>
                  <a:srgbClr val="FFFFFF"/>
                </a:highlight>
              </a:rPr>
              <a:t>Gorst</a:t>
            </a:r>
            <a:r>
              <a:rPr lang="en-US" sz="1000" b="0" i="0" dirty="0">
                <a:solidFill>
                  <a:srgbClr val="222222"/>
                </a:solidFill>
                <a:effectLst/>
                <a:highlight>
                  <a:srgbClr val="FFFFFF"/>
                </a:highlight>
              </a:rPr>
              <a:t> SL, </a:t>
            </a:r>
            <a:r>
              <a:rPr lang="en-US" sz="1000" b="0" i="0" dirty="0" err="1">
                <a:solidFill>
                  <a:srgbClr val="222222"/>
                </a:solidFill>
                <a:effectLst/>
                <a:highlight>
                  <a:srgbClr val="FFFFFF"/>
                </a:highlight>
              </a:rPr>
              <a:t>Matvienko</a:t>
            </a:r>
            <a:r>
              <a:rPr lang="en-US" sz="1000" b="0" i="0" dirty="0">
                <a:solidFill>
                  <a:srgbClr val="222222"/>
                </a:solidFill>
                <a:effectLst/>
                <a:highlight>
                  <a:srgbClr val="FFFFFF"/>
                </a:highlight>
              </a:rPr>
              <a:t>-Sikar K, Williamson PR. Choosing important health outcomes for comparative effectiveness research: 6th annual update to a systematic review of core outcome sets for research. </a:t>
            </a:r>
            <a:r>
              <a:rPr lang="en-US" sz="1000" b="0" i="0" dirty="0" err="1">
                <a:solidFill>
                  <a:srgbClr val="222222"/>
                </a:solidFill>
                <a:effectLst/>
                <a:highlight>
                  <a:srgbClr val="FFFFFF"/>
                </a:highlight>
              </a:rPr>
              <a:t>PloS</a:t>
            </a:r>
            <a:r>
              <a:rPr lang="en-US" sz="1000" b="0" i="0" dirty="0">
                <a:solidFill>
                  <a:srgbClr val="222222"/>
                </a:solidFill>
                <a:effectLst/>
                <a:highlight>
                  <a:srgbClr val="FFFFFF"/>
                </a:highlight>
              </a:rPr>
              <a:t> one. 2021;16(1):e0244878.</a:t>
            </a:r>
            <a:endParaRPr lang="en-US" sz="1000" dirty="0">
              <a:effectLst/>
            </a:endParaRPr>
          </a:p>
          <a:p>
            <a:endParaRPr lang="en-US" dirty="0"/>
          </a:p>
        </p:txBody>
      </p:sp>
    </p:spTree>
    <p:extLst>
      <p:ext uri="{BB962C8B-B14F-4D97-AF65-F5344CB8AC3E}">
        <p14:creationId xmlns:p14="http://schemas.microsoft.com/office/powerpoint/2010/main" val="1440611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A48B-D63E-DD52-B43E-1CE05C089DC9}"/>
              </a:ext>
            </a:extLst>
          </p:cNvPr>
          <p:cNvSpPr>
            <a:spLocks noGrp="1"/>
          </p:cNvSpPr>
          <p:nvPr>
            <p:ph type="title"/>
          </p:nvPr>
        </p:nvSpPr>
        <p:spPr/>
        <p:txBody>
          <a:bodyPr/>
          <a:lstStyle/>
          <a:p>
            <a:r>
              <a:rPr lang="en-US" dirty="0"/>
              <a:t>Challenges of patient participation</a:t>
            </a:r>
          </a:p>
        </p:txBody>
      </p:sp>
      <p:sp>
        <p:nvSpPr>
          <p:cNvPr id="3" name="Content Placeholder 2">
            <a:extLst>
              <a:ext uri="{FF2B5EF4-FFF2-40B4-BE49-F238E27FC236}">
                <a16:creationId xmlns:a16="http://schemas.microsoft.com/office/drawing/2014/main" id="{12F5C875-3307-10D9-6A2F-905B340CFA8A}"/>
              </a:ext>
            </a:extLst>
          </p:cNvPr>
          <p:cNvSpPr>
            <a:spLocks noGrp="1"/>
          </p:cNvSpPr>
          <p:nvPr>
            <p:ph idx="1"/>
          </p:nvPr>
        </p:nvSpPr>
        <p:spPr/>
        <p:txBody>
          <a:bodyPr/>
          <a:lstStyle/>
          <a:p>
            <a:r>
              <a:rPr lang="en-US" dirty="0"/>
              <a:t>Survey of COS developers asked about including patients</a:t>
            </a:r>
            <a:r>
              <a:rPr lang="en-US" baseline="30000" dirty="0"/>
              <a:t>1</a:t>
            </a:r>
            <a:endParaRPr lang="en-US" dirty="0"/>
          </a:p>
          <a:p>
            <a:pPr lvl="1"/>
            <a:r>
              <a:rPr lang="en-US" dirty="0"/>
              <a:t>Difficulty understanding evidence needs for clinical trials</a:t>
            </a:r>
          </a:p>
          <a:p>
            <a:pPr lvl="1"/>
            <a:r>
              <a:rPr lang="en-US" dirty="0">
                <a:effectLst/>
              </a:rPr>
              <a:t>Tendency </a:t>
            </a:r>
            <a:r>
              <a:rPr lang="en-US" dirty="0"/>
              <a:t>to </a:t>
            </a:r>
            <a:r>
              <a:rPr lang="en-US" dirty="0">
                <a:effectLst/>
              </a:rPr>
              <a:t>rate “everything” as</a:t>
            </a:r>
            <a:r>
              <a:rPr lang="en-US" dirty="0"/>
              <a:t> </a:t>
            </a:r>
            <a:r>
              <a:rPr lang="en-US" dirty="0">
                <a:effectLst/>
              </a:rPr>
              <a:t>important</a:t>
            </a:r>
          </a:p>
          <a:p>
            <a:pPr lvl="1"/>
            <a:r>
              <a:rPr lang="en-US" dirty="0">
                <a:effectLst/>
              </a:rPr>
              <a:t>“Lacked realism” about what is important to measure</a:t>
            </a:r>
            <a:endParaRPr lang="en-US" dirty="0"/>
          </a:p>
        </p:txBody>
      </p:sp>
      <p:sp>
        <p:nvSpPr>
          <p:cNvPr id="4" name="TextBox 3">
            <a:extLst>
              <a:ext uri="{FF2B5EF4-FFF2-40B4-BE49-F238E27FC236}">
                <a16:creationId xmlns:a16="http://schemas.microsoft.com/office/drawing/2014/main" id="{8A8AF6C8-D10A-610A-A2CB-35F3579DC6DB}"/>
              </a:ext>
            </a:extLst>
          </p:cNvPr>
          <p:cNvSpPr txBox="1"/>
          <p:nvPr/>
        </p:nvSpPr>
        <p:spPr>
          <a:xfrm>
            <a:off x="2995863" y="6297676"/>
            <a:ext cx="9196137" cy="677108"/>
          </a:xfrm>
          <a:prstGeom prst="rect">
            <a:avLst/>
          </a:prstGeom>
          <a:noFill/>
        </p:spPr>
        <p:txBody>
          <a:bodyPr wrap="square" rtlCol="0">
            <a:spAutoFit/>
          </a:bodyPr>
          <a:lstStyle/>
          <a:p>
            <a:r>
              <a:rPr lang="en-US" sz="1000" dirty="0">
                <a:effectLst/>
              </a:rPr>
              <a:t>1. </a:t>
            </a:r>
            <a:r>
              <a:rPr lang="en-US" sz="1000" dirty="0" err="1">
                <a:effectLst/>
              </a:rPr>
              <a:t>Gargon</a:t>
            </a:r>
            <a:r>
              <a:rPr lang="en-US" sz="1000" dirty="0">
                <a:effectLst/>
              </a:rPr>
              <a:t> E, Williamson PR, Young B. Improving core outcome</a:t>
            </a:r>
            <a:r>
              <a:rPr lang="en-US" sz="1000" dirty="0"/>
              <a:t> </a:t>
            </a:r>
            <a:r>
              <a:rPr lang="en-US" sz="1000" dirty="0">
                <a:effectLst/>
              </a:rPr>
              <a:t>set development: qualitative interviews with developers provided</a:t>
            </a:r>
            <a:r>
              <a:rPr lang="en-US" sz="1000" dirty="0"/>
              <a:t> </a:t>
            </a:r>
            <a:r>
              <a:rPr lang="en-US" sz="1000" dirty="0">
                <a:effectLst/>
              </a:rPr>
              <a:t>pointers to inform guidance. J Clin Epidemiol. 2017;86:140–52.</a:t>
            </a:r>
          </a:p>
          <a:p>
            <a:endParaRPr lang="en-US" dirty="0"/>
          </a:p>
        </p:txBody>
      </p:sp>
    </p:spTree>
    <p:extLst>
      <p:ext uri="{BB962C8B-B14F-4D97-AF65-F5344CB8AC3E}">
        <p14:creationId xmlns:p14="http://schemas.microsoft.com/office/powerpoint/2010/main" val="1741372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1562-37FF-06DB-6A2D-68C8CE24AE38}"/>
              </a:ext>
            </a:extLst>
          </p:cNvPr>
          <p:cNvSpPr>
            <a:spLocks noGrp="1"/>
          </p:cNvSpPr>
          <p:nvPr>
            <p:ph type="title"/>
          </p:nvPr>
        </p:nvSpPr>
        <p:spPr/>
        <p:txBody>
          <a:bodyPr/>
          <a:lstStyle/>
          <a:p>
            <a:r>
              <a:rPr lang="en-US" dirty="0"/>
              <a:t>Including patients at each step</a:t>
            </a:r>
          </a:p>
        </p:txBody>
      </p:sp>
      <p:sp>
        <p:nvSpPr>
          <p:cNvPr id="3" name="Content Placeholder 2">
            <a:extLst>
              <a:ext uri="{FF2B5EF4-FFF2-40B4-BE49-F238E27FC236}">
                <a16:creationId xmlns:a16="http://schemas.microsoft.com/office/drawing/2014/main" id="{653DA4F3-AB6B-3FEC-3AAA-7C8FB9C0EA97}"/>
              </a:ext>
            </a:extLst>
          </p:cNvPr>
          <p:cNvSpPr>
            <a:spLocks noGrp="1"/>
          </p:cNvSpPr>
          <p:nvPr>
            <p:ph idx="1"/>
          </p:nvPr>
        </p:nvSpPr>
        <p:spPr/>
        <p:txBody>
          <a:bodyPr/>
          <a:lstStyle/>
          <a:p>
            <a:r>
              <a:rPr lang="en-US" dirty="0"/>
              <a:t>When building the Delphi panel, set desired % of overall group in advance</a:t>
            </a:r>
          </a:p>
          <a:p>
            <a:pPr lvl="1"/>
            <a:r>
              <a:rPr lang="en-US" dirty="0"/>
              <a:t>May consider balancing gender, age, type/severity of condition</a:t>
            </a:r>
          </a:p>
          <a:p>
            <a:r>
              <a:rPr lang="en-US" dirty="0"/>
              <a:t>Special expertise is not required, but special interest can be helpful when making the time commitment</a:t>
            </a:r>
          </a:p>
          <a:p>
            <a:pPr lvl="1"/>
            <a:r>
              <a:rPr lang="en-US" dirty="0"/>
              <a:t>Delphi panel</a:t>
            </a:r>
          </a:p>
          <a:p>
            <a:pPr lvl="1"/>
            <a:r>
              <a:rPr lang="en-US" dirty="0"/>
              <a:t>Advisory board</a:t>
            </a:r>
          </a:p>
          <a:p>
            <a:pPr lvl="1"/>
            <a:r>
              <a:rPr lang="en-US" dirty="0"/>
              <a:t>Informal interview</a:t>
            </a:r>
          </a:p>
          <a:p>
            <a:pPr marL="457200" lvl="1" indent="0">
              <a:buNone/>
            </a:pPr>
            <a:endParaRPr lang="en-US" dirty="0"/>
          </a:p>
        </p:txBody>
      </p:sp>
    </p:spTree>
    <p:extLst>
      <p:ext uri="{BB962C8B-B14F-4D97-AF65-F5344CB8AC3E}">
        <p14:creationId xmlns:p14="http://schemas.microsoft.com/office/powerpoint/2010/main" val="265345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A87C-F699-B4E4-8470-6F35669C9B44}"/>
              </a:ext>
            </a:extLst>
          </p:cNvPr>
          <p:cNvSpPr>
            <a:spLocks noGrp="1"/>
          </p:cNvSpPr>
          <p:nvPr>
            <p:ph type="title"/>
          </p:nvPr>
        </p:nvSpPr>
        <p:spPr/>
        <p:txBody>
          <a:bodyPr/>
          <a:lstStyle/>
          <a:p>
            <a:r>
              <a:rPr lang="en-US" dirty="0" err="1"/>
              <a:t>coreVWD</a:t>
            </a:r>
            <a:r>
              <a:rPr lang="en-US" dirty="0"/>
              <a:t> Participants</a:t>
            </a:r>
          </a:p>
        </p:txBody>
      </p:sp>
      <p:graphicFrame>
        <p:nvGraphicFramePr>
          <p:cNvPr id="4" name="Table 6">
            <a:extLst>
              <a:ext uri="{FF2B5EF4-FFF2-40B4-BE49-F238E27FC236}">
                <a16:creationId xmlns:a16="http://schemas.microsoft.com/office/drawing/2014/main" id="{ADD1474A-852C-7470-2E63-6C32CE0CE6C9}"/>
              </a:ext>
            </a:extLst>
          </p:cNvPr>
          <p:cNvGraphicFramePr>
            <a:graphicFrameLocks/>
          </p:cNvGraphicFramePr>
          <p:nvPr>
            <p:extLst>
              <p:ext uri="{D42A27DB-BD31-4B8C-83A1-F6EECF244321}">
                <p14:modId xmlns:p14="http://schemas.microsoft.com/office/powerpoint/2010/main" val="2857614471"/>
              </p:ext>
            </p:extLst>
          </p:nvPr>
        </p:nvGraphicFramePr>
        <p:xfrm>
          <a:off x="3157703" y="2388038"/>
          <a:ext cx="7886697" cy="2865120"/>
        </p:xfrm>
        <a:graphic>
          <a:graphicData uri="http://schemas.openxmlformats.org/drawingml/2006/table">
            <a:tbl>
              <a:tblPr firstRow="1" bandRow="1">
                <a:tableStyleId>{5C22544A-7EE6-4342-B048-85BDC9FD1C3A}</a:tableStyleId>
              </a:tblPr>
              <a:tblGrid>
                <a:gridCol w="3390900">
                  <a:extLst>
                    <a:ext uri="{9D8B030D-6E8A-4147-A177-3AD203B41FA5}">
                      <a16:colId xmlns:a16="http://schemas.microsoft.com/office/drawing/2014/main" val="572280948"/>
                    </a:ext>
                  </a:extLst>
                </a:gridCol>
                <a:gridCol w="2377440">
                  <a:extLst>
                    <a:ext uri="{9D8B030D-6E8A-4147-A177-3AD203B41FA5}">
                      <a16:colId xmlns:a16="http://schemas.microsoft.com/office/drawing/2014/main" val="2370228599"/>
                    </a:ext>
                  </a:extLst>
                </a:gridCol>
                <a:gridCol w="2118357">
                  <a:extLst>
                    <a:ext uri="{9D8B030D-6E8A-4147-A177-3AD203B41FA5}">
                      <a16:colId xmlns:a16="http://schemas.microsoft.com/office/drawing/2014/main" val="3541155980"/>
                    </a:ext>
                  </a:extLst>
                </a:gridCol>
              </a:tblGrid>
              <a:tr h="370840">
                <a:tc>
                  <a:txBody>
                    <a:bodyPr/>
                    <a:lstStyle/>
                    <a:p>
                      <a:endParaRPr lang="en-US" dirty="0"/>
                    </a:p>
                  </a:txBody>
                  <a:tcPr/>
                </a:tc>
                <a:tc>
                  <a:txBody>
                    <a:bodyPr/>
                    <a:lstStyle/>
                    <a:p>
                      <a:pPr algn="ctr"/>
                      <a:r>
                        <a:rPr lang="en-US" dirty="0"/>
                        <a:t>#</a:t>
                      </a:r>
                    </a:p>
                  </a:txBody>
                  <a:tcPr/>
                </a:tc>
                <a:tc>
                  <a:txBody>
                    <a:bodyPr/>
                    <a:lstStyle/>
                    <a:p>
                      <a:pPr algn="ctr"/>
                      <a:r>
                        <a:rPr lang="en-US" dirty="0"/>
                        <a:t>% of Total</a:t>
                      </a:r>
                    </a:p>
                  </a:txBody>
                  <a:tcPr/>
                </a:tc>
                <a:extLst>
                  <a:ext uri="{0D108BD9-81ED-4DB2-BD59-A6C34878D82A}">
                    <a16:rowId xmlns:a16="http://schemas.microsoft.com/office/drawing/2014/main" val="2631854403"/>
                  </a:ext>
                </a:extLst>
              </a:tr>
              <a:tr h="370840">
                <a:tc>
                  <a:txBody>
                    <a:bodyPr/>
                    <a:lstStyle/>
                    <a:p>
                      <a:r>
                        <a:rPr lang="en-US" dirty="0"/>
                        <a:t>Patients/Patient Advocates</a:t>
                      </a:r>
                    </a:p>
                  </a:txBody>
                  <a:tcPr/>
                </a:tc>
                <a:tc>
                  <a:txBody>
                    <a:bodyPr/>
                    <a:lstStyle/>
                    <a:p>
                      <a:pPr algn="ctr"/>
                      <a:r>
                        <a:rPr lang="en-US" dirty="0"/>
                        <a:t>14</a:t>
                      </a:r>
                    </a:p>
                  </a:txBody>
                  <a:tcPr/>
                </a:tc>
                <a:tc>
                  <a:txBody>
                    <a:bodyPr/>
                    <a:lstStyle/>
                    <a:p>
                      <a:pPr algn="ctr"/>
                      <a:r>
                        <a:rPr lang="en-US" dirty="0"/>
                        <a:t>35%</a:t>
                      </a:r>
                    </a:p>
                  </a:txBody>
                  <a:tcPr/>
                </a:tc>
                <a:extLst>
                  <a:ext uri="{0D108BD9-81ED-4DB2-BD59-A6C34878D82A}">
                    <a16:rowId xmlns:a16="http://schemas.microsoft.com/office/drawing/2014/main" val="3678420227"/>
                  </a:ext>
                </a:extLst>
              </a:tr>
              <a:tr h="370840">
                <a:tc>
                  <a:txBody>
                    <a:bodyPr/>
                    <a:lstStyle/>
                    <a:p>
                      <a:r>
                        <a:rPr lang="en-US" dirty="0"/>
                        <a:t>Clinicians/Researchers</a:t>
                      </a:r>
                    </a:p>
                  </a:txBody>
                  <a:tcPr/>
                </a:tc>
                <a:tc>
                  <a:txBody>
                    <a:bodyPr/>
                    <a:lstStyle/>
                    <a:p>
                      <a:pPr algn="ctr"/>
                      <a:r>
                        <a:rPr lang="en-US" dirty="0"/>
                        <a:t>8</a:t>
                      </a:r>
                    </a:p>
                  </a:txBody>
                  <a:tcPr/>
                </a:tc>
                <a:tc>
                  <a:txBody>
                    <a:bodyPr/>
                    <a:lstStyle/>
                    <a:p>
                      <a:pPr algn="ctr"/>
                      <a:r>
                        <a:rPr lang="en-US" dirty="0"/>
                        <a:t>21%</a:t>
                      </a:r>
                    </a:p>
                  </a:txBody>
                  <a:tcPr/>
                </a:tc>
                <a:extLst>
                  <a:ext uri="{0D108BD9-81ED-4DB2-BD59-A6C34878D82A}">
                    <a16:rowId xmlns:a16="http://schemas.microsoft.com/office/drawing/2014/main" val="174325848"/>
                  </a:ext>
                </a:extLst>
              </a:tr>
              <a:tr h="370840">
                <a:tc>
                  <a:txBody>
                    <a:bodyPr/>
                    <a:lstStyle/>
                    <a:p>
                      <a:r>
                        <a:rPr lang="en-US" dirty="0"/>
                        <a:t>Pharma Representatives</a:t>
                      </a:r>
                    </a:p>
                  </a:txBody>
                  <a:tcPr/>
                </a:tc>
                <a:tc>
                  <a:txBody>
                    <a:bodyPr/>
                    <a:lstStyle/>
                    <a:p>
                      <a:pPr algn="ctr"/>
                      <a:r>
                        <a:rPr lang="en-US" dirty="0"/>
                        <a:t>10</a:t>
                      </a:r>
                    </a:p>
                  </a:txBody>
                  <a:tcPr/>
                </a:tc>
                <a:tc>
                  <a:txBody>
                    <a:bodyPr/>
                    <a:lstStyle/>
                    <a:p>
                      <a:pPr algn="ctr"/>
                      <a:r>
                        <a:rPr lang="en-US" dirty="0"/>
                        <a:t>26%</a:t>
                      </a:r>
                    </a:p>
                  </a:txBody>
                  <a:tcPr/>
                </a:tc>
                <a:extLst>
                  <a:ext uri="{0D108BD9-81ED-4DB2-BD59-A6C34878D82A}">
                    <a16:rowId xmlns:a16="http://schemas.microsoft.com/office/drawing/2014/main" val="1004330044"/>
                  </a:ext>
                </a:extLst>
              </a:tr>
              <a:tr h="370840">
                <a:tc>
                  <a:txBody>
                    <a:bodyPr/>
                    <a:lstStyle/>
                    <a:p>
                      <a:r>
                        <a:rPr lang="en-US" dirty="0"/>
                        <a:t>Government Organizations</a:t>
                      </a:r>
                    </a:p>
                  </a:txBody>
                  <a:tcPr/>
                </a:tc>
                <a:tc>
                  <a:txBody>
                    <a:bodyPr/>
                    <a:lstStyle/>
                    <a:p>
                      <a:pPr algn="ctr"/>
                      <a:r>
                        <a:rPr lang="en-US" dirty="0"/>
                        <a:t>3</a:t>
                      </a:r>
                    </a:p>
                  </a:txBody>
                  <a:tcPr/>
                </a:tc>
                <a:tc>
                  <a:txBody>
                    <a:bodyPr/>
                    <a:lstStyle/>
                    <a:p>
                      <a:pPr algn="ctr"/>
                      <a:r>
                        <a:rPr lang="en-US" dirty="0"/>
                        <a:t>8%</a:t>
                      </a:r>
                    </a:p>
                  </a:txBody>
                  <a:tcPr/>
                </a:tc>
                <a:extLst>
                  <a:ext uri="{0D108BD9-81ED-4DB2-BD59-A6C34878D82A}">
                    <a16:rowId xmlns:a16="http://schemas.microsoft.com/office/drawing/2014/main" val="2843613067"/>
                  </a:ext>
                </a:extLst>
              </a:tr>
              <a:tr h="370840">
                <a:tc>
                  <a:txBody>
                    <a:bodyPr/>
                    <a:lstStyle/>
                    <a:p>
                      <a:r>
                        <a:rPr lang="en-US" dirty="0"/>
                        <a:t>Health Technology Assessment/Payers</a:t>
                      </a:r>
                    </a:p>
                  </a:txBody>
                  <a:tcPr/>
                </a:tc>
                <a:tc>
                  <a:txBody>
                    <a:bodyPr/>
                    <a:lstStyle/>
                    <a:p>
                      <a:pPr algn="ctr"/>
                      <a:r>
                        <a:rPr lang="en-US" dirty="0"/>
                        <a:t>4</a:t>
                      </a:r>
                    </a:p>
                  </a:txBody>
                  <a:tcPr/>
                </a:tc>
                <a:tc>
                  <a:txBody>
                    <a:bodyPr/>
                    <a:lstStyle/>
                    <a:p>
                      <a:pPr algn="ctr"/>
                      <a:r>
                        <a:rPr lang="en-US" dirty="0"/>
                        <a:t>10%</a:t>
                      </a:r>
                    </a:p>
                  </a:txBody>
                  <a:tcPr/>
                </a:tc>
                <a:extLst>
                  <a:ext uri="{0D108BD9-81ED-4DB2-BD59-A6C34878D82A}">
                    <a16:rowId xmlns:a16="http://schemas.microsoft.com/office/drawing/2014/main" val="1157685484"/>
                  </a:ext>
                </a:extLst>
              </a:tr>
              <a:tr h="370840">
                <a:tc>
                  <a:txBody>
                    <a:bodyPr/>
                    <a:lstStyle/>
                    <a:p>
                      <a:pPr algn="r"/>
                      <a:r>
                        <a:rPr lang="en-US" b="1" dirty="0"/>
                        <a:t>Total</a:t>
                      </a:r>
                    </a:p>
                  </a:txBody>
                  <a:tcPr/>
                </a:tc>
                <a:tc>
                  <a:txBody>
                    <a:bodyPr/>
                    <a:lstStyle/>
                    <a:p>
                      <a:pPr algn="ctr"/>
                      <a:r>
                        <a:rPr lang="en-US" b="1" dirty="0"/>
                        <a:t>39</a:t>
                      </a:r>
                    </a:p>
                  </a:txBody>
                  <a:tcPr/>
                </a:tc>
                <a:tc>
                  <a:txBody>
                    <a:bodyPr/>
                    <a:lstStyle/>
                    <a:p>
                      <a:pPr algn="ctr"/>
                      <a:r>
                        <a:rPr lang="en-US" b="1" dirty="0"/>
                        <a:t>100</a:t>
                      </a:r>
                    </a:p>
                  </a:txBody>
                  <a:tcPr/>
                </a:tc>
                <a:extLst>
                  <a:ext uri="{0D108BD9-81ED-4DB2-BD59-A6C34878D82A}">
                    <a16:rowId xmlns:a16="http://schemas.microsoft.com/office/drawing/2014/main" val="2694901841"/>
                  </a:ext>
                </a:extLst>
              </a:tr>
            </a:tbl>
          </a:graphicData>
        </a:graphic>
      </p:graphicFrame>
    </p:spTree>
    <p:extLst>
      <p:ext uri="{BB962C8B-B14F-4D97-AF65-F5344CB8AC3E}">
        <p14:creationId xmlns:p14="http://schemas.microsoft.com/office/powerpoint/2010/main" val="275860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7CFA-C393-E5DD-10B9-ED52430EC2BF}"/>
              </a:ext>
            </a:extLst>
          </p:cNvPr>
          <p:cNvSpPr>
            <a:spLocks noGrp="1"/>
          </p:cNvSpPr>
          <p:nvPr>
            <p:ph type="ctrTitle"/>
          </p:nvPr>
        </p:nvSpPr>
        <p:spPr>
          <a:xfrm>
            <a:off x="2696901" y="1660408"/>
            <a:ext cx="8993529" cy="2789022"/>
          </a:xfrm>
        </p:spPr>
        <p:txBody>
          <a:bodyPr>
            <a:normAutofit fontScale="90000"/>
          </a:bodyPr>
          <a:lstStyle/>
          <a:p>
            <a:r>
              <a:rPr lang="en-IE" b="0" i="1" dirty="0">
                <a:solidFill>
                  <a:srgbClr val="333333"/>
                </a:solidFill>
                <a:effectLst/>
                <a:latin typeface="Helvetica Neue" panose="02000503000000020004" pitchFamily="2" charset="0"/>
              </a:rPr>
              <a:t>"A core outcome set (COS) is an </a:t>
            </a:r>
            <a:r>
              <a:rPr lang="en-IE" b="0" i="1" dirty="0">
                <a:solidFill>
                  <a:srgbClr val="FF0000"/>
                </a:solidFill>
                <a:effectLst/>
                <a:latin typeface="Helvetica Neue" panose="02000503000000020004" pitchFamily="2" charset="0"/>
              </a:rPr>
              <a:t>agreed standardised set </a:t>
            </a:r>
            <a:r>
              <a:rPr lang="en-IE" b="0" i="1" dirty="0">
                <a:solidFill>
                  <a:srgbClr val="333333"/>
                </a:solidFill>
                <a:effectLst/>
                <a:latin typeface="Helvetica Neue" panose="02000503000000020004" pitchFamily="2" charset="0"/>
              </a:rPr>
              <a:t>of </a:t>
            </a:r>
            <a:r>
              <a:rPr lang="en-IE" b="0" i="1" dirty="0">
                <a:solidFill>
                  <a:srgbClr val="FF0000"/>
                </a:solidFill>
                <a:effectLst/>
                <a:latin typeface="Helvetica Neue" panose="02000503000000020004" pitchFamily="2" charset="0"/>
              </a:rPr>
              <a:t>outcomes </a:t>
            </a:r>
            <a:r>
              <a:rPr lang="en-IE" b="0" i="1" dirty="0">
                <a:solidFill>
                  <a:srgbClr val="333333"/>
                </a:solidFill>
                <a:effectLst/>
                <a:latin typeface="Helvetica Neue" panose="02000503000000020004" pitchFamily="2" charset="0"/>
              </a:rPr>
              <a:t>that should be measured and reported, as a minimum, in      </a:t>
            </a:r>
            <a:r>
              <a:rPr lang="en-IE" b="0" i="1" dirty="0">
                <a:solidFill>
                  <a:srgbClr val="FF0000"/>
                </a:solidFill>
                <a:effectLst/>
                <a:latin typeface="Helvetica Neue" panose="02000503000000020004" pitchFamily="2" charset="0"/>
              </a:rPr>
              <a:t>all clinical trials</a:t>
            </a:r>
            <a:r>
              <a:rPr lang="en-IE" b="0" i="1" dirty="0">
                <a:solidFill>
                  <a:srgbClr val="333333"/>
                </a:solidFill>
                <a:effectLst/>
                <a:latin typeface="Helvetica Neue" panose="02000503000000020004" pitchFamily="2" charset="0"/>
              </a:rPr>
              <a:t> in specific areas of health or health care."</a:t>
            </a:r>
            <a:endParaRPr lang="en-US" dirty="0"/>
          </a:p>
        </p:txBody>
      </p:sp>
      <p:sp>
        <p:nvSpPr>
          <p:cNvPr id="4" name="TextBox 3">
            <a:extLst>
              <a:ext uri="{FF2B5EF4-FFF2-40B4-BE49-F238E27FC236}">
                <a16:creationId xmlns:a16="http://schemas.microsoft.com/office/drawing/2014/main" id="{FBACA5A7-7801-0EFF-4D5E-E58D5467235B}"/>
              </a:ext>
            </a:extLst>
          </p:cNvPr>
          <p:cNvSpPr txBox="1"/>
          <p:nvPr/>
        </p:nvSpPr>
        <p:spPr>
          <a:xfrm>
            <a:off x="8843058" y="6407116"/>
            <a:ext cx="6111432" cy="369332"/>
          </a:xfrm>
          <a:prstGeom prst="rect">
            <a:avLst/>
          </a:prstGeom>
          <a:noFill/>
        </p:spPr>
        <p:txBody>
          <a:bodyPr wrap="square">
            <a:spAutoFit/>
          </a:bodyPr>
          <a:lstStyle/>
          <a:p>
            <a:r>
              <a:rPr lang="en-US" dirty="0"/>
              <a:t>https://</a:t>
            </a:r>
            <a:r>
              <a:rPr lang="en-US" dirty="0" err="1"/>
              <a:t>www.comet-initiative.org</a:t>
            </a:r>
            <a:r>
              <a:rPr lang="en-US" dirty="0"/>
              <a:t>/</a:t>
            </a:r>
          </a:p>
        </p:txBody>
      </p:sp>
    </p:spTree>
    <p:extLst>
      <p:ext uri="{BB962C8B-B14F-4D97-AF65-F5344CB8AC3E}">
        <p14:creationId xmlns:p14="http://schemas.microsoft.com/office/powerpoint/2010/main" val="4010011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A87C-F699-B4E4-8470-6F35669C9B44}"/>
              </a:ext>
            </a:extLst>
          </p:cNvPr>
          <p:cNvSpPr>
            <a:spLocks noGrp="1"/>
          </p:cNvSpPr>
          <p:nvPr>
            <p:ph type="title"/>
          </p:nvPr>
        </p:nvSpPr>
        <p:spPr/>
        <p:txBody>
          <a:bodyPr/>
          <a:lstStyle/>
          <a:p>
            <a:r>
              <a:rPr lang="en-US" dirty="0" err="1"/>
              <a:t>coreVWD</a:t>
            </a:r>
            <a:r>
              <a:rPr lang="en-US" dirty="0"/>
              <a:t> Participants</a:t>
            </a:r>
          </a:p>
        </p:txBody>
      </p:sp>
      <p:graphicFrame>
        <p:nvGraphicFramePr>
          <p:cNvPr id="4" name="Table 6">
            <a:extLst>
              <a:ext uri="{FF2B5EF4-FFF2-40B4-BE49-F238E27FC236}">
                <a16:creationId xmlns:a16="http://schemas.microsoft.com/office/drawing/2014/main" id="{ADD1474A-852C-7470-2E63-6C32CE0CE6C9}"/>
              </a:ext>
            </a:extLst>
          </p:cNvPr>
          <p:cNvGraphicFramePr>
            <a:graphicFrameLocks/>
          </p:cNvGraphicFramePr>
          <p:nvPr/>
        </p:nvGraphicFramePr>
        <p:xfrm>
          <a:off x="3157703" y="2388038"/>
          <a:ext cx="7886697" cy="2865120"/>
        </p:xfrm>
        <a:graphic>
          <a:graphicData uri="http://schemas.openxmlformats.org/drawingml/2006/table">
            <a:tbl>
              <a:tblPr firstRow="1" bandRow="1">
                <a:tableStyleId>{5C22544A-7EE6-4342-B048-85BDC9FD1C3A}</a:tableStyleId>
              </a:tblPr>
              <a:tblGrid>
                <a:gridCol w="3390900">
                  <a:extLst>
                    <a:ext uri="{9D8B030D-6E8A-4147-A177-3AD203B41FA5}">
                      <a16:colId xmlns:a16="http://schemas.microsoft.com/office/drawing/2014/main" val="572280948"/>
                    </a:ext>
                  </a:extLst>
                </a:gridCol>
                <a:gridCol w="2377440">
                  <a:extLst>
                    <a:ext uri="{9D8B030D-6E8A-4147-A177-3AD203B41FA5}">
                      <a16:colId xmlns:a16="http://schemas.microsoft.com/office/drawing/2014/main" val="2370228599"/>
                    </a:ext>
                  </a:extLst>
                </a:gridCol>
                <a:gridCol w="2118357">
                  <a:extLst>
                    <a:ext uri="{9D8B030D-6E8A-4147-A177-3AD203B41FA5}">
                      <a16:colId xmlns:a16="http://schemas.microsoft.com/office/drawing/2014/main" val="3541155980"/>
                    </a:ext>
                  </a:extLst>
                </a:gridCol>
              </a:tblGrid>
              <a:tr h="370840">
                <a:tc>
                  <a:txBody>
                    <a:bodyPr/>
                    <a:lstStyle/>
                    <a:p>
                      <a:endParaRPr lang="en-US" dirty="0"/>
                    </a:p>
                  </a:txBody>
                  <a:tcPr/>
                </a:tc>
                <a:tc>
                  <a:txBody>
                    <a:bodyPr/>
                    <a:lstStyle/>
                    <a:p>
                      <a:pPr algn="ctr"/>
                      <a:r>
                        <a:rPr lang="en-US" dirty="0"/>
                        <a:t>#</a:t>
                      </a:r>
                    </a:p>
                  </a:txBody>
                  <a:tcPr/>
                </a:tc>
                <a:tc>
                  <a:txBody>
                    <a:bodyPr/>
                    <a:lstStyle/>
                    <a:p>
                      <a:pPr algn="ctr"/>
                      <a:r>
                        <a:rPr lang="en-US" dirty="0"/>
                        <a:t>% of Total</a:t>
                      </a:r>
                    </a:p>
                  </a:txBody>
                  <a:tcPr/>
                </a:tc>
                <a:extLst>
                  <a:ext uri="{0D108BD9-81ED-4DB2-BD59-A6C34878D82A}">
                    <a16:rowId xmlns:a16="http://schemas.microsoft.com/office/drawing/2014/main" val="2631854403"/>
                  </a:ext>
                </a:extLst>
              </a:tr>
              <a:tr h="370840">
                <a:tc>
                  <a:txBody>
                    <a:bodyPr/>
                    <a:lstStyle/>
                    <a:p>
                      <a:r>
                        <a:rPr lang="en-US" dirty="0"/>
                        <a:t>Patients/Patient Advocates</a:t>
                      </a:r>
                    </a:p>
                  </a:txBody>
                  <a:tcPr/>
                </a:tc>
                <a:tc>
                  <a:txBody>
                    <a:bodyPr/>
                    <a:lstStyle/>
                    <a:p>
                      <a:pPr algn="ctr"/>
                      <a:r>
                        <a:rPr lang="en-US" dirty="0"/>
                        <a:t>14</a:t>
                      </a:r>
                    </a:p>
                  </a:txBody>
                  <a:tcPr/>
                </a:tc>
                <a:tc>
                  <a:txBody>
                    <a:bodyPr/>
                    <a:lstStyle/>
                    <a:p>
                      <a:pPr algn="ctr"/>
                      <a:r>
                        <a:rPr lang="en-US" dirty="0"/>
                        <a:t>35%</a:t>
                      </a:r>
                    </a:p>
                  </a:txBody>
                  <a:tcPr/>
                </a:tc>
                <a:extLst>
                  <a:ext uri="{0D108BD9-81ED-4DB2-BD59-A6C34878D82A}">
                    <a16:rowId xmlns:a16="http://schemas.microsoft.com/office/drawing/2014/main" val="3678420227"/>
                  </a:ext>
                </a:extLst>
              </a:tr>
              <a:tr h="370840">
                <a:tc>
                  <a:txBody>
                    <a:bodyPr/>
                    <a:lstStyle/>
                    <a:p>
                      <a:r>
                        <a:rPr lang="en-US" dirty="0"/>
                        <a:t>Clinicians/Researchers</a:t>
                      </a:r>
                    </a:p>
                  </a:txBody>
                  <a:tcPr/>
                </a:tc>
                <a:tc>
                  <a:txBody>
                    <a:bodyPr/>
                    <a:lstStyle/>
                    <a:p>
                      <a:pPr algn="ctr"/>
                      <a:r>
                        <a:rPr lang="en-US" dirty="0"/>
                        <a:t>8</a:t>
                      </a:r>
                    </a:p>
                  </a:txBody>
                  <a:tcPr/>
                </a:tc>
                <a:tc>
                  <a:txBody>
                    <a:bodyPr/>
                    <a:lstStyle/>
                    <a:p>
                      <a:pPr algn="ctr"/>
                      <a:r>
                        <a:rPr lang="en-US" dirty="0"/>
                        <a:t>21%</a:t>
                      </a:r>
                    </a:p>
                  </a:txBody>
                  <a:tcPr/>
                </a:tc>
                <a:extLst>
                  <a:ext uri="{0D108BD9-81ED-4DB2-BD59-A6C34878D82A}">
                    <a16:rowId xmlns:a16="http://schemas.microsoft.com/office/drawing/2014/main" val="174325848"/>
                  </a:ext>
                </a:extLst>
              </a:tr>
              <a:tr h="370840">
                <a:tc>
                  <a:txBody>
                    <a:bodyPr/>
                    <a:lstStyle/>
                    <a:p>
                      <a:r>
                        <a:rPr lang="en-US" dirty="0"/>
                        <a:t>Pharma Representatives</a:t>
                      </a:r>
                    </a:p>
                  </a:txBody>
                  <a:tcPr/>
                </a:tc>
                <a:tc>
                  <a:txBody>
                    <a:bodyPr/>
                    <a:lstStyle/>
                    <a:p>
                      <a:pPr algn="ctr"/>
                      <a:r>
                        <a:rPr lang="en-US" dirty="0"/>
                        <a:t>10</a:t>
                      </a:r>
                    </a:p>
                  </a:txBody>
                  <a:tcPr/>
                </a:tc>
                <a:tc>
                  <a:txBody>
                    <a:bodyPr/>
                    <a:lstStyle/>
                    <a:p>
                      <a:pPr algn="ctr"/>
                      <a:r>
                        <a:rPr lang="en-US" dirty="0"/>
                        <a:t>26%</a:t>
                      </a:r>
                    </a:p>
                  </a:txBody>
                  <a:tcPr/>
                </a:tc>
                <a:extLst>
                  <a:ext uri="{0D108BD9-81ED-4DB2-BD59-A6C34878D82A}">
                    <a16:rowId xmlns:a16="http://schemas.microsoft.com/office/drawing/2014/main" val="1004330044"/>
                  </a:ext>
                </a:extLst>
              </a:tr>
              <a:tr h="370840">
                <a:tc>
                  <a:txBody>
                    <a:bodyPr/>
                    <a:lstStyle/>
                    <a:p>
                      <a:r>
                        <a:rPr lang="en-US" dirty="0"/>
                        <a:t>Government Organizations</a:t>
                      </a:r>
                    </a:p>
                  </a:txBody>
                  <a:tcPr/>
                </a:tc>
                <a:tc>
                  <a:txBody>
                    <a:bodyPr/>
                    <a:lstStyle/>
                    <a:p>
                      <a:pPr algn="ctr"/>
                      <a:r>
                        <a:rPr lang="en-US" dirty="0"/>
                        <a:t>3</a:t>
                      </a:r>
                    </a:p>
                  </a:txBody>
                  <a:tcPr/>
                </a:tc>
                <a:tc>
                  <a:txBody>
                    <a:bodyPr/>
                    <a:lstStyle/>
                    <a:p>
                      <a:pPr algn="ctr"/>
                      <a:r>
                        <a:rPr lang="en-US" dirty="0"/>
                        <a:t>8%</a:t>
                      </a:r>
                    </a:p>
                  </a:txBody>
                  <a:tcPr/>
                </a:tc>
                <a:extLst>
                  <a:ext uri="{0D108BD9-81ED-4DB2-BD59-A6C34878D82A}">
                    <a16:rowId xmlns:a16="http://schemas.microsoft.com/office/drawing/2014/main" val="2843613067"/>
                  </a:ext>
                </a:extLst>
              </a:tr>
              <a:tr h="370840">
                <a:tc>
                  <a:txBody>
                    <a:bodyPr/>
                    <a:lstStyle/>
                    <a:p>
                      <a:r>
                        <a:rPr lang="en-US" dirty="0"/>
                        <a:t>Health Technology Assessment/Payers</a:t>
                      </a:r>
                    </a:p>
                  </a:txBody>
                  <a:tcPr/>
                </a:tc>
                <a:tc>
                  <a:txBody>
                    <a:bodyPr/>
                    <a:lstStyle/>
                    <a:p>
                      <a:pPr algn="ctr"/>
                      <a:r>
                        <a:rPr lang="en-US" dirty="0"/>
                        <a:t>4</a:t>
                      </a:r>
                    </a:p>
                  </a:txBody>
                  <a:tcPr/>
                </a:tc>
                <a:tc>
                  <a:txBody>
                    <a:bodyPr/>
                    <a:lstStyle/>
                    <a:p>
                      <a:pPr algn="ctr"/>
                      <a:r>
                        <a:rPr lang="en-US" dirty="0"/>
                        <a:t>10%</a:t>
                      </a:r>
                    </a:p>
                  </a:txBody>
                  <a:tcPr/>
                </a:tc>
                <a:extLst>
                  <a:ext uri="{0D108BD9-81ED-4DB2-BD59-A6C34878D82A}">
                    <a16:rowId xmlns:a16="http://schemas.microsoft.com/office/drawing/2014/main" val="1157685484"/>
                  </a:ext>
                </a:extLst>
              </a:tr>
              <a:tr h="370840">
                <a:tc>
                  <a:txBody>
                    <a:bodyPr/>
                    <a:lstStyle/>
                    <a:p>
                      <a:pPr algn="r"/>
                      <a:r>
                        <a:rPr lang="en-US" b="1" dirty="0"/>
                        <a:t>Total</a:t>
                      </a:r>
                    </a:p>
                  </a:txBody>
                  <a:tcPr/>
                </a:tc>
                <a:tc>
                  <a:txBody>
                    <a:bodyPr/>
                    <a:lstStyle/>
                    <a:p>
                      <a:pPr algn="ctr"/>
                      <a:r>
                        <a:rPr lang="en-US" b="1" dirty="0"/>
                        <a:t>39</a:t>
                      </a:r>
                    </a:p>
                  </a:txBody>
                  <a:tcPr/>
                </a:tc>
                <a:tc>
                  <a:txBody>
                    <a:bodyPr/>
                    <a:lstStyle/>
                    <a:p>
                      <a:pPr algn="ctr"/>
                      <a:r>
                        <a:rPr lang="en-US" b="1" dirty="0"/>
                        <a:t>100</a:t>
                      </a:r>
                    </a:p>
                  </a:txBody>
                  <a:tcPr/>
                </a:tc>
                <a:extLst>
                  <a:ext uri="{0D108BD9-81ED-4DB2-BD59-A6C34878D82A}">
                    <a16:rowId xmlns:a16="http://schemas.microsoft.com/office/drawing/2014/main" val="2694901841"/>
                  </a:ext>
                </a:extLst>
              </a:tr>
            </a:tbl>
          </a:graphicData>
        </a:graphic>
      </p:graphicFrame>
      <p:sp>
        <p:nvSpPr>
          <p:cNvPr id="3" name="Oval 2">
            <a:extLst>
              <a:ext uri="{FF2B5EF4-FFF2-40B4-BE49-F238E27FC236}">
                <a16:creationId xmlns:a16="http://schemas.microsoft.com/office/drawing/2014/main" id="{34F8BAC8-81C2-42DA-A79B-4A414848F658}"/>
              </a:ext>
            </a:extLst>
          </p:cNvPr>
          <p:cNvSpPr/>
          <p:nvPr/>
        </p:nvSpPr>
        <p:spPr>
          <a:xfrm>
            <a:off x="2565400" y="2527300"/>
            <a:ext cx="9093200" cy="698500"/>
          </a:xfrm>
          <a:prstGeom prst="ellipse">
            <a:avLst/>
          </a:prstGeom>
          <a:noFill/>
          <a:ln w="57150">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547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12B2-CA91-A8B5-B885-3890C3A5C7D6}"/>
              </a:ext>
            </a:extLst>
          </p:cNvPr>
          <p:cNvSpPr>
            <a:spLocks noGrp="1"/>
          </p:cNvSpPr>
          <p:nvPr>
            <p:ph type="title"/>
          </p:nvPr>
        </p:nvSpPr>
        <p:spPr/>
        <p:txBody>
          <a:bodyPr>
            <a:normAutofit fontScale="90000"/>
          </a:bodyPr>
          <a:lstStyle/>
          <a:p>
            <a:r>
              <a:rPr lang="en-US" dirty="0"/>
              <a:t>Partnering with Patient Organizations</a:t>
            </a:r>
          </a:p>
        </p:txBody>
      </p:sp>
      <p:pic>
        <p:nvPicPr>
          <p:cNvPr id="4" name="Picture 3" descr="A close up of a logo&#10;&#10;Description automatically generated with low confidence">
            <a:extLst>
              <a:ext uri="{FF2B5EF4-FFF2-40B4-BE49-F238E27FC236}">
                <a16:creationId xmlns:a16="http://schemas.microsoft.com/office/drawing/2014/main" id="{301AE442-5EDC-E623-ACF0-DCE20CE4F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237" y="2438662"/>
            <a:ext cx="3263900" cy="990600"/>
          </a:xfrm>
          <a:prstGeom prst="rect">
            <a:avLst/>
          </a:prstGeom>
        </p:spPr>
      </p:pic>
      <p:pic>
        <p:nvPicPr>
          <p:cNvPr id="5" name="Picture 4">
            <a:extLst>
              <a:ext uri="{FF2B5EF4-FFF2-40B4-BE49-F238E27FC236}">
                <a16:creationId xmlns:a16="http://schemas.microsoft.com/office/drawing/2014/main" id="{553D1E61-DE87-CE3C-0039-D2708A95E39F}"/>
              </a:ext>
            </a:extLst>
          </p:cNvPr>
          <p:cNvPicPr>
            <a:picLocks noChangeAspect="1"/>
          </p:cNvPicPr>
          <p:nvPr/>
        </p:nvPicPr>
        <p:blipFill>
          <a:blip r:embed="rId3"/>
          <a:stretch>
            <a:fillRect/>
          </a:stretch>
        </p:blipFill>
        <p:spPr>
          <a:xfrm>
            <a:off x="2555587" y="4289548"/>
            <a:ext cx="4686300" cy="1409700"/>
          </a:xfrm>
          <a:prstGeom prst="rect">
            <a:avLst/>
          </a:prstGeom>
        </p:spPr>
      </p:pic>
      <p:pic>
        <p:nvPicPr>
          <p:cNvPr id="6" name="Picture 5" descr="A picture containing screenshot, logo, font, graphics&#10;&#10;Description automatically generated">
            <a:extLst>
              <a:ext uri="{FF2B5EF4-FFF2-40B4-BE49-F238E27FC236}">
                <a16:creationId xmlns:a16="http://schemas.microsoft.com/office/drawing/2014/main" id="{C92EC41A-9B50-B59E-B8F3-6F0BFBC32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53" y="2438662"/>
            <a:ext cx="5379747" cy="1293091"/>
          </a:xfrm>
          <a:prstGeom prst="rect">
            <a:avLst/>
          </a:prstGeom>
        </p:spPr>
      </p:pic>
      <p:pic>
        <p:nvPicPr>
          <p:cNvPr id="7" name="Picture 6" descr="A red and white logo with white stars&#10;&#10;Description automatically generated">
            <a:extLst>
              <a:ext uri="{FF2B5EF4-FFF2-40B4-BE49-F238E27FC236}">
                <a16:creationId xmlns:a16="http://schemas.microsoft.com/office/drawing/2014/main" id="{3895EE2E-E69D-2C98-D48D-9C39F07AA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601" y="3731753"/>
            <a:ext cx="3575050" cy="2099696"/>
          </a:xfrm>
          <a:prstGeom prst="rect">
            <a:avLst/>
          </a:prstGeom>
        </p:spPr>
      </p:pic>
    </p:spTree>
    <p:extLst>
      <p:ext uri="{BB962C8B-B14F-4D97-AF65-F5344CB8AC3E}">
        <p14:creationId xmlns:p14="http://schemas.microsoft.com/office/powerpoint/2010/main" val="3965953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12B2-CA91-A8B5-B885-3890C3A5C7D6}"/>
              </a:ext>
            </a:extLst>
          </p:cNvPr>
          <p:cNvSpPr>
            <a:spLocks noGrp="1"/>
          </p:cNvSpPr>
          <p:nvPr>
            <p:ph type="title"/>
          </p:nvPr>
        </p:nvSpPr>
        <p:spPr/>
        <p:txBody>
          <a:bodyPr>
            <a:normAutofit fontScale="90000"/>
          </a:bodyPr>
          <a:lstStyle/>
          <a:p>
            <a:r>
              <a:rPr lang="en-US" dirty="0"/>
              <a:t>Partnering with Patient Organizations</a:t>
            </a:r>
          </a:p>
        </p:txBody>
      </p:sp>
      <p:sp>
        <p:nvSpPr>
          <p:cNvPr id="8" name="Content Placeholder 7">
            <a:extLst>
              <a:ext uri="{FF2B5EF4-FFF2-40B4-BE49-F238E27FC236}">
                <a16:creationId xmlns:a16="http://schemas.microsoft.com/office/drawing/2014/main" id="{0166CD78-B5BB-DC34-ABCC-23D45165C2C8}"/>
              </a:ext>
            </a:extLst>
          </p:cNvPr>
          <p:cNvSpPr>
            <a:spLocks noGrp="1"/>
          </p:cNvSpPr>
          <p:nvPr>
            <p:ph idx="1"/>
          </p:nvPr>
        </p:nvSpPr>
        <p:spPr/>
        <p:txBody>
          <a:bodyPr/>
          <a:lstStyle/>
          <a:p>
            <a:r>
              <a:rPr lang="en-US" dirty="0"/>
              <a:t>Provide introductions to patients</a:t>
            </a:r>
          </a:p>
          <a:p>
            <a:r>
              <a:rPr lang="en-US" dirty="0"/>
              <a:t>Input throughout the process</a:t>
            </a:r>
          </a:p>
          <a:p>
            <a:r>
              <a:rPr lang="en-US" dirty="0"/>
              <a:t>Role in dissemination and acceptance of the COS</a:t>
            </a:r>
          </a:p>
        </p:txBody>
      </p:sp>
    </p:spTree>
    <p:extLst>
      <p:ext uri="{BB962C8B-B14F-4D97-AF65-F5344CB8AC3E}">
        <p14:creationId xmlns:p14="http://schemas.microsoft.com/office/powerpoint/2010/main" val="1194637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12B2-CA91-A8B5-B885-3890C3A5C7D6}"/>
              </a:ext>
            </a:extLst>
          </p:cNvPr>
          <p:cNvSpPr>
            <a:spLocks noGrp="1"/>
          </p:cNvSpPr>
          <p:nvPr>
            <p:ph type="title"/>
          </p:nvPr>
        </p:nvSpPr>
        <p:spPr/>
        <p:txBody>
          <a:bodyPr>
            <a:normAutofit/>
          </a:bodyPr>
          <a:lstStyle/>
          <a:p>
            <a:r>
              <a:rPr lang="en-US" dirty="0"/>
              <a:t>Orientation and Training</a:t>
            </a:r>
          </a:p>
        </p:txBody>
      </p:sp>
      <p:sp>
        <p:nvSpPr>
          <p:cNvPr id="3" name="Content Placeholder 2">
            <a:extLst>
              <a:ext uri="{FF2B5EF4-FFF2-40B4-BE49-F238E27FC236}">
                <a16:creationId xmlns:a16="http://schemas.microsoft.com/office/drawing/2014/main" id="{B78FBCB5-1D56-7BA4-755C-5176F0BF6A9F}"/>
              </a:ext>
            </a:extLst>
          </p:cNvPr>
          <p:cNvSpPr>
            <a:spLocks noGrp="1"/>
          </p:cNvSpPr>
          <p:nvPr>
            <p:ph idx="1"/>
          </p:nvPr>
        </p:nvSpPr>
        <p:spPr/>
        <p:txBody>
          <a:bodyPr/>
          <a:lstStyle/>
          <a:p>
            <a:r>
              <a:rPr lang="en-US" dirty="0">
                <a:effectLst/>
              </a:rPr>
              <a:t>Key training messaging on how outcome selection can influence</a:t>
            </a:r>
          </a:p>
          <a:p>
            <a:pPr lvl="1"/>
            <a:r>
              <a:rPr lang="en-US" dirty="0">
                <a:effectLst/>
              </a:rPr>
              <a:t>success or failure of trials (what gets approved)</a:t>
            </a:r>
          </a:p>
          <a:p>
            <a:pPr lvl="1"/>
            <a:r>
              <a:rPr lang="en-US" dirty="0">
                <a:effectLst/>
              </a:rPr>
              <a:t>access to new therapies as determined by HTA and payer decisions (what gets to market)</a:t>
            </a:r>
          </a:p>
          <a:p>
            <a:pPr lvl="1"/>
            <a:r>
              <a:rPr lang="en-US" dirty="0">
                <a:effectLst/>
              </a:rPr>
              <a:t>and on clinical decision making (what gets to an individual patient)</a:t>
            </a:r>
          </a:p>
          <a:p>
            <a:endParaRPr lang="en-US" dirty="0"/>
          </a:p>
        </p:txBody>
      </p:sp>
    </p:spTree>
    <p:extLst>
      <p:ext uri="{BB962C8B-B14F-4D97-AF65-F5344CB8AC3E}">
        <p14:creationId xmlns:p14="http://schemas.microsoft.com/office/powerpoint/2010/main" val="175518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4E44-0F20-11CE-BB73-AA17A81AEC1A}"/>
              </a:ext>
            </a:extLst>
          </p:cNvPr>
          <p:cNvSpPr>
            <a:spLocks noGrp="1"/>
          </p:cNvSpPr>
          <p:nvPr>
            <p:ph type="title"/>
          </p:nvPr>
        </p:nvSpPr>
        <p:spPr/>
        <p:txBody>
          <a:bodyPr/>
          <a:lstStyle/>
          <a:p>
            <a:r>
              <a:rPr lang="en-US"/>
              <a:t>coreVWD Training Sessions</a:t>
            </a:r>
            <a:endParaRPr lang="en-US" dirty="0"/>
          </a:p>
        </p:txBody>
      </p:sp>
      <p:graphicFrame>
        <p:nvGraphicFramePr>
          <p:cNvPr id="8" name="Content Placeholder 2">
            <a:extLst>
              <a:ext uri="{FF2B5EF4-FFF2-40B4-BE49-F238E27FC236}">
                <a16:creationId xmlns:a16="http://schemas.microsoft.com/office/drawing/2014/main" id="{6B4BB50D-FED7-6328-EF40-A5FC80AF9354}"/>
              </a:ext>
            </a:extLst>
          </p:cNvPr>
          <p:cNvGraphicFramePr>
            <a:graphicFrameLocks/>
          </p:cNvGraphicFramePr>
          <p:nvPr>
            <p:extLst>
              <p:ext uri="{D42A27DB-BD31-4B8C-83A1-F6EECF244321}">
                <p14:modId xmlns:p14="http://schemas.microsoft.com/office/powerpoint/2010/main" val="3450166223"/>
              </p:ext>
            </p:extLst>
          </p:nvPr>
        </p:nvGraphicFramePr>
        <p:xfrm>
          <a:off x="1843252" y="196745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6454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F7B4-42CF-79AE-A4AB-C6D181CB536E}"/>
              </a:ext>
            </a:extLst>
          </p:cNvPr>
          <p:cNvSpPr>
            <a:spLocks noGrp="1"/>
          </p:cNvSpPr>
          <p:nvPr>
            <p:ph type="title"/>
          </p:nvPr>
        </p:nvSpPr>
        <p:spPr/>
        <p:txBody>
          <a:bodyPr/>
          <a:lstStyle/>
          <a:p>
            <a:r>
              <a:rPr lang="en-US" dirty="0"/>
              <a:t>Delphi Consensus Process</a:t>
            </a:r>
          </a:p>
        </p:txBody>
      </p:sp>
      <p:sp>
        <p:nvSpPr>
          <p:cNvPr id="3" name="Content Placeholder 2">
            <a:extLst>
              <a:ext uri="{FF2B5EF4-FFF2-40B4-BE49-F238E27FC236}">
                <a16:creationId xmlns:a16="http://schemas.microsoft.com/office/drawing/2014/main" id="{25A030F9-7C04-5824-7201-059DABDBDFA2}"/>
              </a:ext>
            </a:extLst>
          </p:cNvPr>
          <p:cNvSpPr>
            <a:spLocks noGrp="1"/>
          </p:cNvSpPr>
          <p:nvPr>
            <p:ph idx="1"/>
          </p:nvPr>
        </p:nvSpPr>
        <p:spPr/>
        <p:txBody>
          <a:bodyPr/>
          <a:lstStyle/>
          <a:p>
            <a:r>
              <a:rPr lang="en-US" dirty="0"/>
              <a:t>Empower patient stakeholder group to advocate for their priorities</a:t>
            </a:r>
          </a:p>
          <a:p>
            <a:r>
              <a:rPr lang="en-US" dirty="0"/>
              <a:t>Do not need to defer to clinical experts</a:t>
            </a:r>
          </a:p>
          <a:p>
            <a:r>
              <a:rPr lang="en-US" dirty="0"/>
              <a:t>Level playing field, no one individual can dominate</a:t>
            </a:r>
          </a:p>
        </p:txBody>
      </p:sp>
    </p:spTree>
    <p:extLst>
      <p:ext uri="{BB962C8B-B14F-4D97-AF65-F5344CB8AC3E}">
        <p14:creationId xmlns:p14="http://schemas.microsoft.com/office/powerpoint/2010/main" val="21095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5BFC-A13B-F248-F6CB-5AAE6333DF1D}"/>
              </a:ext>
            </a:extLst>
          </p:cNvPr>
          <p:cNvSpPr>
            <a:spLocks noGrp="1"/>
          </p:cNvSpPr>
          <p:nvPr>
            <p:ph type="title"/>
          </p:nvPr>
        </p:nvSpPr>
        <p:spPr/>
        <p:txBody>
          <a:bodyPr/>
          <a:lstStyle/>
          <a:p>
            <a:r>
              <a:rPr lang="en-US" dirty="0"/>
              <a:t>Consensus Meeting</a:t>
            </a:r>
          </a:p>
        </p:txBody>
      </p:sp>
      <p:sp>
        <p:nvSpPr>
          <p:cNvPr id="3" name="Content Placeholder 2">
            <a:extLst>
              <a:ext uri="{FF2B5EF4-FFF2-40B4-BE49-F238E27FC236}">
                <a16:creationId xmlns:a16="http://schemas.microsoft.com/office/drawing/2014/main" id="{911CCD5F-1A4C-048A-2885-197816B5CAC3}"/>
              </a:ext>
            </a:extLst>
          </p:cNvPr>
          <p:cNvSpPr>
            <a:spLocks noGrp="1"/>
          </p:cNvSpPr>
          <p:nvPr>
            <p:ph idx="1"/>
          </p:nvPr>
        </p:nvSpPr>
        <p:spPr/>
        <p:txBody>
          <a:bodyPr/>
          <a:lstStyle/>
          <a:p>
            <a:r>
              <a:rPr lang="en-US" dirty="0"/>
              <a:t>Assign tables at to mix stakeholder groups to avoid “us vs them” mentality</a:t>
            </a:r>
          </a:p>
          <a:p>
            <a:r>
              <a:rPr lang="en-US" dirty="0"/>
              <a:t>Mix of plenary sessions and small group work at tables for patients who may not feel comfortable speaking in the larger group session</a:t>
            </a:r>
          </a:p>
          <a:p>
            <a:r>
              <a:rPr lang="en-US" dirty="0"/>
              <a:t>Include a trained facilitator/moderator for the day who </a:t>
            </a:r>
            <a:r>
              <a:rPr lang="en-US" dirty="0">
                <a:effectLst/>
              </a:rPr>
              <a:t>ensure that patient input is</a:t>
            </a:r>
            <a:r>
              <a:rPr lang="en-US" dirty="0"/>
              <a:t> </a:t>
            </a:r>
            <a:r>
              <a:rPr lang="en-US" dirty="0">
                <a:effectLst/>
              </a:rPr>
              <a:t>solicited and considered during large group discussions</a:t>
            </a:r>
          </a:p>
          <a:p>
            <a:endParaRPr lang="en-US" dirty="0"/>
          </a:p>
        </p:txBody>
      </p:sp>
    </p:spTree>
    <p:extLst>
      <p:ext uri="{BB962C8B-B14F-4D97-AF65-F5344CB8AC3E}">
        <p14:creationId xmlns:p14="http://schemas.microsoft.com/office/powerpoint/2010/main" val="1528236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87E0-2913-2FA6-61C9-D8005021E3E7}"/>
              </a:ext>
            </a:extLst>
          </p:cNvPr>
          <p:cNvSpPr>
            <a:spLocks noGrp="1"/>
          </p:cNvSpPr>
          <p:nvPr>
            <p:ph type="title"/>
          </p:nvPr>
        </p:nvSpPr>
        <p:spPr/>
        <p:txBody>
          <a:bodyPr>
            <a:normAutofit fontScale="90000"/>
          </a:bodyPr>
          <a:lstStyle/>
          <a:p>
            <a:r>
              <a:rPr lang="en-US" dirty="0"/>
              <a:t>Understand Why/How a Patient Votes</a:t>
            </a:r>
          </a:p>
        </p:txBody>
      </p:sp>
      <p:pic>
        <p:nvPicPr>
          <p:cNvPr id="4" name="Picture 3" descr="A picture containing clipart, cartoon, illustration, art&#10;&#10;Description automatically generated with medium confidence">
            <a:extLst>
              <a:ext uri="{FF2B5EF4-FFF2-40B4-BE49-F238E27FC236}">
                <a16:creationId xmlns:a16="http://schemas.microsoft.com/office/drawing/2014/main" id="{A2A15C8C-847C-9BEB-7741-DBD6AA593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160" y="1741092"/>
            <a:ext cx="2171700" cy="2514600"/>
          </a:xfrm>
          <a:prstGeom prst="rect">
            <a:avLst/>
          </a:prstGeom>
        </p:spPr>
      </p:pic>
      <p:pic>
        <p:nvPicPr>
          <p:cNvPr id="5" name="Picture 4" descr="A picture containing clipart, cartoon&#10;&#10;Description automatically generated">
            <a:extLst>
              <a:ext uri="{FF2B5EF4-FFF2-40B4-BE49-F238E27FC236}">
                <a16:creationId xmlns:a16="http://schemas.microsoft.com/office/drawing/2014/main" id="{09559122-009D-E95F-9549-1B12C5E69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282" y="2994951"/>
            <a:ext cx="2282757" cy="2514600"/>
          </a:xfrm>
          <a:prstGeom prst="rect">
            <a:avLst/>
          </a:prstGeom>
        </p:spPr>
      </p:pic>
      <p:sp>
        <p:nvSpPr>
          <p:cNvPr id="6" name="Rounded Rectangular Callout 5">
            <a:extLst>
              <a:ext uri="{FF2B5EF4-FFF2-40B4-BE49-F238E27FC236}">
                <a16:creationId xmlns:a16="http://schemas.microsoft.com/office/drawing/2014/main" id="{52C7D624-0106-4C23-4B4C-AAB4FD9493C0}"/>
              </a:ext>
            </a:extLst>
          </p:cNvPr>
          <p:cNvSpPr/>
          <p:nvPr/>
        </p:nvSpPr>
        <p:spPr>
          <a:xfrm>
            <a:off x="4643328" y="1877898"/>
            <a:ext cx="3306636" cy="1703540"/>
          </a:xfrm>
          <a:prstGeom prst="wedgeRoundRectCallout">
            <a:avLst>
              <a:gd name="adj1" fmla="val -48865"/>
              <a:gd name="adj2" fmla="val 691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ACD1DAD6-5781-CA51-B676-D0BE7EAE9055}"/>
              </a:ext>
            </a:extLst>
          </p:cNvPr>
          <p:cNvSpPr/>
          <p:nvPr/>
        </p:nvSpPr>
        <p:spPr>
          <a:xfrm>
            <a:off x="5447734" y="4774417"/>
            <a:ext cx="3306636" cy="1478072"/>
          </a:xfrm>
          <a:prstGeom prst="wedgeRoundRectCallout">
            <a:avLst>
              <a:gd name="adj1" fmla="val 59514"/>
              <a:gd name="adj2" fmla="val -133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EB1CE9-41BF-B14A-44B1-90D956C84DB0}"/>
              </a:ext>
            </a:extLst>
          </p:cNvPr>
          <p:cNvSpPr txBox="1"/>
          <p:nvPr/>
        </p:nvSpPr>
        <p:spPr>
          <a:xfrm>
            <a:off x="4643328" y="2129503"/>
            <a:ext cx="3121925" cy="1200329"/>
          </a:xfrm>
          <a:prstGeom prst="rect">
            <a:avLst/>
          </a:prstGeom>
          <a:noFill/>
        </p:spPr>
        <p:txBody>
          <a:bodyPr wrap="square" rtlCol="0">
            <a:spAutoFit/>
          </a:bodyPr>
          <a:lstStyle/>
          <a:p>
            <a:pPr algn="ctr"/>
            <a:r>
              <a:rPr lang="en-US" sz="2400" b="1" dirty="0"/>
              <a:t>I don’t know what this is so it must NOT be important.</a:t>
            </a:r>
          </a:p>
        </p:txBody>
      </p:sp>
      <p:sp>
        <p:nvSpPr>
          <p:cNvPr id="9" name="TextBox 8">
            <a:extLst>
              <a:ext uri="{FF2B5EF4-FFF2-40B4-BE49-F238E27FC236}">
                <a16:creationId xmlns:a16="http://schemas.microsoft.com/office/drawing/2014/main" id="{67688EBD-268A-F0BC-DD18-A1529CC34CB8}"/>
              </a:ext>
            </a:extLst>
          </p:cNvPr>
          <p:cNvSpPr txBox="1"/>
          <p:nvPr/>
        </p:nvSpPr>
        <p:spPr>
          <a:xfrm>
            <a:off x="5632445" y="4909386"/>
            <a:ext cx="3121925" cy="1200329"/>
          </a:xfrm>
          <a:prstGeom prst="rect">
            <a:avLst/>
          </a:prstGeom>
          <a:noFill/>
        </p:spPr>
        <p:txBody>
          <a:bodyPr wrap="square" rtlCol="0">
            <a:spAutoFit/>
          </a:bodyPr>
          <a:lstStyle/>
          <a:p>
            <a:pPr algn="ctr"/>
            <a:r>
              <a:rPr lang="en-US" sz="2400" b="1" dirty="0"/>
              <a:t>This sounds technical, so it must be important.</a:t>
            </a:r>
          </a:p>
        </p:txBody>
      </p:sp>
    </p:spTree>
    <p:extLst>
      <p:ext uri="{BB962C8B-B14F-4D97-AF65-F5344CB8AC3E}">
        <p14:creationId xmlns:p14="http://schemas.microsoft.com/office/powerpoint/2010/main" val="2806679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6F25-97D0-4DD5-B2CE-9BB20497A6E3}"/>
              </a:ext>
            </a:extLst>
          </p:cNvPr>
          <p:cNvSpPr>
            <a:spLocks noGrp="1"/>
          </p:cNvSpPr>
          <p:nvPr>
            <p:ph type="title"/>
          </p:nvPr>
        </p:nvSpPr>
        <p:spPr>
          <a:xfrm>
            <a:off x="2711950" y="539203"/>
            <a:ext cx="8778205" cy="1039173"/>
          </a:xfrm>
        </p:spPr>
        <p:txBody>
          <a:bodyPr/>
          <a:lstStyle/>
          <a:p>
            <a:r>
              <a:rPr lang="en-US" dirty="0"/>
              <a:t>Rating the Outcomes</a:t>
            </a:r>
          </a:p>
        </p:txBody>
      </p:sp>
      <p:graphicFrame>
        <p:nvGraphicFramePr>
          <p:cNvPr id="6" name="Table 5">
            <a:extLst>
              <a:ext uri="{FF2B5EF4-FFF2-40B4-BE49-F238E27FC236}">
                <a16:creationId xmlns:a16="http://schemas.microsoft.com/office/drawing/2014/main" id="{AF656593-50DC-47E6-9F15-06B7FCBCAA7E}"/>
              </a:ext>
            </a:extLst>
          </p:cNvPr>
          <p:cNvGraphicFramePr>
            <a:graphicFrameLocks noGrp="1"/>
          </p:cNvGraphicFramePr>
          <p:nvPr/>
        </p:nvGraphicFramePr>
        <p:xfrm>
          <a:off x="2711450" y="2335935"/>
          <a:ext cx="8778875" cy="3542159"/>
        </p:xfrm>
        <a:graphic>
          <a:graphicData uri="http://schemas.openxmlformats.org/drawingml/2006/table">
            <a:tbl>
              <a:tblPr firstRow="1" firstCol="1" bandRow="1">
                <a:tableStyleId>{3B4B98B0-60AC-42C2-AFA5-B58CD77FA1E5}</a:tableStyleId>
              </a:tblPr>
              <a:tblGrid>
                <a:gridCol w="1938864">
                  <a:extLst>
                    <a:ext uri="{9D8B030D-6E8A-4147-A177-3AD203B41FA5}">
                      <a16:colId xmlns:a16="http://schemas.microsoft.com/office/drawing/2014/main" val="4270128112"/>
                    </a:ext>
                  </a:extLst>
                </a:gridCol>
                <a:gridCol w="6840011">
                  <a:extLst>
                    <a:ext uri="{9D8B030D-6E8A-4147-A177-3AD203B41FA5}">
                      <a16:colId xmlns:a16="http://schemas.microsoft.com/office/drawing/2014/main" val="966828104"/>
                    </a:ext>
                  </a:extLst>
                </a:gridCol>
              </a:tblGrid>
              <a:tr h="428625">
                <a:tc gridSpan="2">
                  <a:txBody>
                    <a:bodyPr/>
                    <a:lstStyle/>
                    <a:p>
                      <a:pPr marL="0" marR="0" algn="l">
                        <a:spcBef>
                          <a:spcPts val="0"/>
                        </a:spcBef>
                        <a:spcAft>
                          <a:spcPts val="0"/>
                        </a:spcAft>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089237206"/>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1-3</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not important </a:t>
                      </a:r>
                      <a:r>
                        <a:rPr lang="en-US" sz="2400" dirty="0">
                          <a:effectLst/>
                        </a:rPr>
                        <a:t>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5646895"/>
                  </a:ext>
                </a:extLst>
              </a:tr>
              <a:tr h="138721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4-6</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important but not critical </a:t>
                      </a:r>
                      <a:r>
                        <a:rPr lang="en-US" sz="2400" dirty="0">
                          <a:effectLst/>
                        </a:rPr>
                        <a:t>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51563732"/>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7-9</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critical</a:t>
                      </a:r>
                      <a:r>
                        <a:rPr lang="en-US" sz="2400" dirty="0">
                          <a:effectLst/>
                        </a:rPr>
                        <a:t> 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985018"/>
                  </a:ext>
                </a:extLst>
              </a:tr>
            </a:tbl>
          </a:graphicData>
        </a:graphic>
      </p:graphicFrame>
      <p:sp>
        <p:nvSpPr>
          <p:cNvPr id="7" name="TextBox 6">
            <a:extLst>
              <a:ext uri="{FF2B5EF4-FFF2-40B4-BE49-F238E27FC236}">
                <a16:creationId xmlns:a16="http://schemas.microsoft.com/office/drawing/2014/main" id="{3EC142EE-9F51-4296-A0E5-DB30C777BB59}"/>
              </a:ext>
            </a:extLst>
          </p:cNvPr>
          <p:cNvSpPr txBox="1"/>
          <p:nvPr/>
        </p:nvSpPr>
        <p:spPr>
          <a:xfrm>
            <a:off x="2711450" y="1999499"/>
            <a:ext cx="8778875" cy="461665"/>
          </a:xfrm>
          <a:prstGeom prst="rect">
            <a:avLst/>
          </a:prstGeom>
          <a:noFill/>
        </p:spPr>
        <p:txBody>
          <a:bodyPr wrap="square" rtlCol="0">
            <a:spAutoFit/>
          </a:bodyPr>
          <a:lstStyle/>
          <a:p>
            <a:r>
              <a:rPr lang="en-US" sz="2400" dirty="0"/>
              <a:t>How you should rate the outcomes:</a:t>
            </a:r>
          </a:p>
        </p:txBody>
      </p:sp>
    </p:spTree>
    <p:extLst>
      <p:ext uri="{BB962C8B-B14F-4D97-AF65-F5344CB8AC3E}">
        <p14:creationId xmlns:p14="http://schemas.microsoft.com/office/powerpoint/2010/main" val="3320460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6F25-97D0-4DD5-B2CE-9BB20497A6E3}"/>
              </a:ext>
            </a:extLst>
          </p:cNvPr>
          <p:cNvSpPr>
            <a:spLocks noGrp="1"/>
          </p:cNvSpPr>
          <p:nvPr>
            <p:ph type="title"/>
          </p:nvPr>
        </p:nvSpPr>
        <p:spPr>
          <a:xfrm>
            <a:off x="2711950" y="539203"/>
            <a:ext cx="8778205" cy="1039173"/>
          </a:xfrm>
        </p:spPr>
        <p:txBody>
          <a:bodyPr/>
          <a:lstStyle/>
          <a:p>
            <a:r>
              <a:rPr lang="en-US" dirty="0"/>
              <a:t>Reframing the Ratings</a:t>
            </a:r>
          </a:p>
        </p:txBody>
      </p:sp>
      <p:graphicFrame>
        <p:nvGraphicFramePr>
          <p:cNvPr id="6" name="Table 5">
            <a:extLst>
              <a:ext uri="{FF2B5EF4-FFF2-40B4-BE49-F238E27FC236}">
                <a16:creationId xmlns:a16="http://schemas.microsoft.com/office/drawing/2014/main" id="{AF656593-50DC-47E6-9F15-06B7FCBCAA7E}"/>
              </a:ext>
            </a:extLst>
          </p:cNvPr>
          <p:cNvGraphicFramePr>
            <a:graphicFrameLocks noGrp="1"/>
          </p:cNvGraphicFramePr>
          <p:nvPr>
            <p:extLst>
              <p:ext uri="{D42A27DB-BD31-4B8C-83A1-F6EECF244321}">
                <p14:modId xmlns:p14="http://schemas.microsoft.com/office/powerpoint/2010/main" val="734916452"/>
              </p:ext>
            </p:extLst>
          </p:nvPr>
        </p:nvGraphicFramePr>
        <p:xfrm>
          <a:off x="2711450" y="2335935"/>
          <a:ext cx="8778875" cy="3542159"/>
        </p:xfrm>
        <a:graphic>
          <a:graphicData uri="http://schemas.openxmlformats.org/drawingml/2006/table">
            <a:tbl>
              <a:tblPr firstRow="1" firstCol="1" bandRow="1">
                <a:tableStyleId>{3B4B98B0-60AC-42C2-AFA5-B58CD77FA1E5}</a:tableStyleId>
              </a:tblPr>
              <a:tblGrid>
                <a:gridCol w="1938864">
                  <a:extLst>
                    <a:ext uri="{9D8B030D-6E8A-4147-A177-3AD203B41FA5}">
                      <a16:colId xmlns:a16="http://schemas.microsoft.com/office/drawing/2014/main" val="4270128112"/>
                    </a:ext>
                  </a:extLst>
                </a:gridCol>
                <a:gridCol w="6840011">
                  <a:extLst>
                    <a:ext uri="{9D8B030D-6E8A-4147-A177-3AD203B41FA5}">
                      <a16:colId xmlns:a16="http://schemas.microsoft.com/office/drawing/2014/main" val="966828104"/>
                    </a:ext>
                  </a:extLst>
                </a:gridCol>
              </a:tblGrid>
              <a:tr h="428625">
                <a:tc gridSpan="2">
                  <a:txBody>
                    <a:bodyPr/>
                    <a:lstStyle/>
                    <a:p>
                      <a:pPr marL="0" marR="0" algn="l">
                        <a:spcBef>
                          <a:spcPts val="0"/>
                        </a:spcBef>
                        <a:spcAft>
                          <a:spcPts val="0"/>
                        </a:spcAft>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089237206"/>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1-3</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solidFill>
                            <a:srgbClr val="C00000"/>
                          </a:solidFill>
                          <a:effectLst/>
                        </a:rPr>
                        <a:t>The outcome is </a:t>
                      </a:r>
                      <a:r>
                        <a:rPr lang="en-US" sz="2400" b="1" i="1" dirty="0">
                          <a:solidFill>
                            <a:srgbClr val="C00000"/>
                          </a:solidFill>
                          <a:effectLst/>
                        </a:rPr>
                        <a:t>important </a:t>
                      </a:r>
                      <a:r>
                        <a:rPr lang="en-US" sz="2400" dirty="0">
                          <a:solidFill>
                            <a:srgbClr val="C00000"/>
                          </a:solidFill>
                          <a:effectLst/>
                        </a:rPr>
                        <a:t>but I can still make decisions without it</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5646895"/>
                  </a:ext>
                </a:extLst>
              </a:tr>
              <a:tr h="138721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4-6</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important but not critical </a:t>
                      </a:r>
                      <a:r>
                        <a:rPr lang="en-US" sz="2400" dirty="0">
                          <a:effectLst/>
                        </a:rPr>
                        <a:t>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51563732"/>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7-9</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critical</a:t>
                      </a:r>
                      <a:r>
                        <a:rPr lang="en-US" sz="2400" dirty="0">
                          <a:effectLst/>
                        </a:rPr>
                        <a:t> 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985018"/>
                  </a:ext>
                </a:extLst>
              </a:tr>
            </a:tbl>
          </a:graphicData>
        </a:graphic>
      </p:graphicFrame>
      <p:sp>
        <p:nvSpPr>
          <p:cNvPr id="7" name="TextBox 6">
            <a:extLst>
              <a:ext uri="{FF2B5EF4-FFF2-40B4-BE49-F238E27FC236}">
                <a16:creationId xmlns:a16="http://schemas.microsoft.com/office/drawing/2014/main" id="{3EC142EE-9F51-4296-A0E5-DB30C777BB59}"/>
              </a:ext>
            </a:extLst>
          </p:cNvPr>
          <p:cNvSpPr txBox="1"/>
          <p:nvPr/>
        </p:nvSpPr>
        <p:spPr>
          <a:xfrm>
            <a:off x="2711450" y="1999499"/>
            <a:ext cx="8778875" cy="461665"/>
          </a:xfrm>
          <a:prstGeom prst="rect">
            <a:avLst/>
          </a:prstGeom>
          <a:noFill/>
        </p:spPr>
        <p:txBody>
          <a:bodyPr wrap="square" rtlCol="0">
            <a:spAutoFit/>
          </a:bodyPr>
          <a:lstStyle/>
          <a:p>
            <a:r>
              <a:rPr lang="en-US" sz="2400" dirty="0"/>
              <a:t>How you should rate the outcomes:</a:t>
            </a:r>
          </a:p>
        </p:txBody>
      </p:sp>
    </p:spTree>
    <p:extLst>
      <p:ext uri="{BB962C8B-B14F-4D97-AF65-F5344CB8AC3E}">
        <p14:creationId xmlns:p14="http://schemas.microsoft.com/office/powerpoint/2010/main" val="641985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01FD-A0B6-5097-B172-29F77A5B014F}"/>
              </a:ext>
            </a:extLst>
          </p:cNvPr>
          <p:cNvSpPr>
            <a:spLocks noGrp="1"/>
          </p:cNvSpPr>
          <p:nvPr>
            <p:ph type="ctrTitle"/>
          </p:nvPr>
        </p:nvSpPr>
        <p:spPr/>
        <p:txBody>
          <a:bodyPr/>
          <a:lstStyle/>
          <a:p>
            <a:r>
              <a:rPr lang="en-US" dirty="0"/>
              <a:t>Why do we need </a:t>
            </a:r>
            <a:br>
              <a:rPr lang="en-US" dirty="0"/>
            </a:br>
            <a:r>
              <a:rPr lang="en-US" dirty="0"/>
              <a:t>Core Outcome Sets?</a:t>
            </a:r>
          </a:p>
        </p:txBody>
      </p:sp>
    </p:spTree>
    <p:extLst>
      <p:ext uri="{BB962C8B-B14F-4D97-AF65-F5344CB8AC3E}">
        <p14:creationId xmlns:p14="http://schemas.microsoft.com/office/powerpoint/2010/main" val="3136873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6F25-97D0-4DD5-B2CE-9BB20497A6E3}"/>
              </a:ext>
            </a:extLst>
          </p:cNvPr>
          <p:cNvSpPr>
            <a:spLocks noGrp="1"/>
          </p:cNvSpPr>
          <p:nvPr>
            <p:ph type="title"/>
          </p:nvPr>
        </p:nvSpPr>
        <p:spPr>
          <a:xfrm>
            <a:off x="2711950" y="539203"/>
            <a:ext cx="8778205" cy="1039173"/>
          </a:xfrm>
        </p:spPr>
        <p:txBody>
          <a:bodyPr/>
          <a:lstStyle/>
          <a:p>
            <a:r>
              <a:rPr lang="en-US" dirty="0"/>
              <a:t>Reframing the Ratings</a:t>
            </a:r>
          </a:p>
        </p:txBody>
      </p:sp>
      <p:graphicFrame>
        <p:nvGraphicFramePr>
          <p:cNvPr id="6" name="Table 5">
            <a:extLst>
              <a:ext uri="{FF2B5EF4-FFF2-40B4-BE49-F238E27FC236}">
                <a16:creationId xmlns:a16="http://schemas.microsoft.com/office/drawing/2014/main" id="{AF656593-50DC-47E6-9F15-06B7FCBCAA7E}"/>
              </a:ext>
            </a:extLst>
          </p:cNvPr>
          <p:cNvGraphicFramePr>
            <a:graphicFrameLocks noGrp="1"/>
          </p:cNvGraphicFramePr>
          <p:nvPr>
            <p:extLst>
              <p:ext uri="{D42A27DB-BD31-4B8C-83A1-F6EECF244321}">
                <p14:modId xmlns:p14="http://schemas.microsoft.com/office/powerpoint/2010/main" val="2588204907"/>
              </p:ext>
            </p:extLst>
          </p:nvPr>
        </p:nvGraphicFramePr>
        <p:xfrm>
          <a:off x="2711450" y="2335935"/>
          <a:ext cx="8778875" cy="3542159"/>
        </p:xfrm>
        <a:graphic>
          <a:graphicData uri="http://schemas.openxmlformats.org/drawingml/2006/table">
            <a:tbl>
              <a:tblPr firstRow="1" firstCol="1" bandRow="1">
                <a:tableStyleId>{3B4B98B0-60AC-42C2-AFA5-B58CD77FA1E5}</a:tableStyleId>
              </a:tblPr>
              <a:tblGrid>
                <a:gridCol w="1938864">
                  <a:extLst>
                    <a:ext uri="{9D8B030D-6E8A-4147-A177-3AD203B41FA5}">
                      <a16:colId xmlns:a16="http://schemas.microsoft.com/office/drawing/2014/main" val="4270128112"/>
                    </a:ext>
                  </a:extLst>
                </a:gridCol>
                <a:gridCol w="6840011">
                  <a:extLst>
                    <a:ext uri="{9D8B030D-6E8A-4147-A177-3AD203B41FA5}">
                      <a16:colId xmlns:a16="http://schemas.microsoft.com/office/drawing/2014/main" val="966828104"/>
                    </a:ext>
                  </a:extLst>
                </a:gridCol>
              </a:tblGrid>
              <a:tr h="428625">
                <a:tc gridSpan="2">
                  <a:txBody>
                    <a:bodyPr/>
                    <a:lstStyle/>
                    <a:p>
                      <a:pPr marL="0" marR="0" algn="l">
                        <a:spcBef>
                          <a:spcPts val="0"/>
                        </a:spcBef>
                        <a:spcAft>
                          <a:spcPts val="0"/>
                        </a:spcAft>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089237206"/>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1-3</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solidFill>
                            <a:srgbClr val="C00000"/>
                          </a:solidFill>
                          <a:effectLst/>
                        </a:rPr>
                        <a:t>The outcome is </a:t>
                      </a:r>
                      <a:r>
                        <a:rPr lang="en-US" sz="2400" b="1" i="1" dirty="0">
                          <a:solidFill>
                            <a:srgbClr val="C00000"/>
                          </a:solidFill>
                          <a:effectLst/>
                        </a:rPr>
                        <a:t>important </a:t>
                      </a:r>
                      <a:r>
                        <a:rPr lang="en-US" sz="2400" dirty="0">
                          <a:solidFill>
                            <a:srgbClr val="C00000"/>
                          </a:solidFill>
                          <a:effectLst/>
                        </a:rPr>
                        <a:t>but I can still make decisions without it</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5646895"/>
                  </a:ext>
                </a:extLst>
              </a:tr>
              <a:tr h="138721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4-6</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solidFill>
                            <a:srgbClr val="C00000"/>
                          </a:solidFill>
                          <a:effectLst/>
                        </a:rPr>
                        <a:t>The outcome is </a:t>
                      </a:r>
                      <a:r>
                        <a:rPr lang="en-US" sz="2400" b="1" i="1" dirty="0">
                          <a:solidFill>
                            <a:srgbClr val="C00000"/>
                          </a:solidFill>
                          <a:effectLst/>
                        </a:rPr>
                        <a:t>important </a:t>
                      </a:r>
                      <a:r>
                        <a:rPr lang="en-US" sz="2400" b="0" i="0" dirty="0">
                          <a:solidFill>
                            <a:srgbClr val="C00000"/>
                          </a:solidFill>
                          <a:effectLst/>
                        </a:rPr>
                        <a:t>but other outcomes are more important</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51563732"/>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7-9</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effectLst/>
                        </a:rPr>
                        <a:t>The outcome is </a:t>
                      </a:r>
                      <a:r>
                        <a:rPr lang="en-US" sz="2400" b="1" i="1" dirty="0">
                          <a:effectLst/>
                        </a:rPr>
                        <a:t>critical</a:t>
                      </a:r>
                      <a:r>
                        <a:rPr lang="en-US" sz="2400" dirty="0">
                          <a:effectLst/>
                        </a:rPr>
                        <a:t> to include in the core outcome set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985018"/>
                  </a:ext>
                </a:extLst>
              </a:tr>
            </a:tbl>
          </a:graphicData>
        </a:graphic>
      </p:graphicFrame>
      <p:sp>
        <p:nvSpPr>
          <p:cNvPr id="7" name="TextBox 6">
            <a:extLst>
              <a:ext uri="{FF2B5EF4-FFF2-40B4-BE49-F238E27FC236}">
                <a16:creationId xmlns:a16="http://schemas.microsoft.com/office/drawing/2014/main" id="{3EC142EE-9F51-4296-A0E5-DB30C777BB59}"/>
              </a:ext>
            </a:extLst>
          </p:cNvPr>
          <p:cNvSpPr txBox="1"/>
          <p:nvPr/>
        </p:nvSpPr>
        <p:spPr>
          <a:xfrm>
            <a:off x="2711450" y="1999499"/>
            <a:ext cx="8778875" cy="461665"/>
          </a:xfrm>
          <a:prstGeom prst="rect">
            <a:avLst/>
          </a:prstGeom>
          <a:noFill/>
        </p:spPr>
        <p:txBody>
          <a:bodyPr wrap="square" rtlCol="0">
            <a:spAutoFit/>
          </a:bodyPr>
          <a:lstStyle/>
          <a:p>
            <a:r>
              <a:rPr lang="en-US" sz="2400" dirty="0"/>
              <a:t>How you should rate the outcomes:</a:t>
            </a:r>
          </a:p>
        </p:txBody>
      </p:sp>
    </p:spTree>
    <p:extLst>
      <p:ext uri="{BB962C8B-B14F-4D97-AF65-F5344CB8AC3E}">
        <p14:creationId xmlns:p14="http://schemas.microsoft.com/office/powerpoint/2010/main" val="3733563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6F25-97D0-4DD5-B2CE-9BB20497A6E3}"/>
              </a:ext>
            </a:extLst>
          </p:cNvPr>
          <p:cNvSpPr>
            <a:spLocks noGrp="1"/>
          </p:cNvSpPr>
          <p:nvPr>
            <p:ph type="title"/>
          </p:nvPr>
        </p:nvSpPr>
        <p:spPr>
          <a:xfrm>
            <a:off x="2711950" y="539203"/>
            <a:ext cx="8778205" cy="1039173"/>
          </a:xfrm>
        </p:spPr>
        <p:txBody>
          <a:bodyPr/>
          <a:lstStyle/>
          <a:p>
            <a:r>
              <a:rPr lang="en-US" dirty="0"/>
              <a:t>Reframing the Ratings</a:t>
            </a:r>
          </a:p>
        </p:txBody>
      </p:sp>
      <p:graphicFrame>
        <p:nvGraphicFramePr>
          <p:cNvPr id="6" name="Table 5">
            <a:extLst>
              <a:ext uri="{FF2B5EF4-FFF2-40B4-BE49-F238E27FC236}">
                <a16:creationId xmlns:a16="http://schemas.microsoft.com/office/drawing/2014/main" id="{AF656593-50DC-47E6-9F15-06B7FCBCAA7E}"/>
              </a:ext>
            </a:extLst>
          </p:cNvPr>
          <p:cNvGraphicFramePr>
            <a:graphicFrameLocks noGrp="1"/>
          </p:cNvGraphicFramePr>
          <p:nvPr>
            <p:extLst>
              <p:ext uri="{D42A27DB-BD31-4B8C-83A1-F6EECF244321}">
                <p14:modId xmlns:p14="http://schemas.microsoft.com/office/powerpoint/2010/main" val="2726564277"/>
              </p:ext>
            </p:extLst>
          </p:nvPr>
        </p:nvGraphicFramePr>
        <p:xfrm>
          <a:off x="2711450" y="2335935"/>
          <a:ext cx="8778875" cy="3542159"/>
        </p:xfrm>
        <a:graphic>
          <a:graphicData uri="http://schemas.openxmlformats.org/drawingml/2006/table">
            <a:tbl>
              <a:tblPr firstRow="1" firstCol="1" bandRow="1">
                <a:tableStyleId>{3B4B98B0-60AC-42C2-AFA5-B58CD77FA1E5}</a:tableStyleId>
              </a:tblPr>
              <a:tblGrid>
                <a:gridCol w="1938864">
                  <a:extLst>
                    <a:ext uri="{9D8B030D-6E8A-4147-A177-3AD203B41FA5}">
                      <a16:colId xmlns:a16="http://schemas.microsoft.com/office/drawing/2014/main" val="4270128112"/>
                    </a:ext>
                  </a:extLst>
                </a:gridCol>
                <a:gridCol w="6840011">
                  <a:extLst>
                    <a:ext uri="{9D8B030D-6E8A-4147-A177-3AD203B41FA5}">
                      <a16:colId xmlns:a16="http://schemas.microsoft.com/office/drawing/2014/main" val="966828104"/>
                    </a:ext>
                  </a:extLst>
                </a:gridCol>
              </a:tblGrid>
              <a:tr h="428625">
                <a:tc gridSpan="2">
                  <a:txBody>
                    <a:bodyPr/>
                    <a:lstStyle/>
                    <a:p>
                      <a:pPr marL="0" marR="0" algn="l">
                        <a:spcBef>
                          <a:spcPts val="0"/>
                        </a:spcBef>
                        <a:spcAft>
                          <a:spcPts val="0"/>
                        </a:spcAft>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089237206"/>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1-3</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solidFill>
                            <a:srgbClr val="C00000"/>
                          </a:solidFill>
                          <a:effectLst/>
                        </a:rPr>
                        <a:t>The outcome is </a:t>
                      </a:r>
                      <a:r>
                        <a:rPr lang="en-US" sz="2400" b="1" i="1" dirty="0">
                          <a:solidFill>
                            <a:srgbClr val="C00000"/>
                          </a:solidFill>
                          <a:effectLst/>
                        </a:rPr>
                        <a:t>important </a:t>
                      </a:r>
                      <a:r>
                        <a:rPr lang="en-US" sz="2400" dirty="0">
                          <a:solidFill>
                            <a:srgbClr val="C00000"/>
                          </a:solidFill>
                          <a:effectLst/>
                        </a:rPr>
                        <a:t>but I can still make decisions without it</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5646895"/>
                  </a:ext>
                </a:extLst>
              </a:tr>
              <a:tr h="138721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4-6</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solidFill>
                            <a:srgbClr val="C00000"/>
                          </a:solidFill>
                          <a:effectLst/>
                        </a:rPr>
                        <a:t>The outcome is </a:t>
                      </a:r>
                      <a:r>
                        <a:rPr lang="en-US" sz="2400" b="1" i="1" dirty="0">
                          <a:solidFill>
                            <a:srgbClr val="C00000"/>
                          </a:solidFill>
                          <a:effectLst/>
                        </a:rPr>
                        <a:t>important </a:t>
                      </a:r>
                      <a:r>
                        <a:rPr lang="en-US" sz="2400" b="0" i="0" dirty="0">
                          <a:solidFill>
                            <a:srgbClr val="C00000"/>
                          </a:solidFill>
                          <a:effectLst/>
                        </a:rPr>
                        <a:t>but other outcomes are more important</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51563732"/>
                  </a:ext>
                </a:extLst>
              </a:tr>
              <a:tr h="863158">
                <a:tc>
                  <a:txBody>
                    <a:bodyPr/>
                    <a:lstStyle/>
                    <a:p>
                      <a:pPr marL="0" marR="0" algn="ctr">
                        <a:spcBef>
                          <a:spcPts val="0"/>
                        </a:spcBef>
                        <a:spcAft>
                          <a:spcPts val="0"/>
                        </a:spcAft>
                      </a:pPr>
                      <a:r>
                        <a:rPr lang="en-US" sz="2400" dirty="0">
                          <a:effectLst/>
                          <a:latin typeface="Calibri" panose="020F0502020204030204" pitchFamily="34" charset="0"/>
                          <a:cs typeface="Calibri" panose="020F0502020204030204" pitchFamily="34" charset="0"/>
                        </a:rPr>
                        <a:t>7-9</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US" sz="2400" dirty="0">
                          <a:solidFill>
                            <a:srgbClr val="C00000"/>
                          </a:solidFill>
                          <a:effectLst/>
                        </a:rPr>
                        <a:t>I need this outcome for my decision-making</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985018"/>
                  </a:ext>
                </a:extLst>
              </a:tr>
            </a:tbl>
          </a:graphicData>
        </a:graphic>
      </p:graphicFrame>
      <p:sp>
        <p:nvSpPr>
          <p:cNvPr id="7" name="TextBox 6">
            <a:extLst>
              <a:ext uri="{FF2B5EF4-FFF2-40B4-BE49-F238E27FC236}">
                <a16:creationId xmlns:a16="http://schemas.microsoft.com/office/drawing/2014/main" id="{3EC142EE-9F51-4296-A0E5-DB30C777BB59}"/>
              </a:ext>
            </a:extLst>
          </p:cNvPr>
          <p:cNvSpPr txBox="1"/>
          <p:nvPr/>
        </p:nvSpPr>
        <p:spPr>
          <a:xfrm>
            <a:off x="2711450" y="1999499"/>
            <a:ext cx="8778875" cy="461665"/>
          </a:xfrm>
          <a:prstGeom prst="rect">
            <a:avLst/>
          </a:prstGeom>
          <a:noFill/>
        </p:spPr>
        <p:txBody>
          <a:bodyPr wrap="square" rtlCol="0">
            <a:spAutoFit/>
          </a:bodyPr>
          <a:lstStyle/>
          <a:p>
            <a:r>
              <a:rPr lang="en-US" sz="2400" dirty="0"/>
              <a:t>How you should rate the outcomes:</a:t>
            </a:r>
          </a:p>
        </p:txBody>
      </p:sp>
    </p:spTree>
    <p:extLst>
      <p:ext uri="{BB962C8B-B14F-4D97-AF65-F5344CB8AC3E}">
        <p14:creationId xmlns:p14="http://schemas.microsoft.com/office/powerpoint/2010/main" val="2216040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550096-5EBF-5AC2-5F3D-AD0175041FD8}"/>
              </a:ext>
            </a:extLst>
          </p:cNvPr>
          <p:cNvSpPr>
            <a:spLocks noGrp="1"/>
          </p:cNvSpPr>
          <p:nvPr>
            <p:ph type="title"/>
          </p:nvPr>
        </p:nvSpPr>
        <p:spPr>
          <a:xfrm>
            <a:off x="2711950" y="539203"/>
            <a:ext cx="8778205" cy="1039173"/>
          </a:xfrm>
        </p:spPr>
        <p:txBody>
          <a:bodyPr/>
          <a:lstStyle/>
          <a:p>
            <a:r>
              <a:rPr lang="en-US" dirty="0"/>
              <a:t>Patient-Important Criteria</a:t>
            </a:r>
          </a:p>
        </p:txBody>
      </p:sp>
      <p:graphicFrame>
        <p:nvGraphicFramePr>
          <p:cNvPr id="4" name="Table 3">
            <a:extLst>
              <a:ext uri="{FF2B5EF4-FFF2-40B4-BE49-F238E27FC236}">
                <a16:creationId xmlns:a16="http://schemas.microsoft.com/office/drawing/2014/main" id="{7AD07E07-0507-B70C-E8CC-E15FBA32917E}"/>
              </a:ext>
            </a:extLst>
          </p:cNvPr>
          <p:cNvGraphicFramePr>
            <a:graphicFrameLocks noGrp="1"/>
          </p:cNvGraphicFramePr>
          <p:nvPr>
            <p:extLst>
              <p:ext uri="{D42A27DB-BD31-4B8C-83A1-F6EECF244321}">
                <p14:modId xmlns:p14="http://schemas.microsoft.com/office/powerpoint/2010/main" val="4222095340"/>
              </p:ext>
            </p:extLst>
          </p:nvPr>
        </p:nvGraphicFramePr>
        <p:xfrm>
          <a:off x="2688556" y="1851768"/>
          <a:ext cx="8789988" cy="3496087"/>
        </p:xfrm>
        <a:graphic>
          <a:graphicData uri="http://schemas.openxmlformats.org/drawingml/2006/table">
            <a:tbl>
              <a:tblPr firstRow="1" bandRow="1">
                <a:tableStyleId>{5C22544A-7EE6-4342-B048-85BDC9FD1C3A}</a:tableStyleId>
              </a:tblPr>
              <a:tblGrid>
                <a:gridCol w="2659744">
                  <a:extLst>
                    <a:ext uri="{9D8B030D-6E8A-4147-A177-3AD203B41FA5}">
                      <a16:colId xmlns:a16="http://schemas.microsoft.com/office/drawing/2014/main" val="3421622885"/>
                    </a:ext>
                  </a:extLst>
                </a:gridCol>
                <a:gridCol w="6130244">
                  <a:extLst>
                    <a:ext uri="{9D8B030D-6E8A-4147-A177-3AD203B41FA5}">
                      <a16:colId xmlns:a16="http://schemas.microsoft.com/office/drawing/2014/main" val="1929297540"/>
                    </a:ext>
                  </a:extLst>
                </a:gridCol>
              </a:tblGrid>
              <a:tr h="971135">
                <a:tc>
                  <a:txBody>
                    <a:bodyPr/>
                    <a:lstStyle/>
                    <a:p>
                      <a:pPr algn="ctr"/>
                      <a:r>
                        <a:rPr lang="en-US" sz="2400" b="1" dirty="0">
                          <a:solidFill>
                            <a:schemeClr val="tx1"/>
                          </a:solidFill>
                        </a:rPr>
                        <a:t>High Consensus</a:t>
                      </a:r>
                    </a:p>
                    <a:p>
                      <a:pPr algn="ctr"/>
                      <a:r>
                        <a:rPr lang="en-US" sz="2400" b="1" dirty="0">
                          <a:solidFill>
                            <a:schemeClr val="tx1"/>
                          </a:solidFill>
                        </a:rPr>
                        <a:t>“Retain”</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effectLst/>
                        </a:rPr>
                        <a:t>≥70% of all voters rated the outcome with a score of 7, 8, or 9</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720906728"/>
                  </a:ext>
                </a:extLst>
              </a:tr>
              <a:tr h="1262476">
                <a:tc>
                  <a:txBody>
                    <a:bodyPr/>
                    <a:lstStyle/>
                    <a:p>
                      <a:pPr algn="ctr"/>
                      <a:r>
                        <a:rPr lang="en-US" sz="2400" b="1" dirty="0"/>
                        <a:t>Patient-Important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effectLst/>
                        </a:rPr>
                        <a:t>&lt;70% of all voters rated the outcome 7, 8 or 9, BUT the patient group gave the outcome an average rating of ≥7</a:t>
                      </a:r>
                      <a:endParaRPr lang="en-US"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noFill/>
                  </a:tcPr>
                </a:tc>
                <a:extLst>
                  <a:ext uri="{0D108BD9-81ED-4DB2-BD59-A6C34878D82A}">
                    <a16:rowId xmlns:a16="http://schemas.microsoft.com/office/drawing/2014/main" val="1776756678"/>
                  </a:ext>
                </a:extLst>
              </a:tr>
              <a:tr h="1262476">
                <a:tc>
                  <a:txBody>
                    <a:bodyPr/>
                    <a:lstStyle/>
                    <a:p>
                      <a:pPr algn="ctr"/>
                      <a:r>
                        <a:rPr lang="en-US" sz="2400" b="1" dirty="0"/>
                        <a:t>Eliminate</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effectLst/>
                        </a:rPr>
                        <a:t>&lt;70% of voters rated the outcome 7, 8, or 9, AND the patient group average rating was &lt;7</a:t>
                      </a:r>
                      <a:endParaRPr lang="en-US"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916721046"/>
                  </a:ext>
                </a:extLst>
              </a:tr>
            </a:tbl>
          </a:graphicData>
        </a:graphic>
      </p:graphicFrame>
      <p:sp>
        <p:nvSpPr>
          <p:cNvPr id="9" name="Oval 8">
            <a:extLst>
              <a:ext uri="{FF2B5EF4-FFF2-40B4-BE49-F238E27FC236}">
                <a16:creationId xmlns:a16="http://schemas.microsoft.com/office/drawing/2014/main" id="{310D4474-EF58-DFA3-2D63-CC1C01372887}"/>
              </a:ext>
            </a:extLst>
          </p:cNvPr>
          <p:cNvSpPr/>
          <p:nvPr/>
        </p:nvSpPr>
        <p:spPr>
          <a:xfrm>
            <a:off x="2432804" y="2641601"/>
            <a:ext cx="9454395" cy="1501098"/>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020119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0BD0-1E5F-6296-FFFE-53E6E852B589}"/>
              </a:ext>
            </a:extLst>
          </p:cNvPr>
          <p:cNvSpPr>
            <a:spLocks noGrp="1"/>
          </p:cNvSpPr>
          <p:nvPr>
            <p:ph type="title"/>
          </p:nvPr>
        </p:nvSpPr>
        <p:spPr/>
        <p:txBody>
          <a:bodyPr>
            <a:normAutofit/>
          </a:bodyPr>
          <a:lstStyle/>
          <a:p>
            <a:r>
              <a:rPr lang="en-US" dirty="0"/>
              <a:t>High Consensus in </a:t>
            </a:r>
            <a:r>
              <a:rPr lang="en-US" dirty="0" err="1"/>
              <a:t>coreVWD</a:t>
            </a:r>
            <a:endParaRPr lang="en-US" dirty="0"/>
          </a:p>
        </p:txBody>
      </p:sp>
      <p:pic>
        <p:nvPicPr>
          <p:cNvPr id="5" name="Picture 4">
            <a:extLst>
              <a:ext uri="{FF2B5EF4-FFF2-40B4-BE49-F238E27FC236}">
                <a16:creationId xmlns:a16="http://schemas.microsoft.com/office/drawing/2014/main" id="{516B44F7-FACC-C831-25B4-D904C168965F}"/>
              </a:ext>
            </a:extLst>
          </p:cNvPr>
          <p:cNvPicPr>
            <a:picLocks noChangeAspect="1"/>
          </p:cNvPicPr>
          <p:nvPr/>
        </p:nvPicPr>
        <p:blipFill>
          <a:blip r:embed="rId3"/>
          <a:stretch>
            <a:fillRect/>
          </a:stretch>
        </p:blipFill>
        <p:spPr>
          <a:xfrm>
            <a:off x="3187545" y="1885949"/>
            <a:ext cx="7278627" cy="4432848"/>
          </a:xfrm>
          <a:prstGeom prst="rect">
            <a:avLst/>
          </a:prstGeom>
        </p:spPr>
      </p:pic>
      <p:sp>
        <p:nvSpPr>
          <p:cNvPr id="6" name="Oval 5">
            <a:extLst>
              <a:ext uri="{FF2B5EF4-FFF2-40B4-BE49-F238E27FC236}">
                <a16:creationId xmlns:a16="http://schemas.microsoft.com/office/drawing/2014/main" id="{17CAF692-BD08-AB97-B816-A9139BB86606}"/>
              </a:ext>
            </a:extLst>
          </p:cNvPr>
          <p:cNvSpPr/>
          <p:nvPr/>
        </p:nvSpPr>
        <p:spPr>
          <a:xfrm>
            <a:off x="3892379" y="2631989"/>
            <a:ext cx="6672649" cy="1099751"/>
          </a:xfrm>
          <a:prstGeom prst="ellipse">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030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0BD0-1E5F-6296-FFFE-53E6E852B589}"/>
              </a:ext>
            </a:extLst>
          </p:cNvPr>
          <p:cNvSpPr>
            <a:spLocks noGrp="1"/>
          </p:cNvSpPr>
          <p:nvPr>
            <p:ph type="title"/>
          </p:nvPr>
        </p:nvSpPr>
        <p:spPr/>
        <p:txBody>
          <a:bodyPr>
            <a:normAutofit fontScale="90000"/>
          </a:bodyPr>
          <a:lstStyle/>
          <a:p>
            <a:r>
              <a:rPr lang="en-US" dirty="0"/>
              <a:t>Patient-Important Outcome in </a:t>
            </a:r>
            <a:r>
              <a:rPr lang="en-US" dirty="0" err="1"/>
              <a:t>coreVWD</a:t>
            </a:r>
            <a:endParaRPr lang="en-US" dirty="0"/>
          </a:p>
        </p:txBody>
      </p:sp>
      <p:pic>
        <p:nvPicPr>
          <p:cNvPr id="3" name="Picture 2" descr="A graph with different colored dots&#10;&#10;Description automatically generated">
            <a:extLst>
              <a:ext uri="{FF2B5EF4-FFF2-40B4-BE49-F238E27FC236}">
                <a16:creationId xmlns:a16="http://schemas.microsoft.com/office/drawing/2014/main" id="{AF34996E-E7A3-6D3C-D247-14FAD83A6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302" y="1783079"/>
            <a:ext cx="7162363" cy="4654593"/>
          </a:xfrm>
          <a:prstGeom prst="rect">
            <a:avLst/>
          </a:prstGeom>
        </p:spPr>
      </p:pic>
      <p:sp>
        <p:nvSpPr>
          <p:cNvPr id="6" name="Oval 5">
            <a:extLst>
              <a:ext uri="{FF2B5EF4-FFF2-40B4-BE49-F238E27FC236}">
                <a16:creationId xmlns:a16="http://schemas.microsoft.com/office/drawing/2014/main" id="{6912390A-C4A0-E7F8-E48F-FC27DD97F134}"/>
              </a:ext>
            </a:extLst>
          </p:cNvPr>
          <p:cNvSpPr/>
          <p:nvPr/>
        </p:nvSpPr>
        <p:spPr>
          <a:xfrm>
            <a:off x="5165124" y="2631989"/>
            <a:ext cx="1260390" cy="1099751"/>
          </a:xfrm>
          <a:prstGeom prst="ellipse">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136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DFB9-7BAC-8C1F-7840-B97825368643}"/>
              </a:ext>
            </a:extLst>
          </p:cNvPr>
          <p:cNvSpPr>
            <a:spLocks noGrp="1"/>
          </p:cNvSpPr>
          <p:nvPr>
            <p:ph type="title"/>
          </p:nvPr>
        </p:nvSpPr>
        <p:spPr/>
        <p:txBody>
          <a:bodyPr>
            <a:normAutofit fontScale="90000"/>
          </a:bodyPr>
          <a:lstStyle/>
          <a:p>
            <a:r>
              <a:rPr lang="en-US" dirty="0" err="1"/>
              <a:t>coreVWD</a:t>
            </a:r>
            <a:r>
              <a:rPr lang="en-US" dirty="0"/>
              <a:t> Patient-important outcomes</a:t>
            </a:r>
          </a:p>
        </p:txBody>
      </p:sp>
      <p:pic>
        <p:nvPicPr>
          <p:cNvPr id="5" name="Picture 4">
            <a:extLst>
              <a:ext uri="{FF2B5EF4-FFF2-40B4-BE49-F238E27FC236}">
                <a16:creationId xmlns:a16="http://schemas.microsoft.com/office/drawing/2014/main" id="{871A840F-18F5-F1D0-D80A-CA2BAA06436D}"/>
              </a:ext>
            </a:extLst>
          </p:cNvPr>
          <p:cNvPicPr>
            <a:picLocks noChangeAspect="1"/>
          </p:cNvPicPr>
          <p:nvPr/>
        </p:nvPicPr>
        <p:blipFill>
          <a:blip r:embed="rId2"/>
          <a:stretch>
            <a:fillRect/>
          </a:stretch>
        </p:blipFill>
        <p:spPr>
          <a:xfrm>
            <a:off x="2514241" y="1962835"/>
            <a:ext cx="6400800" cy="4554802"/>
          </a:xfrm>
          <a:prstGeom prst="rect">
            <a:avLst/>
          </a:prstGeom>
        </p:spPr>
      </p:pic>
      <p:sp>
        <p:nvSpPr>
          <p:cNvPr id="6" name="TextBox 5">
            <a:extLst>
              <a:ext uri="{FF2B5EF4-FFF2-40B4-BE49-F238E27FC236}">
                <a16:creationId xmlns:a16="http://schemas.microsoft.com/office/drawing/2014/main" id="{3ED939B0-359F-9F7C-97BA-2083DE44CEEE}"/>
              </a:ext>
            </a:extLst>
          </p:cNvPr>
          <p:cNvSpPr txBox="1"/>
          <p:nvPr/>
        </p:nvSpPr>
        <p:spPr>
          <a:xfrm>
            <a:off x="9112750" y="3793492"/>
            <a:ext cx="3505200" cy="707886"/>
          </a:xfrm>
          <a:prstGeom prst="rect">
            <a:avLst/>
          </a:prstGeom>
          <a:noFill/>
        </p:spPr>
        <p:txBody>
          <a:bodyPr wrap="square" rtlCol="0">
            <a:spAutoFit/>
          </a:bodyPr>
          <a:lstStyle/>
          <a:p>
            <a:r>
              <a:rPr lang="en-US" sz="2000" b="1" dirty="0">
                <a:solidFill>
                  <a:schemeClr val="accent2"/>
                </a:solidFill>
              </a:rPr>
              <a:t>Patient Average: 8.43</a:t>
            </a:r>
          </a:p>
          <a:p>
            <a:r>
              <a:rPr lang="en-US" sz="2000" b="1" dirty="0">
                <a:solidFill>
                  <a:schemeClr val="accent1"/>
                </a:solidFill>
              </a:rPr>
              <a:t>Non-Patient Average: 7.81</a:t>
            </a:r>
          </a:p>
        </p:txBody>
      </p:sp>
    </p:spTree>
    <p:extLst>
      <p:ext uri="{BB962C8B-B14F-4D97-AF65-F5344CB8AC3E}">
        <p14:creationId xmlns:p14="http://schemas.microsoft.com/office/powerpoint/2010/main" val="3618139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1EB4D-3821-71D7-7755-37CCE45E4055}"/>
              </a:ext>
            </a:extLst>
          </p:cNvPr>
          <p:cNvSpPr>
            <a:spLocks noGrp="1"/>
          </p:cNvSpPr>
          <p:nvPr>
            <p:ph type="title"/>
          </p:nvPr>
        </p:nvSpPr>
        <p:spPr/>
        <p:txBody>
          <a:bodyPr>
            <a:normAutofit fontScale="90000"/>
          </a:bodyPr>
          <a:lstStyle/>
          <a:p>
            <a:r>
              <a:rPr lang="en-US" dirty="0" err="1"/>
              <a:t>coreVWD</a:t>
            </a:r>
            <a:r>
              <a:rPr lang="en-US" dirty="0"/>
              <a:t> Patient-important outcomes</a:t>
            </a:r>
          </a:p>
        </p:txBody>
      </p:sp>
      <p:pic>
        <p:nvPicPr>
          <p:cNvPr id="5" name="Picture 4">
            <a:extLst>
              <a:ext uri="{FF2B5EF4-FFF2-40B4-BE49-F238E27FC236}">
                <a16:creationId xmlns:a16="http://schemas.microsoft.com/office/drawing/2014/main" id="{97463693-F22C-54A8-20C3-648E36EA996B}"/>
              </a:ext>
            </a:extLst>
          </p:cNvPr>
          <p:cNvPicPr>
            <a:picLocks noChangeAspect="1"/>
          </p:cNvPicPr>
          <p:nvPr/>
        </p:nvPicPr>
        <p:blipFill>
          <a:blip r:embed="rId2"/>
          <a:stretch>
            <a:fillRect/>
          </a:stretch>
        </p:blipFill>
        <p:spPr>
          <a:xfrm>
            <a:off x="2711950" y="1877151"/>
            <a:ext cx="6400800" cy="4540568"/>
          </a:xfrm>
          <a:prstGeom prst="rect">
            <a:avLst/>
          </a:prstGeom>
        </p:spPr>
      </p:pic>
      <p:sp>
        <p:nvSpPr>
          <p:cNvPr id="6" name="TextBox 5">
            <a:extLst>
              <a:ext uri="{FF2B5EF4-FFF2-40B4-BE49-F238E27FC236}">
                <a16:creationId xmlns:a16="http://schemas.microsoft.com/office/drawing/2014/main" id="{D6E5E782-29C1-F0A1-FF34-35B0DD289619}"/>
              </a:ext>
            </a:extLst>
          </p:cNvPr>
          <p:cNvSpPr txBox="1"/>
          <p:nvPr/>
        </p:nvSpPr>
        <p:spPr>
          <a:xfrm>
            <a:off x="9112750" y="3793492"/>
            <a:ext cx="3505200" cy="707886"/>
          </a:xfrm>
          <a:prstGeom prst="rect">
            <a:avLst/>
          </a:prstGeom>
          <a:noFill/>
        </p:spPr>
        <p:txBody>
          <a:bodyPr wrap="square" rtlCol="0">
            <a:spAutoFit/>
          </a:bodyPr>
          <a:lstStyle/>
          <a:p>
            <a:r>
              <a:rPr lang="en-US" sz="2000" b="1" dirty="0">
                <a:solidFill>
                  <a:schemeClr val="accent2"/>
                </a:solidFill>
              </a:rPr>
              <a:t>Patient Average: 7.71</a:t>
            </a:r>
          </a:p>
          <a:p>
            <a:r>
              <a:rPr lang="en-US" sz="2000" b="1" dirty="0">
                <a:solidFill>
                  <a:schemeClr val="accent1"/>
                </a:solidFill>
              </a:rPr>
              <a:t>Non-Patient Average: 6.58</a:t>
            </a:r>
          </a:p>
        </p:txBody>
      </p:sp>
    </p:spTree>
    <p:extLst>
      <p:ext uri="{BB962C8B-B14F-4D97-AF65-F5344CB8AC3E}">
        <p14:creationId xmlns:p14="http://schemas.microsoft.com/office/powerpoint/2010/main" val="3452157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860B-B033-2862-B1EC-943506F82109}"/>
              </a:ext>
            </a:extLst>
          </p:cNvPr>
          <p:cNvSpPr>
            <a:spLocks noGrp="1"/>
          </p:cNvSpPr>
          <p:nvPr>
            <p:ph type="ctrTitle"/>
          </p:nvPr>
        </p:nvSpPr>
        <p:spPr/>
        <p:txBody>
          <a:bodyPr>
            <a:normAutofit/>
          </a:bodyPr>
          <a:lstStyle/>
          <a:p>
            <a:r>
              <a:rPr lang="en-US" sz="4300" b="1" i="0" dirty="0">
                <a:effectLst/>
                <a:highlight>
                  <a:srgbClr val="FFFFFF"/>
                </a:highlight>
              </a:rPr>
              <a:t>What does this ultimately mean for patients and how can NMOs be involved?</a:t>
            </a:r>
          </a:p>
        </p:txBody>
      </p:sp>
      <p:sp>
        <p:nvSpPr>
          <p:cNvPr id="3" name="TextBox 2">
            <a:extLst>
              <a:ext uri="{FF2B5EF4-FFF2-40B4-BE49-F238E27FC236}">
                <a16:creationId xmlns:a16="http://schemas.microsoft.com/office/drawing/2014/main" id="{F55528ED-FE45-B2E8-256F-CEC8EA7847F1}"/>
              </a:ext>
            </a:extLst>
          </p:cNvPr>
          <p:cNvSpPr txBox="1"/>
          <p:nvPr/>
        </p:nvSpPr>
        <p:spPr>
          <a:xfrm>
            <a:off x="4143766" y="4587855"/>
            <a:ext cx="56043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Paula James, MD, FRCPC</a:t>
            </a:r>
          </a:p>
        </p:txBody>
      </p:sp>
      <p:pic>
        <p:nvPicPr>
          <p:cNvPr id="4" name="Picture 9">
            <a:extLst>
              <a:ext uri="{FF2B5EF4-FFF2-40B4-BE49-F238E27FC236}">
                <a16:creationId xmlns:a16="http://schemas.microsoft.com/office/drawing/2014/main" id="{9C9B20AC-B43D-5741-EA16-DE844B5FC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5597" y="5571635"/>
            <a:ext cx="117633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599C5F-B06A-E419-6B91-8EB57DDAF9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5502" y="5678326"/>
            <a:ext cx="3159919" cy="92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8AA4D99-DE72-BFB5-B40D-02DBF5776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2645" y="5526985"/>
            <a:ext cx="1011306" cy="1011306"/>
          </a:xfrm>
          <a:prstGeom prst="rect">
            <a:avLst/>
          </a:prstGeom>
        </p:spPr>
      </p:pic>
    </p:spTree>
    <p:extLst>
      <p:ext uri="{BB962C8B-B14F-4D97-AF65-F5344CB8AC3E}">
        <p14:creationId xmlns:p14="http://schemas.microsoft.com/office/powerpoint/2010/main" val="1212436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a:extLst>
              <a:ext uri="{FF2B5EF4-FFF2-40B4-BE49-F238E27FC236}">
                <a16:creationId xmlns:a16="http://schemas.microsoft.com/office/drawing/2014/main" id="{D871F573-ED3C-98DE-EAFA-584535DFBEE0}"/>
              </a:ext>
            </a:extLst>
          </p:cNvPr>
          <p:cNvGraphicFramePr>
            <a:graphicFrameLocks/>
          </p:cNvGraphicFramePr>
          <p:nvPr/>
        </p:nvGraphicFramePr>
        <p:xfrm>
          <a:off x="3141397" y="1949363"/>
          <a:ext cx="6992280" cy="3098024"/>
        </p:xfrm>
        <a:graphic>
          <a:graphicData uri="http://schemas.openxmlformats.org/drawingml/2006/table">
            <a:tbl>
              <a:tblPr firstRow="1"/>
              <a:tblGrid>
                <a:gridCol w="2629132">
                  <a:extLst>
                    <a:ext uri="{9D8B030D-6E8A-4147-A177-3AD203B41FA5}">
                      <a16:colId xmlns:a16="http://schemas.microsoft.com/office/drawing/2014/main" val="1635631447"/>
                    </a:ext>
                  </a:extLst>
                </a:gridCol>
                <a:gridCol w="4363148">
                  <a:extLst>
                    <a:ext uri="{9D8B030D-6E8A-4147-A177-3AD203B41FA5}">
                      <a16:colId xmlns:a16="http://schemas.microsoft.com/office/drawing/2014/main" val="2016993643"/>
                    </a:ext>
                  </a:extLst>
                </a:gridCol>
              </a:tblGrid>
              <a:tr h="452815">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Conflict</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tc>
                  <a:txBody>
                    <a:bodyPr/>
                    <a:lstStyle/>
                    <a:p>
                      <a:pPr marL="0" marR="0" algn="ctr">
                        <a:lnSpc>
                          <a:spcPct val="115000"/>
                        </a:lnSpc>
                        <a:spcBef>
                          <a:spcPts val="0"/>
                        </a:spcBef>
                        <a:spcAft>
                          <a:spcPts val="0"/>
                        </a:spcAft>
                      </a:pPr>
                      <a:r>
                        <a:rPr lang="en-CA" sz="1400" b="1" kern="1200" dirty="0">
                          <a:solidFill>
                            <a:schemeClr val="bg1"/>
                          </a:solidFill>
                          <a:effectLst/>
                          <a:latin typeface="Arial" panose="020B0604020202020204" pitchFamily="34" charset="0"/>
                          <a:ea typeface="Times New Roman"/>
                          <a:cs typeface="Arial" panose="020B0604020202020204" pitchFamily="34" charset="0"/>
                        </a:rPr>
                        <a:t>Disclosure - if conflict of interest exists</a:t>
                      </a:r>
                      <a:endParaRPr lang="en-US" sz="1400" b="1" dirty="0">
                        <a:solidFill>
                          <a:schemeClr val="bg1"/>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3F78"/>
                      </a:solidFill>
                      <a:prstDash val="solid"/>
                      <a:round/>
                      <a:headEnd type="none" w="med" len="med"/>
                      <a:tailEnd type="none" w="med" len="med"/>
                    </a:lnB>
                    <a:solidFill>
                      <a:srgbClr val="EF4042"/>
                    </a:solidFill>
                  </a:tcPr>
                </a:tc>
                <a:extLst>
                  <a:ext uri="{0D108BD9-81ED-4DB2-BD59-A6C34878D82A}">
                    <a16:rowId xmlns:a16="http://schemas.microsoft.com/office/drawing/2014/main" val="29763463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Research Support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Bayer</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3F78"/>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1613285"/>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Director, Officer, Employee</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313646246"/>
                  </a:ext>
                </a:extLst>
              </a:tr>
              <a:tr h="413510">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Shareholder </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18670113"/>
                  </a:ext>
                </a:extLst>
              </a:tr>
              <a:tr h="402772">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Honoraria</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4255403235"/>
                  </a:ext>
                </a:extLst>
              </a:tr>
              <a:tr h="422544">
                <a:tc>
                  <a:txBody>
                    <a:bodyPr/>
                    <a:lstStyle/>
                    <a:p>
                      <a:pPr marL="0" marR="0">
                        <a:lnSpc>
                          <a:spcPct val="115000"/>
                        </a:lnSpc>
                        <a:spcBef>
                          <a:spcPts val="0"/>
                        </a:spcBef>
                        <a:spcAft>
                          <a:spcPts val="0"/>
                        </a:spcAft>
                      </a:pPr>
                      <a:r>
                        <a:rPr lang="en-CA" sz="1400" kern="1200">
                          <a:solidFill>
                            <a:srgbClr val="1F3F78"/>
                          </a:solidFill>
                          <a:effectLst/>
                          <a:latin typeface="Arial" panose="020B0604020202020204" pitchFamily="34" charset="0"/>
                          <a:ea typeface="Times New Roman"/>
                          <a:cs typeface="Arial" panose="020B0604020202020204" pitchFamily="34" charset="0"/>
                        </a:rPr>
                        <a:t>Advisory Committee</a:t>
                      </a:r>
                      <a:endParaRPr lang="en-US" sz="140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endParaRPr lang="en-US" sz="1400" dirty="0">
                        <a:solidFill>
                          <a:schemeClr val="bg1"/>
                        </a:solidFill>
                        <a:effectLst/>
                        <a:latin typeface="Arial" panose="020B0604020202020204" pitchFamily="34" charset="0"/>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2239683681"/>
                  </a:ext>
                </a:extLst>
              </a:tr>
              <a:tr h="422544">
                <a:tc>
                  <a:txBody>
                    <a:bodyPr/>
                    <a:lstStyle/>
                    <a:p>
                      <a:pPr marL="0" marR="0">
                        <a:lnSpc>
                          <a:spcPct val="115000"/>
                        </a:lnSpc>
                        <a:spcBef>
                          <a:spcPts val="0"/>
                        </a:spcBef>
                        <a:spcAft>
                          <a:spcPts val="0"/>
                        </a:spcAft>
                      </a:pPr>
                      <a:r>
                        <a:rPr lang="en-CA" sz="1400" kern="1200" dirty="0">
                          <a:solidFill>
                            <a:srgbClr val="1F3F78"/>
                          </a:solidFill>
                          <a:effectLst/>
                          <a:latin typeface="Arial" panose="020B0604020202020204" pitchFamily="34" charset="0"/>
                          <a:ea typeface="Times New Roman"/>
                          <a:cs typeface="Arial" panose="020B0604020202020204" pitchFamily="34" charset="0"/>
                        </a:rPr>
                        <a:t>Consultant</a:t>
                      </a:r>
                      <a:endParaRPr lang="en-US" sz="1400" dirty="0">
                        <a:solidFill>
                          <a:srgbClr val="1F3F78"/>
                        </a:solidFill>
                        <a:effectLst/>
                        <a:latin typeface="Arial" panose="020B0604020202020204" pitchFamily="34" charset="0"/>
                        <a:ea typeface="Calibri"/>
                        <a:cs typeface="Arial" panose="020B0604020202020204" pitchFamily="34" charset="0"/>
                      </a:endParaRP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tc>
                  <a:txBody>
                    <a:bodyPr/>
                    <a:lstStyle/>
                    <a:p>
                      <a:pPr>
                        <a:lnSpc>
                          <a:spcPct val="115000"/>
                        </a:lnSpc>
                      </a:pPr>
                      <a:r>
                        <a:rPr lang="en-US" sz="1400" dirty="0">
                          <a:solidFill>
                            <a:schemeClr val="tx1"/>
                          </a:solidFill>
                          <a:effectLst/>
                          <a:latin typeface="Arial" panose="020B0604020202020204" pitchFamily="34" charset="0"/>
                          <a:cs typeface="Arial" panose="020B0604020202020204" pitchFamily="34" charset="0"/>
                        </a:rPr>
                        <a:t>Band/Guardian Therapeutics, Star/Vega Therapeutics, Roche, BioMarin</a:t>
                      </a:r>
                    </a:p>
                  </a:txBody>
                  <a:tcPr marT="45729" marB="4572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8E9A">
                        <a:alpha val="29000"/>
                      </a:srgbClr>
                    </a:solidFill>
                  </a:tcPr>
                </a:tc>
                <a:extLst>
                  <a:ext uri="{0D108BD9-81ED-4DB2-BD59-A6C34878D82A}">
                    <a16:rowId xmlns:a16="http://schemas.microsoft.com/office/drawing/2014/main" val="1669461379"/>
                  </a:ext>
                </a:extLst>
              </a:tr>
            </a:tbl>
          </a:graphicData>
        </a:graphic>
      </p:graphicFrame>
      <p:sp>
        <p:nvSpPr>
          <p:cNvPr id="4" name="Title 1">
            <a:extLst>
              <a:ext uri="{FF2B5EF4-FFF2-40B4-BE49-F238E27FC236}">
                <a16:creationId xmlns:a16="http://schemas.microsoft.com/office/drawing/2014/main" id="{DE19E1FC-3EC0-DB98-2443-F21D984E28DB}"/>
              </a:ext>
            </a:extLst>
          </p:cNvPr>
          <p:cNvSpPr txBox="1">
            <a:spLocks/>
          </p:cNvSpPr>
          <p:nvPr/>
        </p:nvSpPr>
        <p:spPr>
          <a:xfrm>
            <a:off x="3141396" y="1170764"/>
            <a:ext cx="6691133" cy="726956"/>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400" b="0" i="0" u="none" strike="noStrike" kern="1200" cap="none" spc="0" normalizeH="0" baseline="0" noProof="0" dirty="0">
                <a:ln>
                  <a:noFill/>
                </a:ln>
                <a:solidFill>
                  <a:srgbClr val="1F3F78"/>
                </a:solidFill>
                <a:effectLst/>
                <a:uLnTx/>
                <a:uFillTx/>
                <a:latin typeface="Arial" panose="020B0604020202020204" pitchFamily="34" charset="0"/>
                <a:ea typeface="+mj-ea"/>
                <a:cs typeface="Arial" panose="020B0604020202020204" pitchFamily="34" charset="0"/>
              </a:rPr>
              <a:t>Disclosures for: Paula James</a:t>
            </a:r>
          </a:p>
        </p:txBody>
      </p:sp>
    </p:spTree>
    <p:extLst>
      <p:ext uri="{BB962C8B-B14F-4D97-AF65-F5344CB8AC3E}">
        <p14:creationId xmlns:p14="http://schemas.microsoft.com/office/powerpoint/2010/main" val="1148416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860B-B033-2862-B1EC-943506F82109}"/>
              </a:ext>
            </a:extLst>
          </p:cNvPr>
          <p:cNvSpPr>
            <a:spLocks noGrp="1"/>
          </p:cNvSpPr>
          <p:nvPr>
            <p:ph type="ctrTitle"/>
          </p:nvPr>
        </p:nvSpPr>
        <p:spPr/>
        <p:txBody>
          <a:bodyPr>
            <a:normAutofit/>
          </a:bodyPr>
          <a:lstStyle/>
          <a:p>
            <a:r>
              <a:rPr lang="en-US" sz="4300" b="1" i="0" dirty="0">
                <a:effectLst/>
                <a:highlight>
                  <a:srgbClr val="FFFFFF"/>
                </a:highlight>
              </a:rPr>
              <a:t>Results</a:t>
            </a:r>
          </a:p>
        </p:txBody>
      </p:sp>
    </p:spTree>
    <p:extLst>
      <p:ext uri="{BB962C8B-B14F-4D97-AF65-F5344CB8AC3E}">
        <p14:creationId xmlns:p14="http://schemas.microsoft.com/office/powerpoint/2010/main" val="307347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017E0C-BEE2-99E6-D60A-0457597915B7}"/>
              </a:ext>
            </a:extLst>
          </p:cNvPr>
          <p:cNvSpPr>
            <a:spLocks noGrp="1"/>
          </p:cNvSpPr>
          <p:nvPr>
            <p:ph type="ctrTitle"/>
          </p:nvPr>
        </p:nvSpPr>
        <p:spPr>
          <a:xfrm>
            <a:off x="2701743" y="-333828"/>
            <a:ext cx="8958805" cy="2789022"/>
          </a:xfrm>
        </p:spPr>
        <p:txBody>
          <a:bodyPr/>
          <a:lstStyle/>
          <a:p>
            <a:r>
              <a:rPr lang="en-US" dirty="0"/>
              <a:t>How do we currently measure outcomes in VWD?</a:t>
            </a:r>
          </a:p>
        </p:txBody>
      </p:sp>
      <p:sp>
        <p:nvSpPr>
          <p:cNvPr id="14" name="TextBox 13">
            <a:extLst>
              <a:ext uri="{FF2B5EF4-FFF2-40B4-BE49-F238E27FC236}">
                <a16:creationId xmlns:a16="http://schemas.microsoft.com/office/drawing/2014/main" id="{4CCFCF9A-FFA1-3DD0-3541-96951115D27B}"/>
              </a:ext>
            </a:extLst>
          </p:cNvPr>
          <p:cNvSpPr txBox="1"/>
          <p:nvPr/>
        </p:nvSpPr>
        <p:spPr>
          <a:xfrm>
            <a:off x="5429248" y="2374010"/>
            <a:ext cx="2380343" cy="523220"/>
          </a:xfrm>
          <a:prstGeom prst="rect">
            <a:avLst/>
          </a:prstGeom>
          <a:noFill/>
        </p:spPr>
        <p:txBody>
          <a:bodyPr wrap="square" rtlCol="0">
            <a:spAutoFit/>
          </a:bodyPr>
          <a:lstStyle/>
          <a:p>
            <a:pPr algn="ctr"/>
            <a:r>
              <a:rPr lang="en-US" sz="2800" dirty="0"/>
              <a:t>Bleeding?</a:t>
            </a:r>
          </a:p>
        </p:txBody>
      </p:sp>
    </p:spTree>
    <p:extLst>
      <p:ext uri="{BB962C8B-B14F-4D97-AF65-F5344CB8AC3E}">
        <p14:creationId xmlns:p14="http://schemas.microsoft.com/office/powerpoint/2010/main" val="29982368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7BC1252E-9DE0-D337-D112-2C4851A7E763}"/>
              </a:ext>
            </a:extLst>
          </p:cNvPr>
          <p:cNvSpPr/>
          <p:nvPr/>
        </p:nvSpPr>
        <p:spPr>
          <a:xfrm>
            <a:off x="9106465" y="5602208"/>
            <a:ext cx="914400" cy="914578"/>
          </a:xfrm>
          <a:prstGeom prst="ellipse">
            <a:avLst/>
          </a:prstGeom>
          <a:solidFill>
            <a:srgbClr val="A6A6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67A7416-1092-B342-4DCF-05215301C18A}"/>
              </a:ext>
            </a:extLst>
          </p:cNvPr>
          <p:cNvSpPr/>
          <p:nvPr/>
        </p:nvSpPr>
        <p:spPr>
          <a:xfrm>
            <a:off x="1694780" y="5563227"/>
            <a:ext cx="914400" cy="914578"/>
          </a:xfrm>
          <a:prstGeom prst="ellipse">
            <a:avLst/>
          </a:prstGeom>
          <a:solidFill>
            <a:srgbClr val="8A71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8AD8951-725E-8147-32CE-EEAC7A2BD546}"/>
              </a:ext>
            </a:extLst>
          </p:cNvPr>
          <p:cNvSpPr/>
          <p:nvPr/>
        </p:nvSpPr>
        <p:spPr>
          <a:xfrm>
            <a:off x="2938539" y="5581940"/>
            <a:ext cx="914400" cy="914578"/>
          </a:xfrm>
          <a:prstGeom prst="ellipse">
            <a:avLst/>
          </a:prstGeom>
          <a:solidFill>
            <a:srgbClr val="FFED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4F226F8-F774-A0BE-A53F-B2B74949A956}"/>
              </a:ext>
            </a:extLst>
          </p:cNvPr>
          <p:cNvSpPr txBox="1"/>
          <p:nvPr/>
        </p:nvSpPr>
        <p:spPr>
          <a:xfrm>
            <a:off x="3354425" y="5113483"/>
            <a:ext cx="5631999" cy="461665"/>
          </a:xfrm>
          <a:prstGeom prst="rect">
            <a:avLst/>
          </a:prstGeom>
          <a:gradFill flip="none" rotWithShape="1">
            <a:gsLst>
              <a:gs pos="0">
                <a:srgbClr val="978B99"/>
              </a:gs>
              <a:gs pos="26000">
                <a:srgbClr val="978B99"/>
              </a:gs>
              <a:gs pos="17000">
                <a:srgbClr val="978B99"/>
              </a:gs>
              <a:gs pos="100000">
                <a:schemeClr val="bg1"/>
              </a:gs>
            </a:gsLst>
            <a:path path="circle">
              <a:fillToRect l="50000" t="50000" r="50000" b="50000"/>
            </a:path>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BB0E5FF-931F-FB7F-71F5-B3F1953A633A}"/>
              </a:ext>
            </a:extLst>
          </p:cNvPr>
          <p:cNvSpPr txBox="1"/>
          <p:nvPr/>
        </p:nvSpPr>
        <p:spPr>
          <a:xfrm>
            <a:off x="3346382" y="4072323"/>
            <a:ext cx="5631999" cy="461665"/>
          </a:xfrm>
          <a:prstGeom prst="rect">
            <a:avLst/>
          </a:prstGeom>
          <a:gradFill flip="none" rotWithShape="1">
            <a:gsLst>
              <a:gs pos="0">
                <a:srgbClr val="978B99"/>
              </a:gs>
              <a:gs pos="26000">
                <a:srgbClr val="978B99"/>
              </a:gs>
              <a:gs pos="17000">
                <a:srgbClr val="978B99"/>
              </a:gs>
              <a:gs pos="100000">
                <a:schemeClr val="bg1"/>
              </a:gs>
            </a:gsLst>
            <a:path path="circle">
              <a:fillToRect l="50000" t="50000" r="50000" b="50000"/>
            </a:path>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113D149-B816-A306-F8D7-2AFBA6D33971}"/>
              </a:ext>
            </a:extLst>
          </p:cNvPr>
          <p:cNvSpPr txBox="1"/>
          <p:nvPr/>
        </p:nvSpPr>
        <p:spPr>
          <a:xfrm>
            <a:off x="3351799" y="3531721"/>
            <a:ext cx="5631999" cy="461665"/>
          </a:xfrm>
          <a:prstGeom prst="rect">
            <a:avLst/>
          </a:prstGeom>
          <a:gradFill flip="none" rotWithShape="1">
            <a:gsLst>
              <a:gs pos="0">
                <a:srgbClr val="978B99"/>
              </a:gs>
              <a:gs pos="26000">
                <a:srgbClr val="978B99"/>
              </a:gs>
              <a:gs pos="17000">
                <a:srgbClr val="978B99"/>
              </a:gs>
              <a:gs pos="100000">
                <a:schemeClr val="bg1"/>
              </a:gs>
            </a:gsLst>
            <a:path path="circle">
              <a:fillToRect l="50000" t="50000" r="50000" b="50000"/>
            </a:path>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C4E7588-C451-18BA-163C-96274F25DF9C}"/>
              </a:ext>
            </a:extLst>
          </p:cNvPr>
          <p:cNvSpPr txBox="1"/>
          <p:nvPr/>
        </p:nvSpPr>
        <p:spPr>
          <a:xfrm>
            <a:off x="3351799" y="2468036"/>
            <a:ext cx="5631999" cy="461665"/>
          </a:xfrm>
          <a:prstGeom prst="rect">
            <a:avLst/>
          </a:prstGeom>
          <a:gradFill flip="none" rotWithShape="1">
            <a:gsLst>
              <a:gs pos="0">
                <a:srgbClr val="978B99"/>
              </a:gs>
              <a:gs pos="26000">
                <a:srgbClr val="978B99"/>
              </a:gs>
              <a:gs pos="17000">
                <a:srgbClr val="978B99"/>
              </a:gs>
              <a:gs pos="100000">
                <a:schemeClr val="bg1"/>
              </a:gs>
            </a:gsLst>
            <a:path path="circle">
              <a:fillToRect l="50000" t="50000" r="50000" b="50000"/>
            </a:path>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B7C2CE-83E6-3D78-4631-7F4F55A11932}"/>
              </a:ext>
            </a:extLst>
          </p:cNvPr>
          <p:cNvSpPr txBox="1"/>
          <p:nvPr/>
        </p:nvSpPr>
        <p:spPr>
          <a:xfrm>
            <a:off x="3355227" y="1055455"/>
            <a:ext cx="2815599" cy="830997"/>
          </a:xfrm>
          <a:prstGeom prst="rect">
            <a:avLst/>
          </a:prstGeom>
          <a:solidFill>
            <a:srgbClr val="8A718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Prophylaxis Treatment</a:t>
            </a:r>
          </a:p>
        </p:txBody>
      </p:sp>
      <p:sp>
        <p:nvSpPr>
          <p:cNvPr id="9" name="TextBox 8">
            <a:extLst>
              <a:ext uri="{FF2B5EF4-FFF2-40B4-BE49-F238E27FC236}">
                <a16:creationId xmlns:a16="http://schemas.microsoft.com/office/drawing/2014/main" id="{17D635D2-99FE-120B-EE50-BA7069BECE10}"/>
              </a:ext>
            </a:extLst>
          </p:cNvPr>
          <p:cNvSpPr txBox="1"/>
          <p:nvPr/>
        </p:nvSpPr>
        <p:spPr>
          <a:xfrm>
            <a:off x="6170826" y="1055455"/>
            <a:ext cx="2815599" cy="830997"/>
          </a:xfrm>
          <a:prstGeom prst="rect">
            <a:avLst/>
          </a:prstGeom>
          <a:solidFill>
            <a:srgbClr val="A6A6A6"/>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Perioperative Treatment</a:t>
            </a:r>
          </a:p>
        </p:txBody>
      </p:sp>
      <p:sp>
        <p:nvSpPr>
          <p:cNvPr id="10" name="TextBox 9">
            <a:extLst>
              <a:ext uri="{FF2B5EF4-FFF2-40B4-BE49-F238E27FC236}">
                <a16:creationId xmlns:a16="http://schemas.microsoft.com/office/drawing/2014/main" id="{C2DDD005-3D2C-44A2-C2A3-822D2DC37354}"/>
              </a:ext>
            </a:extLst>
          </p:cNvPr>
          <p:cNvSpPr txBox="1"/>
          <p:nvPr/>
        </p:nvSpPr>
        <p:spPr>
          <a:xfrm>
            <a:off x="3354425" y="1970600"/>
            <a:ext cx="5631999" cy="461665"/>
          </a:xfrm>
          <a:prstGeom prst="rect">
            <a:avLst/>
          </a:prstGeom>
          <a:gradFill flip="none" rotWithShape="1">
            <a:gsLst>
              <a:gs pos="0">
                <a:srgbClr val="978B99"/>
              </a:gs>
              <a:gs pos="26000">
                <a:srgbClr val="978B99"/>
              </a:gs>
              <a:gs pos="17000">
                <a:srgbClr val="978B99"/>
              </a:gs>
              <a:gs pos="100000">
                <a:schemeClr val="bg1"/>
              </a:gs>
            </a:gsLst>
            <a:path path="circle">
              <a:fillToRect l="50000" t="50000" r="50000" b="50000"/>
            </a:path>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Candidate List of Outcomes</a:t>
            </a:r>
          </a:p>
        </p:txBody>
      </p:sp>
      <p:sp>
        <p:nvSpPr>
          <p:cNvPr id="11" name="TextBox 10">
            <a:extLst>
              <a:ext uri="{FF2B5EF4-FFF2-40B4-BE49-F238E27FC236}">
                <a16:creationId xmlns:a16="http://schemas.microsoft.com/office/drawing/2014/main" id="{E0A61EAE-204A-FC92-A8A7-403E59B3D523}"/>
              </a:ext>
            </a:extLst>
          </p:cNvPr>
          <p:cNvSpPr txBox="1"/>
          <p:nvPr/>
        </p:nvSpPr>
        <p:spPr>
          <a:xfrm>
            <a:off x="3176475" y="3019180"/>
            <a:ext cx="3001993" cy="461665"/>
          </a:xfrm>
          <a:prstGeom prst="rect">
            <a:avLst/>
          </a:prstGeom>
          <a:gradFill flip="none" rotWithShape="1">
            <a:gsLst>
              <a:gs pos="0">
                <a:schemeClr val="bg1"/>
              </a:gs>
              <a:gs pos="74000">
                <a:srgbClr val="8A718D"/>
              </a:gs>
              <a:gs pos="83000">
                <a:srgbClr val="8A718D"/>
              </a:gs>
              <a:gs pos="100000">
                <a:srgbClr val="8A718D"/>
              </a:gs>
            </a:gsLst>
            <a:lin ang="0" scaled="1"/>
            <a:tileRect/>
          </a:gra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65 Outcomes	</a:t>
            </a:r>
          </a:p>
        </p:txBody>
      </p:sp>
      <p:sp>
        <p:nvSpPr>
          <p:cNvPr id="13" name="TextBox 12">
            <a:extLst>
              <a:ext uri="{FF2B5EF4-FFF2-40B4-BE49-F238E27FC236}">
                <a16:creationId xmlns:a16="http://schemas.microsoft.com/office/drawing/2014/main" id="{EFE7BC37-3E8E-A4F7-8A35-410591A7C8B6}"/>
              </a:ext>
            </a:extLst>
          </p:cNvPr>
          <p:cNvSpPr txBox="1"/>
          <p:nvPr/>
        </p:nvSpPr>
        <p:spPr>
          <a:xfrm>
            <a:off x="6178468" y="3016572"/>
            <a:ext cx="3001993" cy="461665"/>
          </a:xfrm>
          <a:prstGeom prst="rect">
            <a:avLst/>
          </a:prstGeom>
          <a:gradFill flip="none" rotWithShape="1">
            <a:gsLst>
              <a:gs pos="0">
                <a:srgbClr val="A6A6A6"/>
              </a:gs>
              <a:gs pos="17000">
                <a:srgbClr val="A6A6A6"/>
              </a:gs>
              <a:gs pos="26000">
                <a:srgbClr val="A6A6A6"/>
              </a:gs>
              <a:gs pos="100000">
                <a:schemeClr val="bg1"/>
              </a:gs>
            </a:gsLst>
            <a:lin ang="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26 Outcomes	</a:t>
            </a:r>
          </a:p>
        </p:txBody>
      </p:sp>
      <p:sp>
        <p:nvSpPr>
          <p:cNvPr id="14" name="TextBox 13">
            <a:extLst>
              <a:ext uri="{FF2B5EF4-FFF2-40B4-BE49-F238E27FC236}">
                <a16:creationId xmlns:a16="http://schemas.microsoft.com/office/drawing/2014/main" id="{4B173039-E3D4-728B-57BB-3E2A8BA8F058}"/>
              </a:ext>
            </a:extLst>
          </p:cNvPr>
          <p:cNvSpPr txBox="1"/>
          <p:nvPr/>
        </p:nvSpPr>
        <p:spPr>
          <a:xfrm>
            <a:off x="3176474" y="4608357"/>
            <a:ext cx="3001993" cy="461665"/>
          </a:xfrm>
          <a:prstGeom prst="rect">
            <a:avLst/>
          </a:prstGeom>
          <a:gradFill flip="none" rotWithShape="1">
            <a:gsLst>
              <a:gs pos="0">
                <a:schemeClr val="bg1"/>
              </a:gs>
              <a:gs pos="74000">
                <a:srgbClr val="8A718D"/>
              </a:gs>
              <a:gs pos="83000">
                <a:srgbClr val="8A718D"/>
              </a:gs>
              <a:gs pos="100000">
                <a:srgbClr val="8A718D"/>
              </a:gs>
            </a:gsLst>
            <a:lin ang="0" scaled="1"/>
            <a:tileRect/>
          </a:gra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40 +          Outcomes</a:t>
            </a:r>
          </a:p>
        </p:txBody>
      </p:sp>
      <p:sp>
        <p:nvSpPr>
          <p:cNvPr id="15" name="TextBox 14">
            <a:extLst>
              <a:ext uri="{FF2B5EF4-FFF2-40B4-BE49-F238E27FC236}">
                <a16:creationId xmlns:a16="http://schemas.microsoft.com/office/drawing/2014/main" id="{9AC54A8E-01C4-4E2F-6AC1-56F23A9E1148}"/>
              </a:ext>
            </a:extLst>
          </p:cNvPr>
          <p:cNvSpPr txBox="1"/>
          <p:nvPr/>
        </p:nvSpPr>
        <p:spPr>
          <a:xfrm>
            <a:off x="6178468" y="4605749"/>
            <a:ext cx="3001993" cy="461665"/>
          </a:xfrm>
          <a:prstGeom prst="rect">
            <a:avLst/>
          </a:prstGeom>
          <a:gradFill flip="none" rotWithShape="1">
            <a:gsLst>
              <a:gs pos="0">
                <a:srgbClr val="A6A6A6"/>
              </a:gs>
              <a:gs pos="17000">
                <a:srgbClr val="A6A6A6"/>
              </a:gs>
              <a:gs pos="26000">
                <a:srgbClr val="A6A6A6"/>
              </a:gs>
              <a:gs pos="100000">
                <a:schemeClr val="bg1"/>
              </a:gs>
            </a:gsLst>
            <a:lin ang="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18 Outcomes	</a:t>
            </a:r>
          </a:p>
        </p:txBody>
      </p:sp>
      <p:sp>
        <p:nvSpPr>
          <p:cNvPr id="16" name="TextBox 15">
            <a:extLst>
              <a:ext uri="{FF2B5EF4-FFF2-40B4-BE49-F238E27FC236}">
                <a16:creationId xmlns:a16="http://schemas.microsoft.com/office/drawing/2014/main" id="{593D2A38-0ADB-3548-781B-98FB2F2E3051}"/>
              </a:ext>
            </a:extLst>
          </p:cNvPr>
          <p:cNvSpPr txBox="1"/>
          <p:nvPr/>
        </p:nvSpPr>
        <p:spPr>
          <a:xfrm>
            <a:off x="2104610" y="796331"/>
            <a:ext cx="12112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Outcomes</a:t>
            </a:r>
          </a:p>
        </p:txBody>
      </p:sp>
      <p:sp>
        <p:nvSpPr>
          <p:cNvPr id="17" name="TextBox 16">
            <a:extLst>
              <a:ext uri="{FF2B5EF4-FFF2-40B4-BE49-F238E27FC236}">
                <a16:creationId xmlns:a16="http://schemas.microsoft.com/office/drawing/2014/main" id="{84372E9A-DEED-A52E-3571-184F33FD17CC}"/>
              </a:ext>
            </a:extLst>
          </p:cNvPr>
          <p:cNvSpPr txBox="1"/>
          <p:nvPr/>
        </p:nvSpPr>
        <p:spPr>
          <a:xfrm>
            <a:off x="8966363" y="796331"/>
            <a:ext cx="12112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Outcomes</a:t>
            </a:r>
          </a:p>
        </p:txBody>
      </p:sp>
      <p:sp>
        <p:nvSpPr>
          <p:cNvPr id="18" name="TextBox 17">
            <a:extLst>
              <a:ext uri="{FF2B5EF4-FFF2-40B4-BE49-F238E27FC236}">
                <a16:creationId xmlns:a16="http://schemas.microsoft.com/office/drawing/2014/main" id="{10F02D1D-E53B-7E62-CFC5-CB4560A2576C}"/>
              </a:ext>
            </a:extLst>
          </p:cNvPr>
          <p:cNvSpPr txBox="1"/>
          <p:nvPr/>
        </p:nvSpPr>
        <p:spPr>
          <a:xfrm>
            <a:off x="2313110" y="308216"/>
            <a:ext cx="9114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a:t>
            </a:r>
          </a:p>
        </p:txBody>
      </p:sp>
      <p:sp>
        <p:nvSpPr>
          <p:cNvPr id="19" name="TextBox 18">
            <a:extLst>
              <a:ext uri="{FF2B5EF4-FFF2-40B4-BE49-F238E27FC236}">
                <a16:creationId xmlns:a16="http://schemas.microsoft.com/office/drawing/2014/main" id="{7032A488-9A8F-0FCE-010C-7DE3B8654178}"/>
              </a:ext>
            </a:extLst>
          </p:cNvPr>
          <p:cNvSpPr txBox="1"/>
          <p:nvPr/>
        </p:nvSpPr>
        <p:spPr>
          <a:xfrm>
            <a:off x="9116270" y="334666"/>
            <a:ext cx="9114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38</a:t>
            </a:r>
          </a:p>
        </p:txBody>
      </p:sp>
      <p:sp>
        <p:nvSpPr>
          <p:cNvPr id="20" name="TextBox 19">
            <a:extLst>
              <a:ext uri="{FF2B5EF4-FFF2-40B4-BE49-F238E27FC236}">
                <a16:creationId xmlns:a16="http://schemas.microsoft.com/office/drawing/2014/main" id="{260F41F3-15D1-A8DB-3C6D-21CC86239E40}"/>
              </a:ext>
            </a:extLst>
          </p:cNvPr>
          <p:cNvSpPr txBox="1"/>
          <p:nvPr/>
        </p:nvSpPr>
        <p:spPr>
          <a:xfrm>
            <a:off x="4709359" y="5108884"/>
            <a:ext cx="2921330" cy="461665"/>
          </a:xfrm>
          <a:prstGeom prst="rect">
            <a:avLst/>
          </a:prstGeom>
          <a:no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Delphi Round 3</a:t>
            </a:r>
          </a:p>
        </p:txBody>
      </p:sp>
      <p:sp>
        <p:nvSpPr>
          <p:cNvPr id="21" name="TextBox 20">
            <a:extLst>
              <a:ext uri="{FF2B5EF4-FFF2-40B4-BE49-F238E27FC236}">
                <a16:creationId xmlns:a16="http://schemas.microsoft.com/office/drawing/2014/main" id="{02A5E40A-C6B8-944D-A478-CABF672C2266}"/>
              </a:ext>
            </a:extLst>
          </p:cNvPr>
          <p:cNvSpPr txBox="1"/>
          <p:nvPr/>
        </p:nvSpPr>
        <p:spPr>
          <a:xfrm>
            <a:off x="4717802" y="3530760"/>
            <a:ext cx="2921330" cy="461665"/>
          </a:xfrm>
          <a:prstGeom prst="rect">
            <a:avLst/>
          </a:prstGeom>
          <a:no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Delphi Round 2</a:t>
            </a:r>
          </a:p>
        </p:txBody>
      </p:sp>
      <p:sp>
        <p:nvSpPr>
          <p:cNvPr id="22" name="TextBox 21">
            <a:extLst>
              <a:ext uri="{FF2B5EF4-FFF2-40B4-BE49-F238E27FC236}">
                <a16:creationId xmlns:a16="http://schemas.microsoft.com/office/drawing/2014/main" id="{EDCDA0BD-5172-A633-EF18-90DE70FEF69B}"/>
              </a:ext>
            </a:extLst>
          </p:cNvPr>
          <p:cNvSpPr txBox="1"/>
          <p:nvPr/>
        </p:nvSpPr>
        <p:spPr>
          <a:xfrm>
            <a:off x="4717802" y="2478323"/>
            <a:ext cx="2921330" cy="461665"/>
          </a:xfrm>
          <a:prstGeom prst="rect">
            <a:avLst/>
          </a:prstGeom>
          <a:no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Delphi Round 1</a:t>
            </a:r>
          </a:p>
        </p:txBody>
      </p:sp>
      <p:sp>
        <p:nvSpPr>
          <p:cNvPr id="23" name="TextBox 22">
            <a:extLst>
              <a:ext uri="{FF2B5EF4-FFF2-40B4-BE49-F238E27FC236}">
                <a16:creationId xmlns:a16="http://schemas.microsoft.com/office/drawing/2014/main" id="{B1D875DD-9D21-D381-DAFB-90F1F6A5909B}"/>
              </a:ext>
            </a:extLst>
          </p:cNvPr>
          <p:cNvSpPr txBox="1"/>
          <p:nvPr/>
        </p:nvSpPr>
        <p:spPr>
          <a:xfrm>
            <a:off x="4717802" y="4044262"/>
            <a:ext cx="292133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Consensus Meeting</a:t>
            </a:r>
          </a:p>
        </p:txBody>
      </p:sp>
      <p:sp>
        <p:nvSpPr>
          <p:cNvPr id="28" name="TextBox 27">
            <a:extLst>
              <a:ext uri="{FF2B5EF4-FFF2-40B4-BE49-F238E27FC236}">
                <a16:creationId xmlns:a16="http://schemas.microsoft.com/office/drawing/2014/main" id="{24928536-17EF-8FB5-AD4C-0BDF4261A686}"/>
              </a:ext>
            </a:extLst>
          </p:cNvPr>
          <p:cNvSpPr txBox="1"/>
          <p:nvPr/>
        </p:nvSpPr>
        <p:spPr>
          <a:xfrm>
            <a:off x="3003255" y="5716063"/>
            <a:ext cx="7767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p>
        </p:txBody>
      </p:sp>
      <p:sp>
        <p:nvSpPr>
          <p:cNvPr id="29" name="TextBox 28">
            <a:extLst>
              <a:ext uri="{FF2B5EF4-FFF2-40B4-BE49-F238E27FC236}">
                <a16:creationId xmlns:a16="http://schemas.microsoft.com/office/drawing/2014/main" id="{8FB0111D-A6FD-959C-BBFB-103A8970A222}"/>
              </a:ext>
            </a:extLst>
          </p:cNvPr>
          <p:cNvSpPr txBox="1"/>
          <p:nvPr/>
        </p:nvSpPr>
        <p:spPr>
          <a:xfrm>
            <a:off x="9106465" y="5719231"/>
            <a:ext cx="9114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p:txBody>
      </p:sp>
      <p:sp>
        <p:nvSpPr>
          <p:cNvPr id="30" name="TextBox 29">
            <a:extLst>
              <a:ext uri="{FF2B5EF4-FFF2-40B4-BE49-F238E27FC236}">
                <a16:creationId xmlns:a16="http://schemas.microsoft.com/office/drawing/2014/main" id="{986AC1E9-6359-76DE-019A-CABC770A37FE}"/>
              </a:ext>
            </a:extLst>
          </p:cNvPr>
          <p:cNvSpPr txBox="1"/>
          <p:nvPr/>
        </p:nvSpPr>
        <p:spPr>
          <a:xfrm>
            <a:off x="2168218" y="6459193"/>
            <a:ext cx="12112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Outcomes</a:t>
            </a:r>
          </a:p>
        </p:txBody>
      </p:sp>
      <p:sp>
        <p:nvSpPr>
          <p:cNvPr id="31" name="TextBox 30">
            <a:extLst>
              <a:ext uri="{FF2B5EF4-FFF2-40B4-BE49-F238E27FC236}">
                <a16:creationId xmlns:a16="http://schemas.microsoft.com/office/drawing/2014/main" id="{FF962A44-1640-02A1-D0AE-0C243CE6226A}"/>
              </a:ext>
            </a:extLst>
          </p:cNvPr>
          <p:cNvSpPr txBox="1"/>
          <p:nvPr/>
        </p:nvSpPr>
        <p:spPr>
          <a:xfrm>
            <a:off x="8958023" y="6459977"/>
            <a:ext cx="12112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Outcomes</a:t>
            </a:r>
          </a:p>
        </p:txBody>
      </p:sp>
      <p:grpSp>
        <p:nvGrpSpPr>
          <p:cNvPr id="34" name="Group 33">
            <a:extLst>
              <a:ext uri="{FF2B5EF4-FFF2-40B4-BE49-F238E27FC236}">
                <a16:creationId xmlns:a16="http://schemas.microsoft.com/office/drawing/2014/main" id="{A19A9A4A-67AB-9D3D-C03A-9C0A6DF88052}"/>
              </a:ext>
            </a:extLst>
          </p:cNvPr>
          <p:cNvGrpSpPr/>
          <p:nvPr/>
        </p:nvGrpSpPr>
        <p:grpSpPr>
          <a:xfrm>
            <a:off x="4990593" y="929744"/>
            <a:ext cx="1205394" cy="1011261"/>
            <a:chOff x="3966074" y="5768334"/>
            <a:chExt cx="1358598" cy="1023485"/>
          </a:xfrm>
        </p:grpSpPr>
        <p:sp>
          <p:nvSpPr>
            <p:cNvPr id="32" name="Oval 31">
              <a:extLst>
                <a:ext uri="{FF2B5EF4-FFF2-40B4-BE49-F238E27FC236}">
                  <a16:creationId xmlns:a16="http://schemas.microsoft.com/office/drawing/2014/main" id="{CC0B5B58-F020-90F0-E262-D10FFC429BE1}"/>
                </a:ext>
              </a:extLst>
            </p:cNvPr>
            <p:cNvSpPr/>
            <p:nvPr/>
          </p:nvSpPr>
          <p:spPr>
            <a:xfrm>
              <a:off x="3966074" y="5768334"/>
              <a:ext cx="1215877" cy="1023485"/>
            </a:xfrm>
            <a:prstGeom prst="ellipse">
              <a:avLst/>
            </a:prstGeom>
            <a:solidFill>
              <a:srgbClr val="FFEDE1"/>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9DA5DF8-0D24-1DBE-384E-F5846BAD81C1}"/>
                </a:ext>
              </a:extLst>
            </p:cNvPr>
            <p:cNvSpPr txBox="1"/>
            <p:nvPr/>
          </p:nvSpPr>
          <p:spPr>
            <a:xfrm>
              <a:off x="4027306" y="6075417"/>
              <a:ext cx="1297366" cy="426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WGPPM</a:t>
              </a:r>
            </a:p>
          </p:txBody>
        </p:sp>
      </p:grpSp>
      <p:sp>
        <p:nvSpPr>
          <p:cNvPr id="37" name="TextBox 36">
            <a:extLst>
              <a:ext uri="{FF2B5EF4-FFF2-40B4-BE49-F238E27FC236}">
                <a16:creationId xmlns:a16="http://schemas.microsoft.com/office/drawing/2014/main" id="{AC0A80F3-0166-F655-6A3C-C55C5B8C2016}"/>
              </a:ext>
            </a:extLst>
          </p:cNvPr>
          <p:cNvSpPr txBox="1"/>
          <p:nvPr/>
        </p:nvSpPr>
        <p:spPr>
          <a:xfrm>
            <a:off x="1763220" y="5716063"/>
            <a:ext cx="7928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p:txBody>
      </p:sp>
      <p:sp>
        <p:nvSpPr>
          <p:cNvPr id="38" name="TextBox 37">
            <a:extLst>
              <a:ext uri="{FF2B5EF4-FFF2-40B4-BE49-F238E27FC236}">
                <a16:creationId xmlns:a16="http://schemas.microsoft.com/office/drawing/2014/main" id="{D451B08F-3033-DF70-9AB3-B507592FA6CE}"/>
              </a:ext>
            </a:extLst>
          </p:cNvPr>
          <p:cNvSpPr txBox="1"/>
          <p:nvPr/>
        </p:nvSpPr>
        <p:spPr>
          <a:xfrm>
            <a:off x="2510917" y="5736332"/>
            <a:ext cx="5143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Down Arrow 5">
            <a:extLst>
              <a:ext uri="{FF2B5EF4-FFF2-40B4-BE49-F238E27FC236}">
                <a16:creationId xmlns:a16="http://schemas.microsoft.com/office/drawing/2014/main" id="{FFF8402D-73FA-E309-04C4-183F22E10C6C}"/>
              </a:ext>
            </a:extLst>
          </p:cNvPr>
          <p:cNvSpPr/>
          <p:nvPr/>
        </p:nvSpPr>
        <p:spPr>
          <a:xfrm>
            <a:off x="9036747" y="1166967"/>
            <a:ext cx="1070517" cy="4389120"/>
          </a:xfrm>
          <a:prstGeom prst="downArrow">
            <a:avLst>
              <a:gd name="adj1" fmla="val 50000"/>
              <a:gd name="adj2" fmla="val 58333"/>
            </a:avLst>
          </a:prstGeom>
          <a:gradFill>
            <a:gsLst>
              <a:gs pos="0">
                <a:schemeClr val="accent1">
                  <a:lumMod val="5000"/>
                  <a:lumOff val="95000"/>
                </a:schemeClr>
              </a:gs>
              <a:gs pos="74000">
                <a:srgbClr val="A6A6A6"/>
              </a:gs>
              <a:gs pos="83000">
                <a:srgbClr val="A6A6A6"/>
              </a:gs>
              <a:gs pos="100000">
                <a:srgbClr val="A6A6A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3">
            <a:extLst>
              <a:ext uri="{FF2B5EF4-FFF2-40B4-BE49-F238E27FC236}">
                <a16:creationId xmlns:a16="http://schemas.microsoft.com/office/drawing/2014/main" id="{70A16BE4-A25E-E7E3-F490-083692FBE217}"/>
              </a:ext>
            </a:extLst>
          </p:cNvPr>
          <p:cNvSpPr/>
          <p:nvPr/>
        </p:nvSpPr>
        <p:spPr>
          <a:xfrm>
            <a:off x="2233586" y="1166967"/>
            <a:ext cx="1070517" cy="4389120"/>
          </a:xfrm>
          <a:prstGeom prst="downArrow">
            <a:avLst>
              <a:gd name="adj1" fmla="val 50000"/>
              <a:gd name="adj2" fmla="val 58333"/>
            </a:avLst>
          </a:prstGeom>
          <a:gradFill>
            <a:gsLst>
              <a:gs pos="0">
                <a:schemeClr val="accent1">
                  <a:lumMod val="5000"/>
                  <a:lumOff val="95000"/>
                </a:schemeClr>
              </a:gs>
              <a:gs pos="74000">
                <a:srgbClr val="8A718D"/>
              </a:gs>
              <a:gs pos="83000">
                <a:srgbClr val="8A718D"/>
              </a:gs>
              <a:gs pos="100000">
                <a:srgbClr val="8A718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60C10AD-DE86-C93D-F812-C423382FCEFF}"/>
              </a:ext>
            </a:extLst>
          </p:cNvPr>
          <p:cNvGrpSpPr/>
          <p:nvPr/>
        </p:nvGrpSpPr>
        <p:grpSpPr>
          <a:xfrm>
            <a:off x="4185864" y="4569707"/>
            <a:ext cx="607565" cy="551969"/>
            <a:chOff x="3925327" y="5768334"/>
            <a:chExt cx="1297367" cy="1023485"/>
          </a:xfrm>
        </p:grpSpPr>
        <p:sp>
          <p:nvSpPr>
            <p:cNvPr id="3" name="Oval 2">
              <a:extLst>
                <a:ext uri="{FF2B5EF4-FFF2-40B4-BE49-F238E27FC236}">
                  <a16:creationId xmlns:a16="http://schemas.microsoft.com/office/drawing/2014/main" id="{4192E838-FF8F-D814-5108-2DDFAC4A77DC}"/>
                </a:ext>
              </a:extLst>
            </p:cNvPr>
            <p:cNvSpPr/>
            <p:nvPr/>
          </p:nvSpPr>
          <p:spPr>
            <a:xfrm>
              <a:off x="3966074" y="5768334"/>
              <a:ext cx="1215877" cy="1023485"/>
            </a:xfrm>
            <a:prstGeom prst="ellipse">
              <a:avLst/>
            </a:prstGeom>
            <a:solidFill>
              <a:srgbClr val="FFEDE1"/>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819B4D4-038A-BA64-B00F-D54EED0E9DA4}"/>
                </a:ext>
              </a:extLst>
            </p:cNvPr>
            <p:cNvSpPr txBox="1"/>
            <p:nvPr/>
          </p:nvSpPr>
          <p:spPr>
            <a:xfrm>
              <a:off x="3925327" y="5944229"/>
              <a:ext cx="1297367" cy="5875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22</a:t>
              </a:r>
            </a:p>
          </p:txBody>
        </p:sp>
      </p:grpSp>
    </p:spTree>
    <p:extLst>
      <p:ext uri="{BB962C8B-B14F-4D97-AF65-F5344CB8AC3E}">
        <p14:creationId xmlns:p14="http://schemas.microsoft.com/office/powerpoint/2010/main" val="960279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A37040-8E93-3777-0EB7-6475E792B8C1}"/>
              </a:ext>
            </a:extLst>
          </p:cNvPr>
          <p:cNvGraphicFramePr>
            <a:graphicFrameLocks noGrp="1"/>
          </p:cNvGraphicFramePr>
          <p:nvPr>
            <p:ph idx="1"/>
          </p:nvPr>
        </p:nvGraphicFramePr>
        <p:xfrm>
          <a:off x="1548581" y="1165123"/>
          <a:ext cx="9247240" cy="4984953"/>
        </p:xfrm>
        <a:graphic>
          <a:graphicData uri="http://schemas.openxmlformats.org/drawingml/2006/table">
            <a:tbl>
              <a:tblPr>
                <a:tableStyleId>{5C22544A-7EE6-4342-B048-85BDC9FD1C3A}</a:tableStyleId>
              </a:tblPr>
              <a:tblGrid>
                <a:gridCol w="2311810">
                  <a:extLst>
                    <a:ext uri="{9D8B030D-6E8A-4147-A177-3AD203B41FA5}">
                      <a16:colId xmlns:a16="http://schemas.microsoft.com/office/drawing/2014/main" val="2229274399"/>
                    </a:ext>
                  </a:extLst>
                </a:gridCol>
                <a:gridCol w="2311810">
                  <a:extLst>
                    <a:ext uri="{9D8B030D-6E8A-4147-A177-3AD203B41FA5}">
                      <a16:colId xmlns:a16="http://schemas.microsoft.com/office/drawing/2014/main" val="935069338"/>
                    </a:ext>
                  </a:extLst>
                </a:gridCol>
                <a:gridCol w="2311810">
                  <a:extLst>
                    <a:ext uri="{9D8B030D-6E8A-4147-A177-3AD203B41FA5}">
                      <a16:colId xmlns:a16="http://schemas.microsoft.com/office/drawing/2014/main" val="3877205456"/>
                    </a:ext>
                  </a:extLst>
                </a:gridCol>
                <a:gridCol w="2311810">
                  <a:extLst>
                    <a:ext uri="{9D8B030D-6E8A-4147-A177-3AD203B41FA5}">
                      <a16:colId xmlns:a16="http://schemas.microsoft.com/office/drawing/2014/main" val="1914810095"/>
                    </a:ext>
                  </a:extLst>
                </a:gridCol>
              </a:tblGrid>
              <a:tr h="258539">
                <a:tc gridSpan="2">
                  <a:txBody>
                    <a:bodyPr/>
                    <a:lstStyle/>
                    <a:p>
                      <a:pPr algn="l" fontAlgn="b"/>
                      <a:r>
                        <a:rPr lang="en-US" sz="1400" u="none" strike="noStrike" dirty="0">
                          <a:effectLst/>
                        </a:rPr>
                        <a:t>Table 1. Proposed Final </a:t>
                      </a:r>
                      <a:r>
                        <a:rPr lang="en-US" sz="1400" u="none" strike="noStrike" dirty="0" err="1">
                          <a:effectLst/>
                        </a:rPr>
                        <a:t>coreVWD</a:t>
                      </a:r>
                      <a:r>
                        <a:rPr lang="en-US" sz="1400" u="none" strike="noStrike" dirty="0">
                          <a:effectLst/>
                        </a:rPr>
                        <a:t> Core Outcome Set</a:t>
                      </a:r>
                      <a:endParaRPr lang="en-US"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61986078"/>
                  </a:ext>
                </a:extLst>
              </a:tr>
              <a:tr h="274697">
                <a:tc>
                  <a:txBody>
                    <a:bodyPr/>
                    <a:lstStyle/>
                    <a:p>
                      <a:pPr algn="ctr" fontAlgn="b"/>
                      <a:r>
                        <a:rPr lang="en-US" sz="1400" b="1" u="none" strike="noStrike" dirty="0">
                          <a:effectLst/>
                        </a:rPr>
                        <a:t>Prophylaxis Treatment</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a:effectLst/>
                        </a:rPr>
                        <a:t>Perioperative Treatment</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a:effectLst/>
                        </a:rPr>
                        <a:t>Women's Health</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effectLst/>
                        </a:rPr>
                        <a:t>Adverse Events</a:t>
                      </a:r>
                      <a:endParaRPr lang="en-US"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2604681"/>
                  </a:ext>
                </a:extLst>
              </a:tr>
              <a:tr h="4193178">
                <a:tc>
                  <a:txBody>
                    <a:bodyPr/>
                    <a:lstStyle/>
                    <a:p>
                      <a:pPr algn="l" fontAlgn="t"/>
                      <a:r>
                        <a:rPr lang="en-US" sz="1400" u="none" strike="noStrike" dirty="0">
                          <a:effectLst/>
                        </a:rPr>
                        <a:t>・Frequency of bleeds</a:t>
                      </a:r>
                      <a:br>
                        <a:rPr lang="en-US" sz="1400" u="none" strike="noStrike" dirty="0">
                          <a:effectLst/>
                        </a:rPr>
                      </a:br>
                      <a:r>
                        <a:rPr lang="en-US" sz="1400" u="none" strike="noStrike" dirty="0">
                          <a:effectLst/>
                        </a:rPr>
                        <a:t>・Mucocutaneous bleeds</a:t>
                      </a:r>
                      <a:br>
                        <a:rPr lang="en-US" sz="1400" u="none" strike="noStrike" dirty="0">
                          <a:effectLst/>
                        </a:rPr>
                      </a:br>
                      <a:r>
                        <a:rPr lang="en-US" sz="1400" u="none" strike="noStrike" dirty="0">
                          <a:effectLst/>
                        </a:rPr>
                        <a:t>・Musculoskeletal bleeds</a:t>
                      </a:r>
                      <a:br>
                        <a:rPr lang="en-US" sz="1400" u="none" strike="noStrike" dirty="0">
                          <a:effectLst/>
                        </a:rPr>
                      </a:br>
                      <a:r>
                        <a:rPr lang="en-US" sz="1400" u="none" strike="noStrike" dirty="0">
                          <a:effectLst/>
                        </a:rPr>
                        <a:t>・Bleed control: non-surgical bleeds requiring additional treatment</a:t>
                      </a:r>
                      <a:br>
                        <a:rPr lang="en-US" sz="1400" u="none" strike="noStrike" dirty="0">
                          <a:effectLst/>
                        </a:rPr>
                      </a:br>
                      <a:r>
                        <a:rPr lang="en-US" sz="1400" u="none" strike="noStrike" dirty="0">
                          <a:effectLst/>
                        </a:rPr>
                        <a:t>・Quality of life</a:t>
                      </a:r>
                      <a:br>
                        <a:rPr lang="en-US" sz="1400" u="none" strike="noStrike" dirty="0">
                          <a:effectLst/>
                        </a:rPr>
                      </a:br>
                      <a:r>
                        <a:rPr lang="en-US" sz="1400" b="1" u="none" strike="noStrike" dirty="0">
                          <a:effectLst/>
                        </a:rPr>
                        <a:t>・Severity of bleeds</a:t>
                      </a:r>
                      <a:br>
                        <a:rPr lang="en-US" sz="1400" b="1" u="none" strike="noStrike" dirty="0">
                          <a:effectLst/>
                        </a:rPr>
                      </a:br>
                      <a:r>
                        <a:rPr lang="en-US" sz="1400" b="1" u="none" strike="noStrike" dirty="0">
                          <a:effectLst/>
                        </a:rPr>
                        <a:t>・Duration of bleeds</a:t>
                      </a:r>
                      <a:br>
                        <a:rPr lang="en-US" sz="1400" b="1" u="none" strike="noStrike" dirty="0">
                          <a:effectLst/>
                        </a:rPr>
                      </a:br>
                      <a:r>
                        <a:rPr lang="en-US" sz="1400" b="1" u="none" strike="noStrike" dirty="0">
                          <a:effectLst/>
                        </a:rPr>
                        <a:t>・Bleeds requiring treatment</a:t>
                      </a:r>
                      <a:endParaRPr lang="en-US" sz="14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400" u="none" strike="noStrike" dirty="0">
                          <a:effectLst/>
                        </a:rPr>
                        <a:t>・Re-admission to hospital</a:t>
                      </a:r>
                      <a:br>
                        <a:rPr lang="en-US" sz="1400" u="none" strike="noStrike" dirty="0">
                          <a:effectLst/>
                        </a:rPr>
                      </a:br>
                      <a:r>
                        <a:rPr lang="en-US" sz="1400" u="none" strike="noStrike" dirty="0">
                          <a:effectLst/>
                        </a:rPr>
                        <a:t>・Ability to undergo invasive diagnostic or surgical procedures</a:t>
                      </a:r>
                      <a:br>
                        <a:rPr lang="en-US" sz="1400" u="none" strike="noStrike" dirty="0">
                          <a:effectLst/>
                        </a:rPr>
                      </a:br>
                      <a:r>
                        <a:rPr lang="en-US" sz="1400" u="none" strike="noStrike" dirty="0">
                          <a:effectLst/>
                        </a:rPr>
                        <a:t>・Bleed control: with prophylaxis prior to surgery</a:t>
                      </a:r>
                      <a:br>
                        <a:rPr lang="en-US" sz="1400" u="none" strike="noStrike" dirty="0">
                          <a:effectLst/>
                        </a:rPr>
                      </a:br>
                      <a:r>
                        <a:rPr lang="en-US" sz="1400" u="none" strike="noStrike" dirty="0">
                          <a:effectLst/>
                        </a:rPr>
                        <a:t>・Bleed control: without prophylaxis prior to surgery</a:t>
                      </a:r>
                      <a:br>
                        <a:rPr lang="en-US" sz="1400" u="none" strike="noStrike" dirty="0">
                          <a:effectLst/>
                        </a:rPr>
                      </a:br>
                      <a:r>
                        <a:rPr lang="en-US" sz="1400" u="none" strike="noStrike" dirty="0">
                          <a:effectLst/>
                        </a:rPr>
                        <a:t>・Number of administrations needed to treat surgical bleeds</a:t>
                      </a:r>
                      <a:br>
                        <a:rPr lang="en-US" sz="1400" u="none" strike="noStrike" dirty="0">
                          <a:effectLst/>
                        </a:rPr>
                      </a:br>
                      <a:r>
                        <a:rPr lang="en-US" sz="1400" b="1" u="none" strike="noStrike" dirty="0">
                          <a:effectLst/>
                        </a:rPr>
                        <a:t>・Severity of bleeds</a:t>
                      </a:r>
                      <a:br>
                        <a:rPr lang="en-US" sz="1400" b="1" u="none" strike="noStrike" dirty="0">
                          <a:effectLst/>
                        </a:rPr>
                      </a:br>
                      <a:r>
                        <a:rPr lang="en-US" sz="1400" b="1" u="none" strike="noStrike" dirty="0">
                          <a:effectLst/>
                        </a:rPr>
                        <a:t>・Duration of bleeds</a:t>
                      </a:r>
                      <a:br>
                        <a:rPr lang="en-US" sz="1400" b="1" u="none" strike="noStrike" dirty="0">
                          <a:effectLst/>
                        </a:rPr>
                      </a:br>
                      <a:r>
                        <a:rPr lang="en-US" sz="1400" b="1" u="none" strike="noStrike" dirty="0">
                          <a:effectLst/>
                        </a:rPr>
                        <a:t>・Bleeds requiring treatment</a:t>
                      </a:r>
                      <a:endParaRPr lang="en-US" sz="14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400" u="none" strike="noStrike" dirty="0">
                          <a:effectLst/>
                        </a:rPr>
                        <a:t>・Menstrual blood loss</a:t>
                      </a:r>
                      <a:br>
                        <a:rPr lang="en-US" sz="1400" u="none" strike="noStrike" dirty="0">
                          <a:effectLst/>
                        </a:rPr>
                      </a:br>
                      <a:r>
                        <a:rPr lang="en-US" sz="1400" u="none" strike="noStrike" dirty="0">
                          <a:effectLst/>
                        </a:rPr>
                        <a:t>・Menstrual period duration</a:t>
                      </a:r>
                      <a:br>
                        <a:rPr lang="en-US" sz="1400" u="none" strike="noStrike" dirty="0">
                          <a:effectLst/>
                        </a:rPr>
                      </a:br>
                      <a:r>
                        <a:rPr lang="en-US" sz="1400" u="none" strike="noStrike" dirty="0">
                          <a:effectLst/>
                        </a:rPr>
                        <a:t>・Heavy menstrual bleeding requiring treatment</a:t>
                      </a:r>
                      <a:br>
                        <a:rPr lang="en-US" sz="1400" u="none" strike="noStrike" dirty="0">
                          <a:effectLst/>
                        </a:rPr>
                      </a:br>
                      <a:r>
                        <a:rPr lang="en-US" sz="1400" u="none" strike="noStrike" dirty="0">
                          <a:effectLst/>
                        </a:rPr>
                        <a:t>・Need for blood transfusion from menstrual blood loss</a:t>
                      </a:r>
                      <a:br>
                        <a:rPr lang="en-US" sz="1400" u="none" strike="noStrike" dirty="0">
                          <a:effectLst/>
                        </a:rPr>
                      </a:br>
                      <a:r>
                        <a:rPr lang="en-US" sz="1400" u="none" strike="noStrike" dirty="0">
                          <a:effectLst/>
                        </a:rPr>
                        <a:t>・Postpartum hemorrhage</a:t>
                      </a:r>
                      <a:br>
                        <a:rPr lang="en-US" sz="1400" u="none" strike="noStrike" dirty="0">
                          <a:effectLst/>
                        </a:rPr>
                      </a:br>
                      <a:r>
                        <a:rPr lang="en-US" sz="1400" u="none" strike="noStrike" dirty="0">
                          <a:effectLst/>
                        </a:rPr>
                        <a:t>・Need for blood transfusion peri-partum</a:t>
                      </a:r>
                      <a:endParaRPr lang="en-US" sz="14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400" b="1" u="none" strike="noStrike" dirty="0">
                          <a:effectLst/>
                        </a:rPr>
                        <a:t>・Inhibitor development</a:t>
                      </a:r>
                      <a:br>
                        <a:rPr lang="en-US" sz="1400" b="1" u="none" strike="noStrike" dirty="0">
                          <a:effectLst/>
                        </a:rPr>
                      </a:br>
                      <a:r>
                        <a:rPr lang="en-US" sz="1400" b="1" u="none" strike="noStrike" dirty="0">
                          <a:effectLst/>
                        </a:rPr>
                        <a:t>・Thromboembolic events</a:t>
                      </a:r>
                      <a:br>
                        <a:rPr lang="en-US" sz="1400" b="1" u="none" strike="noStrike" dirty="0">
                          <a:effectLst/>
                        </a:rPr>
                      </a:br>
                      <a:r>
                        <a:rPr lang="en-US" sz="1400" b="1" u="none" strike="noStrike" dirty="0">
                          <a:effectLst/>
                        </a:rPr>
                        <a:t>・Mortality</a:t>
                      </a:r>
                      <a:br>
                        <a:rPr lang="en-US" sz="1400" u="none" strike="noStrike" dirty="0">
                          <a:effectLst/>
                        </a:rPr>
                      </a:br>
                      <a:r>
                        <a:rPr lang="en-US" sz="1400" u="none" strike="noStrike" dirty="0">
                          <a:effectLst/>
                        </a:rPr>
                        <a:t>・Pregnancy: serious adverse event in mother</a:t>
                      </a:r>
                      <a:endParaRPr lang="en-US"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33355685"/>
                  </a:ext>
                </a:extLst>
              </a:tr>
              <a:tr h="258539">
                <a:tc gridSpan="3">
                  <a:txBody>
                    <a:bodyPr/>
                    <a:lstStyle/>
                    <a:p>
                      <a:pPr algn="l" fontAlgn="b"/>
                      <a:r>
                        <a:rPr lang="en-US" sz="1200" b="1" u="none" strike="noStrike" dirty="0">
                          <a:effectLst/>
                        </a:rPr>
                        <a:t>Bold</a:t>
                      </a:r>
                      <a:r>
                        <a:rPr lang="en-US" sz="1200" u="none" strike="noStrike" dirty="0">
                          <a:effectLst/>
                        </a:rPr>
                        <a:t> represents outcomes common to both Prophylaxis and Perioperative Treatment</a:t>
                      </a:r>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4433233"/>
                  </a:ext>
                </a:extLst>
              </a:tr>
            </a:tbl>
          </a:graphicData>
        </a:graphic>
      </p:graphicFrame>
    </p:spTree>
    <p:extLst>
      <p:ext uri="{BB962C8B-B14F-4D97-AF65-F5344CB8AC3E}">
        <p14:creationId xmlns:p14="http://schemas.microsoft.com/office/powerpoint/2010/main" val="505346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reatment and treatment&#10;&#10;Description automatically generated">
            <a:extLst>
              <a:ext uri="{FF2B5EF4-FFF2-40B4-BE49-F238E27FC236}">
                <a16:creationId xmlns:a16="http://schemas.microsoft.com/office/drawing/2014/main" id="{AB769256-0D90-B5FD-AA5E-05A398CA7F73}"/>
              </a:ext>
            </a:extLst>
          </p:cNvPr>
          <p:cNvPicPr>
            <a:picLocks noGrp="1" noChangeAspect="1"/>
          </p:cNvPicPr>
          <p:nvPr>
            <p:ph idx="1"/>
          </p:nvPr>
        </p:nvPicPr>
        <p:blipFill>
          <a:blip r:embed="rId2"/>
          <a:stretch>
            <a:fillRect/>
          </a:stretch>
        </p:blipFill>
        <p:spPr>
          <a:xfrm>
            <a:off x="1873406" y="102400"/>
            <a:ext cx="8731404" cy="6548552"/>
          </a:xfrm>
        </p:spPr>
      </p:pic>
    </p:spTree>
    <p:extLst>
      <p:ext uri="{BB962C8B-B14F-4D97-AF65-F5344CB8AC3E}">
        <p14:creationId xmlns:p14="http://schemas.microsoft.com/office/powerpoint/2010/main" val="3382308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2BA3-66BF-4F9C-AC05-96DF60881261}"/>
              </a:ext>
            </a:extLst>
          </p:cNvPr>
          <p:cNvSpPr>
            <a:spLocks noGrp="1"/>
          </p:cNvSpPr>
          <p:nvPr>
            <p:ph type="title"/>
          </p:nvPr>
        </p:nvSpPr>
        <p:spPr/>
        <p:txBody>
          <a:bodyPr>
            <a:normAutofit fontScale="90000"/>
          </a:bodyPr>
          <a:lstStyle/>
          <a:p>
            <a:r>
              <a:rPr lang="en-US" b="1" dirty="0"/>
              <a:t>New and Emerging Therapies for VWD</a:t>
            </a:r>
          </a:p>
        </p:txBody>
      </p:sp>
      <p:grpSp>
        <p:nvGrpSpPr>
          <p:cNvPr id="70" name="Group 69">
            <a:extLst>
              <a:ext uri="{FF2B5EF4-FFF2-40B4-BE49-F238E27FC236}">
                <a16:creationId xmlns:a16="http://schemas.microsoft.com/office/drawing/2014/main" id="{0CE0AD88-527C-36CD-EF1A-E9F26B375ADE}"/>
              </a:ext>
            </a:extLst>
          </p:cNvPr>
          <p:cNvGrpSpPr/>
          <p:nvPr/>
        </p:nvGrpSpPr>
        <p:grpSpPr>
          <a:xfrm>
            <a:off x="1829260" y="3014210"/>
            <a:ext cx="8240751" cy="1882787"/>
            <a:chOff x="2007679" y="4129332"/>
            <a:chExt cx="8240751" cy="1882787"/>
          </a:xfrm>
        </p:grpSpPr>
        <p:sp>
          <p:nvSpPr>
            <p:cNvPr id="71" name="Rounded Rectangle 70">
              <a:extLst>
                <a:ext uri="{FF2B5EF4-FFF2-40B4-BE49-F238E27FC236}">
                  <a16:creationId xmlns:a16="http://schemas.microsoft.com/office/drawing/2014/main" id="{8BD52419-2B85-752D-BE6D-DCAB46AC3EC1}"/>
                </a:ext>
              </a:extLst>
            </p:cNvPr>
            <p:cNvSpPr/>
            <p:nvPr/>
          </p:nvSpPr>
          <p:spPr>
            <a:xfrm>
              <a:off x="2007679" y="4129332"/>
              <a:ext cx="8240751" cy="1880813"/>
            </a:xfrm>
            <a:prstGeom prst="roundRect">
              <a:avLst/>
            </a:prstGeom>
            <a:solidFill>
              <a:schemeClr val="bg2">
                <a:alpha val="4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A2D8F620-B006-A315-9FE0-F2C71A89049E}"/>
                </a:ext>
              </a:extLst>
            </p:cNvPr>
            <p:cNvGrpSpPr/>
            <p:nvPr/>
          </p:nvGrpSpPr>
          <p:grpSpPr>
            <a:xfrm>
              <a:off x="7352317" y="4488476"/>
              <a:ext cx="968648" cy="955452"/>
              <a:chOff x="7231728" y="2691080"/>
              <a:chExt cx="1506544" cy="1546278"/>
            </a:xfrm>
          </p:grpSpPr>
          <p:pic>
            <p:nvPicPr>
              <p:cNvPr id="84" name="Picture 83">
                <a:extLst>
                  <a:ext uri="{FF2B5EF4-FFF2-40B4-BE49-F238E27FC236}">
                    <a16:creationId xmlns:a16="http://schemas.microsoft.com/office/drawing/2014/main" id="{C578D38B-E54E-32B6-A3B8-210A87D7C042}"/>
                  </a:ext>
                </a:extLst>
              </p:cNvPr>
              <p:cNvPicPr>
                <a:picLocks noChangeAspect="1"/>
              </p:cNvPicPr>
              <p:nvPr/>
            </p:nvPicPr>
            <p:blipFill rotWithShape="1">
              <a:blip r:embed="rId2">
                <a:clrChange>
                  <a:clrFrom>
                    <a:srgbClr val="FFFFFF"/>
                  </a:clrFrom>
                  <a:clrTo>
                    <a:srgbClr val="FFFFFF">
                      <a:alpha val="0"/>
                    </a:srgbClr>
                  </a:clrTo>
                </a:clrChange>
              </a:blip>
              <a:srcRect l="82928" t="18765" r="1650" b="8629"/>
              <a:stretch/>
            </p:blipFill>
            <p:spPr>
              <a:xfrm>
                <a:off x="7317453" y="2872946"/>
                <a:ext cx="1198606" cy="1112108"/>
              </a:xfrm>
              <a:prstGeom prst="rect">
                <a:avLst/>
              </a:prstGeom>
            </p:spPr>
          </p:pic>
          <p:sp>
            <p:nvSpPr>
              <p:cNvPr id="85" name="Freeform 84">
                <a:extLst>
                  <a:ext uri="{FF2B5EF4-FFF2-40B4-BE49-F238E27FC236}">
                    <a16:creationId xmlns:a16="http://schemas.microsoft.com/office/drawing/2014/main" id="{C88D09ED-ED3D-DD4D-091B-62A25F3FD418}"/>
                  </a:ext>
                </a:extLst>
              </p:cNvPr>
              <p:cNvSpPr/>
              <p:nvPr/>
            </p:nvSpPr>
            <p:spPr>
              <a:xfrm>
                <a:off x="8191500" y="2895528"/>
                <a:ext cx="117476" cy="142947"/>
              </a:xfrm>
              <a:custGeom>
                <a:avLst/>
                <a:gdLst>
                  <a:gd name="connsiteX0" fmla="*/ 0 w 117476"/>
                  <a:gd name="connsiteY0" fmla="*/ 142947 h 142947"/>
                  <a:gd name="connsiteX1" fmla="*/ 6350 w 117476"/>
                  <a:gd name="connsiteY1" fmla="*/ 120722 h 142947"/>
                  <a:gd name="connsiteX2" fmla="*/ 19050 w 117476"/>
                  <a:gd name="connsiteY2" fmla="*/ 47697 h 142947"/>
                  <a:gd name="connsiteX3" fmla="*/ 44450 w 117476"/>
                  <a:gd name="connsiteY3" fmla="*/ 50872 h 142947"/>
                  <a:gd name="connsiteX4" fmla="*/ 57150 w 117476"/>
                  <a:gd name="connsiteY4" fmla="*/ 69922 h 142947"/>
                  <a:gd name="connsiteX5" fmla="*/ 63500 w 117476"/>
                  <a:gd name="connsiteY5" fmla="*/ 79447 h 142947"/>
                  <a:gd name="connsiteX6" fmla="*/ 82550 w 117476"/>
                  <a:gd name="connsiteY6" fmla="*/ 85797 h 142947"/>
                  <a:gd name="connsiteX7" fmla="*/ 98425 w 117476"/>
                  <a:gd name="connsiteY7" fmla="*/ 82622 h 142947"/>
                  <a:gd name="connsiteX8" fmla="*/ 101600 w 117476"/>
                  <a:gd name="connsiteY8" fmla="*/ 57222 h 142947"/>
                  <a:gd name="connsiteX9" fmla="*/ 98425 w 117476"/>
                  <a:gd name="connsiteY9" fmla="*/ 47697 h 142947"/>
                  <a:gd name="connsiteX10" fmla="*/ 69850 w 117476"/>
                  <a:gd name="connsiteY10" fmla="*/ 28647 h 142947"/>
                  <a:gd name="connsiteX11" fmla="*/ 60325 w 117476"/>
                  <a:gd name="connsiteY11" fmla="*/ 22297 h 142947"/>
                  <a:gd name="connsiteX12" fmla="*/ 41275 w 117476"/>
                  <a:gd name="connsiteY12" fmla="*/ 15947 h 142947"/>
                  <a:gd name="connsiteX13" fmla="*/ 38100 w 117476"/>
                  <a:gd name="connsiteY13" fmla="*/ 6422 h 142947"/>
                  <a:gd name="connsiteX14" fmla="*/ 66675 w 117476"/>
                  <a:gd name="connsiteY14" fmla="*/ 3247 h 142947"/>
                  <a:gd name="connsiteX15" fmla="*/ 76200 w 117476"/>
                  <a:gd name="connsiteY15" fmla="*/ 12772 h 142947"/>
                  <a:gd name="connsiteX16" fmla="*/ 98425 w 117476"/>
                  <a:gd name="connsiteY16" fmla="*/ 41347 h 142947"/>
                  <a:gd name="connsiteX17" fmla="*/ 111125 w 117476"/>
                  <a:gd name="connsiteY17" fmla="*/ 38172 h 142947"/>
                  <a:gd name="connsiteX18" fmla="*/ 114300 w 117476"/>
                  <a:gd name="connsiteY18" fmla="*/ 19122 h 142947"/>
                  <a:gd name="connsiteX19" fmla="*/ 107950 w 117476"/>
                  <a:gd name="connsiteY19" fmla="*/ 9597 h 142947"/>
                  <a:gd name="connsiteX20" fmla="*/ 101600 w 117476"/>
                  <a:gd name="connsiteY20" fmla="*/ 6422 h 14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76" h="142947">
                    <a:moveTo>
                      <a:pt x="0" y="142947"/>
                    </a:moveTo>
                    <a:cubicBezTo>
                      <a:pt x="2117" y="135539"/>
                      <a:pt x="5529" y="128383"/>
                      <a:pt x="6350" y="120722"/>
                    </a:cubicBezTo>
                    <a:cubicBezTo>
                      <a:pt x="14225" y="47223"/>
                      <a:pt x="-9763" y="66906"/>
                      <a:pt x="19050" y="47697"/>
                    </a:cubicBezTo>
                    <a:cubicBezTo>
                      <a:pt x="27517" y="48755"/>
                      <a:pt x="36431" y="47956"/>
                      <a:pt x="44450" y="50872"/>
                    </a:cubicBezTo>
                    <a:cubicBezTo>
                      <a:pt x="55484" y="54884"/>
                      <a:pt x="53194" y="62010"/>
                      <a:pt x="57150" y="69922"/>
                    </a:cubicBezTo>
                    <a:cubicBezTo>
                      <a:pt x="58857" y="73335"/>
                      <a:pt x="60264" y="77425"/>
                      <a:pt x="63500" y="79447"/>
                    </a:cubicBezTo>
                    <a:cubicBezTo>
                      <a:pt x="69176" y="82995"/>
                      <a:pt x="82550" y="85797"/>
                      <a:pt x="82550" y="85797"/>
                    </a:cubicBezTo>
                    <a:cubicBezTo>
                      <a:pt x="87842" y="84739"/>
                      <a:pt x="93740" y="85299"/>
                      <a:pt x="98425" y="82622"/>
                    </a:cubicBezTo>
                    <a:cubicBezTo>
                      <a:pt x="109059" y="76545"/>
                      <a:pt x="103698" y="65612"/>
                      <a:pt x="101600" y="57222"/>
                    </a:cubicBezTo>
                    <a:cubicBezTo>
                      <a:pt x="100788" y="53975"/>
                      <a:pt x="100792" y="50064"/>
                      <a:pt x="98425" y="47697"/>
                    </a:cubicBezTo>
                    <a:lnTo>
                      <a:pt x="69850" y="28647"/>
                    </a:lnTo>
                    <a:cubicBezTo>
                      <a:pt x="66675" y="26530"/>
                      <a:pt x="63945" y="23504"/>
                      <a:pt x="60325" y="22297"/>
                    </a:cubicBezTo>
                    <a:lnTo>
                      <a:pt x="41275" y="15947"/>
                    </a:lnTo>
                    <a:cubicBezTo>
                      <a:pt x="40217" y="12772"/>
                      <a:pt x="36857" y="9529"/>
                      <a:pt x="38100" y="6422"/>
                    </a:cubicBezTo>
                    <a:cubicBezTo>
                      <a:pt x="42750" y="-5204"/>
                      <a:pt x="61121" y="2321"/>
                      <a:pt x="66675" y="3247"/>
                    </a:cubicBezTo>
                    <a:cubicBezTo>
                      <a:pt x="69850" y="6422"/>
                      <a:pt x="73443" y="9228"/>
                      <a:pt x="76200" y="12772"/>
                    </a:cubicBezTo>
                    <a:cubicBezTo>
                      <a:pt x="102784" y="46951"/>
                      <a:pt x="76800" y="19722"/>
                      <a:pt x="98425" y="41347"/>
                    </a:cubicBezTo>
                    <a:cubicBezTo>
                      <a:pt x="102658" y="40289"/>
                      <a:pt x="107494" y="40593"/>
                      <a:pt x="111125" y="38172"/>
                    </a:cubicBezTo>
                    <a:cubicBezTo>
                      <a:pt x="120022" y="32240"/>
                      <a:pt x="118076" y="26673"/>
                      <a:pt x="114300" y="19122"/>
                    </a:cubicBezTo>
                    <a:cubicBezTo>
                      <a:pt x="112593" y="15709"/>
                      <a:pt x="110648" y="12295"/>
                      <a:pt x="107950" y="9597"/>
                    </a:cubicBezTo>
                    <a:cubicBezTo>
                      <a:pt x="106277" y="7924"/>
                      <a:pt x="103717" y="7480"/>
                      <a:pt x="101600" y="642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85">
                <a:extLst>
                  <a:ext uri="{FF2B5EF4-FFF2-40B4-BE49-F238E27FC236}">
                    <a16:creationId xmlns:a16="http://schemas.microsoft.com/office/drawing/2014/main" id="{AD0C7A9E-8340-37B8-C84B-44607D6EB509}"/>
                  </a:ext>
                </a:extLst>
              </p:cNvPr>
              <p:cNvSpPr/>
              <p:nvPr/>
            </p:nvSpPr>
            <p:spPr>
              <a:xfrm rot="5847643">
                <a:off x="8328734" y="3663878"/>
                <a:ext cx="117476" cy="142947"/>
              </a:xfrm>
              <a:custGeom>
                <a:avLst/>
                <a:gdLst>
                  <a:gd name="connsiteX0" fmla="*/ 0 w 117476"/>
                  <a:gd name="connsiteY0" fmla="*/ 142947 h 142947"/>
                  <a:gd name="connsiteX1" fmla="*/ 6350 w 117476"/>
                  <a:gd name="connsiteY1" fmla="*/ 120722 h 142947"/>
                  <a:gd name="connsiteX2" fmla="*/ 19050 w 117476"/>
                  <a:gd name="connsiteY2" fmla="*/ 47697 h 142947"/>
                  <a:gd name="connsiteX3" fmla="*/ 44450 w 117476"/>
                  <a:gd name="connsiteY3" fmla="*/ 50872 h 142947"/>
                  <a:gd name="connsiteX4" fmla="*/ 57150 w 117476"/>
                  <a:gd name="connsiteY4" fmla="*/ 69922 h 142947"/>
                  <a:gd name="connsiteX5" fmla="*/ 63500 w 117476"/>
                  <a:gd name="connsiteY5" fmla="*/ 79447 h 142947"/>
                  <a:gd name="connsiteX6" fmla="*/ 82550 w 117476"/>
                  <a:gd name="connsiteY6" fmla="*/ 85797 h 142947"/>
                  <a:gd name="connsiteX7" fmla="*/ 98425 w 117476"/>
                  <a:gd name="connsiteY7" fmla="*/ 82622 h 142947"/>
                  <a:gd name="connsiteX8" fmla="*/ 101600 w 117476"/>
                  <a:gd name="connsiteY8" fmla="*/ 57222 h 142947"/>
                  <a:gd name="connsiteX9" fmla="*/ 98425 w 117476"/>
                  <a:gd name="connsiteY9" fmla="*/ 47697 h 142947"/>
                  <a:gd name="connsiteX10" fmla="*/ 69850 w 117476"/>
                  <a:gd name="connsiteY10" fmla="*/ 28647 h 142947"/>
                  <a:gd name="connsiteX11" fmla="*/ 60325 w 117476"/>
                  <a:gd name="connsiteY11" fmla="*/ 22297 h 142947"/>
                  <a:gd name="connsiteX12" fmla="*/ 41275 w 117476"/>
                  <a:gd name="connsiteY12" fmla="*/ 15947 h 142947"/>
                  <a:gd name="connsiteX13" fmla="*/ 38100 w 117476"/>
                  <a:gd name="connsiteY13" fmla="*/ 6422 h 142947"/>
                  <a:gd name="connsiteX14" fmla="*/ 66675 w 117476"/>
                  <a:gd name="connsiteY14" fmla="*/ 3247 h 142947"/>
                  <a:gd name="connsiteX15" fmla="*/ 76200 w 117476"/>
                  <a:gd name="connsiteY15" fmla="*/ 12772 h 142947"/>
                  <a:gd name="connsiteX16" fmla="*/ 98425 w 117476"/>
                  <a:gd name="connsiteY16" fmla="*/ 41347 h 142947"/>
                  <a:gd name="connsiteX17" fmla="*/ 111125 w 117476"/>
                  <a:gd name="connsiteY17" fmla="*/ 38172 h 142947"/>
                  <a:gd name="connsiteX18" fmla="*/ 114300 w 117476"/>
                  <a:gd name="connsiteY18" fmla="*/ 19122 h 142947"/>
                  <a:gd name="connsiteX19" fmla="*/ 107950 w 117476"/>
                  <a:gd name="connsiteY19" fmla="*/ 9597 h 142947"/>
                  <a:gd name="connsiteX20" fmla="*/ 101600 w 117476"/>
                  <a:gd name="connsiteY20" fmla="*/ 6422 h 14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76" h="142947">
                    <a:moveTo>
                      <a:pt x="0" y="142947"/>
                    </a:moveTo>
                    <a:cubicBezTo>
                      <a:pt x="2117" y="135539"/>
                      <a:pt x="5529" y="128383"/>
                      <a:pt x="6350" y="120722"/>
                    </a:cubicBezTo>
                    <a:cubicBezTo>
                      <a:pt x="14225" y="47223"/>
                      <a:pt x="-9763" y="66906"/>
                      <a:pt x="19050" y="47697"/>
                    </a:cubicBezTo>
                    <a:cubicBezTo>
                      <a:pt x="27517" y="48755"/>
                      <a:pt x="36431" y="47956"/>
                      <a:pt x="44450" y="50872"/>
                    </a:cubicBezTo>
                    <a:cubicBezTo>
                      <a:pt x="55484" y="54884"/>
                      <a:pt x="53194" y="62010"/>
                      <a:pt x="57150" y="69922"/>
                    </a:cubicBezTo>
                    <a:cubicBezTo>
                      <a:pt x="58857" y="73335"/>
                      <a:pt x="60264" y="77425"/>
                      <a:pt x="63500" y="79447"/>
                    </a:cubicBezTo>
                    <a:cubicBezTo>
                      <a:pt x="69176" y="82995"/>
                      <a:pt x="82550" y="85797"/>
                      <a:pt x="82550" y="85797"/>
                    </a:cubicBezTo>
                    <a:cubicBezTo>
                      <a:pt x="87842" y="84739"/>
                      <a:pt x="93740" y="85299"/>
                      <a:pt x="98425" y="82622"/>
                    </a:cubicBezTo>
                    <a:cubicBezTo>
                      <a:pt x="109059" y="76545"/>
                      <a:pt x="103698" y="65612"/>
                      <a:pt x="101600" y="57222"/>
                    </a:cubicBezTo>
                    <a:cubicBezTo>
                      <a:pt x="100788" y="53975"/>
                      <a:pt x="100792" y="50064"/>
                      <a:pt x="98425" y="47697"/>
                    </a:cubicBezTo>
                    <a:lnTo>
                      <a:pt x="69850" y="28647"/>
                    </a:lnTo>
                    <a:cubicBezTo>
                      <a:pt x="66675" y="26530"/>
                      <a:pt x="63945" y="23504"/>
                      <a:pt x="60325" y="22297"/>
                    </a:cubicBezTo>
                    <a:lnTo>
                      <a:pt x="41275" y="15947"/>
                    </a:lnTo>
                    <a:cubicBezTo>
                      <a:pt x="40217" y="12772"/>
                      <a:pt x="36857" y="9529"/>
                      <a:pt x="38100" y="6422"/>
                    </a:cubicBezTo>
                    <a:cubicBezTo>
                      <a:pt x="42750" y="-5204"/>
                      <a:pt x="61121" y="2321"/>
                      <a:pt x="66675" y="3247"/>
                    </a:cubicBezTo>
                    <a:cubicBezTo>
                      <a:pt x="69850" y="6422"/>
                      <a:pt x="73443" y="9228"/>
                      <a:pt x="76200" y="12772"/>
                    </a:cubicBezTo>
                    <a:cubicBezTo>
                      <a:pt x="102784" y="46951"/>
                      <a:pt x="76800" y="19722"/>
                      <a:pt x="98425" y="41347"/>
                    </a:cubicBezTo>
                    <a:cubicBezTo>
                      <a:pt x="102658" y="40289"/>
                      <a:pt x="107494" y="40593"/>
                      <a:pt x="111125" y="38172"/>
                    </a:cubicBezTo>
                    <a:cubicBezTo>
                      <a:pt x="120022" y="32240"/>
                      <a:pt x="118076" y="26673"/>
                      <a:pt x="114300" y="19122"/>
                    </a:cubicBezTo>
                    <a:cubicBezTo>
                      <a:pt x="112593" y="15709"/>
                      <a:pt x="110648" y="12295"/>
                      <a:pt x="107950" y="9597"/>
                    </a:cubicBezTo>
                    <a:cubicBezTo>
                      <a:pt x="106277" y="7924"/>
                      <a:pt x="103717" y="7480"/>
                      <a:pt x="101600" y="642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86">
                <a:extLst>
                  <a:ext uri="{FF2B5EF4-FFF2-40B4-BE49-F238E27FC236}">
                    <a16:creationId xmlns:a16="http://schemas.microsoft.com/office/drawing/2014/main" id="{38E0119A-EC3D-03E6-706C-0C23ECB3BFE5}"/>
                  </a:ext>
                </a:extLst>
              </p:cNvPr>
              <p:cNvSpPr/>
              <p:nvPr/>
            </p:nvSpPr>
            <p:spPr>
              <a:xfrm rot="14587390">
                <a:off x="7333856" y="3514827"/>
                <a:ext cx="117476" cy="142947"/>
              </a:xfrm>
              <a:custGeom>
                <a:avLst/>
                <a:gdLst>
                  <a:gd name="connsiteX0" fmla="*/ 0 w 117476"/>
                  <a:gd name="connsiteY0" fmla="*/ 142947 h 142947"/>
                  <a:gd name="connsiteX1" fmla="*/ 6350 w 117476"/>
                  <a:gd name="connsiteY1" fmla="*/ 120722 h 142947"/>
                  <a:gd name="connsiteX2" fmla="*/ 19050 w 117476"/>
                  <a:gd name="connsiteY2" fmla="*/ 47697 h 142947"/>
                  <a:gd name="connsiteX3" fmla="*/ 44450 w 117476"/>
                  <a:gd name="connsiteY3" fmla="*/ 50872 h 142947"/>
                  <a:gd name="connsiteX4" fmla="*/ 57150 w 117476"/>
                  <a:gd name="connsiteY4" fmla="*/ 69922 h 142947"/>
                  <a:gd name="connsiteX5" fmla="*/ 63500 w 117476"/>
                  <a:gd name="connsiteY5" fmla="*/ 79447 h 142947"/>
                  <a:gd name="connsiteX6" fmla="*/ 82550 w 117476"/>
                  <a:gd name="connsiteY6" fmla="*/ 85797 h 142947"/>
                  <a:gd name="connsiteX7" fmla="*/ 98425 w 117476"/>
                  <a:gd name="connsiteY7" fmla="*/ 82622 h 142947"/>
                  <a:gd name="connsiteX8" fmla="*/ 101600 w 117476"/>
                  <a:gd name="connsiteY8" fmla="*/ 57222 h 142947"/>
                  <a:gd name="connsiteX9" fmla="*/ 98425 w 117476"/>
                  <a:gd name="connsiteY9" fmla="*/ 47697 h 142947"/>
                  <a:gd name="connsiteX10" fmla="*/ 69850 w 117476"/>
                  <a:gd name="connsiteY10" fmla="*/ 28647 h 142947"/>
                  <a:gd name="connsiteX11" fmla="*/ 60325 w 117476"/>
                  <a:gd name="connsiteY11" fmla="*/ 22297 h 142947"/>
                  <a:gd name="connsiteX12" fmla="*/ 41275 w 117476"/>
                  <a:gd name="connsiteY12" fmla="*/ 15947 h 142947"/>
                  <a:gd name="connsiteX13" fmla="*/ 38100 w 117476"/>
                  <a:gd name="connsiteY13" fmla="*/ 6422 h 142947"/>
                  <a:gd name="connsiteX14" fmla="*/ 66675 w 117476"/>
                  <a:gd name="connsiteY14" fmla="*/ 3247 h 142947"/>
                  <a:gd name="connsiteX15" fmla="*/ 76200 w 117476"/>
                  <a:gd name="connsiteY15" fmla="*/ 12772 h 142947"/>
                  <a:gd name="connsiteX16" fmla="*/ 98425 w 117476"/>
                  <a:gd name="connsiteY16" fmla="*/ 41347 h 142947"/>
                  <a:gd name="connsiteX17" fmla="*/ 111125 w 117476"/>
                  <a:gd name="connsiteY17" fmla="*/ 38172 h 142947"/>
                  <a:gd name="connsiteX18" fmla="*/ 114300 w 117476"/>
                  <a:gd name="connsiteY18" fmla="*/ 19122 h 142947"/>
                  <a:gd name="connsiteX19" fmla="*/ 107950 w 117476"/>
                  <a:gd name="connsiteY19" fmla="*/ 9597 h 142947"/>
                  <a:gd name="connsiteX20" fmla="*/ 101600 w 117476"/>
                  <a:gd name="connsiteY20" fmla="*/ 6422 h 14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76" h="142947">
                    <a:moveTo>
                      <a:pt x="0" y="142947"/>
                    </a:moveTo>
                    <a:cubicBezTo>
                      <a:pt x="2117" y="135539"/>
                      <a:pt x="5529" y="128383"/>
                      <a:pt x="6350" y="120722"/>
                    </a:cubicBezTo>
                    <a:cubicBezTo>
                      <a:pt x="14225" y="47223"/>
                      <a:pt x="-9763" y="66906"/>
                      <a:pt x="19050" y="47697"/>
                    </a:cubicBezTo>
                    <a:cubicBezTo>
                      <a:pt x="27517" y="48755"/>
                      <a:pt x="36431" y="47956"/>
                      <a:pt x="44450" y="50872"/>
                    </a:cubicBezTo>
                    <a:cubicBezTo>
                      <a:pt x="55484" y="54884"/>
                      <a:pt x="53194" y="62010"/>
                      <a:pt x="57150" y="69922"/>
                    </a:cubicBezTo>
                    <a:cubicBezTo>
                      <a:pt x="58857" y="73335"/>
                      <a:pt x="60264" y="77425"/>
                      <a:pt x="63500" y="79447"/>
                    </a:cubicBezTo>
                    <a:cubicBezTo>
                      <a:pt x="69176" y="82995"/>
                      <a:pt x="82550" y="85797"/>
                      <a:pt x="82550" y="85797"/>
                    </a:cubicBezTo>
                    <a:cubicBezTo>
                      <a:pt x="87842" y="84739"/>
                      <a:pt x="93740" y="85299"/>
                      <a:pt x="98425" y="82622"/>
                    </a:cubicBezTo>
                    <a:cubicBezTo>
                      <a:pt x="109059" y="76545"/>
                      <a:pt x="103698" y="65612"/>
                      <a:pt x="101600" y="57222"/>
                    </a:cubicBezTo>
                    <a:cubicBezTo>
                      <a:pt x="100788" y="53975"/>
                      <a:pt x="100792" y="50064"/>
                      <a:pt x="98425" y="47697"/>
                    </a:cubicBezTo>
                    <a:lnTo>
                      <a:pt x="69850" y="28647"/>
                    </a:lnTo>
                    <a:cubicBezTo>
                      <a:pt x="66675" y="26530"/>
                      <a:pt x="63945" y="23504"/>
                      <a:pt x="60325" y="22297"/>
                    </a:cubicBezTo>
                    <a:lnTo>
                      <a:pt x="41275" y="15947"/>
                    </a:lnTo>
                    <a:cubicBezTo>
                      <a:pt x="40217" y="12772"/>
                      <a:pt x="36857" y="9529"/>
                      <a:pt x="38100" y="6422"/>
                    </a:cubicBezTo>
                    <a:cubicBezTo>
                      <a:pt x="42750" y="-5204"/>
                      <a:pt x="61121" y="2321"/>
                      <a:pt x="66675" y="3247"/>
                    </a:cubicBezTo>
                    <a:cubicBezTo>
                      <a:pt x="69850" y="6422"/>
                      <a:pt x="73443" y="9228"/>
                      <a:pt x="76200" y="12772"/>
                    </a:cubicBezTo>
                    <a:cubicBezTo>
                      <a:pt x="102784" y="46951"/>
                      <a:pt x="76800" y="19722"/>
                      <a:pt x="98425" y="41347"/>
                    </a:cubicBezTo>
                    <a:cubicBezTo>
                      <a:pt x="102658" y="40289"/>
                      <a:pt x="107494" y="40593"/>
                      <a:pt x="111125" y="38172"/>
                    </a:cubicBezTo>
                    <a:cubicBezTo>
                      <a:pt x="120022" y="32240"/>
                      <a:pt x="118076" y="26673"/>
                      <a:pt x="114300" y="19122"/>
                    </a:cubicBezTo>
                    <a:cubicBezTo>
                      <a:pt x="112593" y="15709"/>
                      <a:pt x="110648" y="12295"/>
                      <a:pt x="107950" y="9597"/>
                    </a:cubicBezTo>
                    <a:cubicBezTo>
                      <a:pt x="106277" y="7924"/>
                      <a:pt x="103717" y="7480"/>
                      <a:pt x="101600" y="642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FE7AD97E-B2EC-2E84-09CF-2792A01C5B68}"/>
                  </a:ext>
                </a:extLst>
              </p:cNvPr>
              <p:cNvSpPr/>
              <p:nvPr/>
            </p:nvSpPr>
            <p:spPr>
              <a:xfrm>
                <a:off x="8281279" y="2826908"/>
                <a:ext cx="85725" cy="92075"/>
              </a:xfrm>
              <a:prstGeom prst="ellipse">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10510387-59DC-5B83-E235-B86CAB6B9C2A}"/>
                  </a:ext>
                </a:extLst>
              </p:cNvPr>
              <p:cNvSpPr/>
              <p:nvPr/>
            </p:nvSpPr>
            <p:spPr>
              <a:xfrm>
                <a:off x="8442595" y="3756835"/>
                <a:ext cx="85725" cy="92075"/>
              </a:xfrm>
              <a:prstGeom prst="ellipse">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9D367615-CD45-9C81-1A81-DC1DDE32C27B}"/>
                  </a:ext>
                </a:extLst>
              </p:cNvPr>
              <p:cNvSpPr/>
              <p:nvPr/>
            </p:nvSpPr>
            <p:spPr>
              <a:xfrm>
                <a:off x="7231728" y="3540262"/>
                <a:ext cx="85725" cy="92075"/>
              </a:xfrm>
              <a:prstGeom prst="ellipse">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90">
                <a:extLst>
                  <a:ext uri="{FF2B5EF4-FFF2-40B4-BE49-F238E27FC236}">
                    <a16:creationId xmlns:a16="http://schemas.microsoft.com/office/drawing/2014/main" id="{F093322D-A46F-50DB-9096-EF5696936C95}"/>
                  </a:ext>
                </a:extLst>
              </p:cNvPr>
              <p:cNvSpPr/>
              <p:nvPr/>
            </p:nvSpPr>
            <p:spPr>
              <a:xfrm rot="1214112">
                <a:off x="8350959" y="3477122"/>
                <a:ext cx="165100" cy="76789"/>
              </a:xfrm>
              <a:custGeom>
                <a:avLst/>
                <a:gdLst>
                  <a:gd name="connsiteX0" fmla="*/ 0 w 165100"/>
                  <a:gd name="connsiteY0" fmla="*/ 63987 h 76789"/>
                  <a:gd name="connsiteX1" fmla="*/ 22225 w 165100"/>
                  <a:gd name="connsiteY1" fmla="*/ 67162 h 76789"/>
                  <a:gd name="connsiteX2" fmla="*/ 31750 w 165100"/>
                  <a:gd name="connsiteY2" fmla="*/ 60812 h 76789"/>
                  <a:gd name="connsiteX3" fmla="*/ 44450 w 165100"/>
                  <a:gd name="connsiteY3" fmla="*/ 57637 h 76789"/>
                  <a:gd name="connsiteX4" fmla="*/ 53975 w 165100"/>
                  <a:gd name="connsiteY4" fmla="*/ 10012 h 76789"/>
                  <a:gd name="connsiteX5" fmla="*/ 63500 w 165100"/>
                  <a:gd name="connsiteY5" fmla="*/ 3662 h 76789"/>
                  <a:gd name="connsiteX6" fmla="*/ 73025 w 165100"/>
                  <a:gd name="connsiteY6" fmla="*/ 22712 h 76789"/>
                  <a:gd name="connsiteX7" fmla="*/ 69850 w 165100"/>
                  <a:gd name="connsiteY7" fmla="*/ 32237 h 76789"/>
                  <a:gd name="connsiteX8" fmla="*/ 66675 w 165100"/>
                  <a:gd name="connsiteY8" fmla="*/ 44937 h 76789"/>
                  <a:gd name="connsiteX9" fmla="*/ 79375 w 165100"/>
                  <a:gd name="connsiteY9" fmla="*/ 76687 h 76789"/>
                  <a:gd name="connsiteX10" fmla="*/ 95250 w 165100"/>
                  <a:gd name="connsiteY10" fmla="*/ 73512 h 76789"/>
                  <a:gd name="connsiteX11" fmla="*/ 98425 w 165100"/>
                  <a:gd name="connsiteY11" fmla="*/ 63987 h 76789"/>
                  <a:gd name="connsiteX12" fmla="*/ 88900 w 165100"/>
                  <a:gd name="connsiteY12" fmla="*/ 44937 h 76789"/>
                  <a:gd name="connsiteX13" fmla="*/ 85725 w 165100"/>
                  <a:gd name="connsiteY13" fmla="*/ 35412 h 76789"/>
                  <a:gd name="connsiteX14" fmla="*/ 95250 w 165100"/>
                  <a:gd name="connsiteY14" fmla="*/ 32237 h 76789"/>
                  <a:gd name="connsiteX15" fmla="*/ 111125 w 165100"/>
                  <a:gd name="connsiteY15" fmla="*/ 48112 h 76789"/>
                  <a:gd name="connsiteX16" fmla="*/ 120650 w 165100"/>
                  <a:gd name="connsiteY16" fmla="*/ 57637 h 76789"/>
                  <a:gd name="connsiteX17" fmla="*/ 136525 w 165100"/>
                  <a:gd name="connsiteY17" fmla="*/ 54462 h 76789"/>
                  <a:gd name="connsiteX18" fmla="*/ 139700 w 165100"/>
                  <a:gd name="connsiteY18" fmla="*/ 16362 h 76789"/>
                  <a:gd name="connsiteX19" fmla="*/ 130175 w 165100"/>
                  <a:gd name="connsiteY19" fmla="*/ 10012 h 76789"/>
                  <a:gd name="connsiteX20" fmla="*/ 133350 w 165100"/>
                  <a:gd name="connsiteY20" fmla="*/ 487 h 76789"/>
                  <a:gd name="connsiteX21" fmla="*/ 161925 w 165100"/>
                  <a:gd name="connsiteY21" fmla="*/ 3662 h 76789"/>
                  <a:gd name="connsiteX22" fmla="*/ 165100 w 165100"/>
                  <a:gd name="connsiteY22" fmla="*/ 3662 h 7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100" h="76789">
                    <a:moveTo>
                      <a:pt x="0" y="63987"/>
                    </a:moveTo>
                    <a:cubicBezTo>
                      <a:pt x="7408" y="65045"/>
                      <a:pt x="14779" y="67907"/>
                      <a:pt x="22225" y="67162"/>
                    </a:cubicBezTo>
                    <a:cubicBezTo>
                      <a:pt x="26022" y="66782"/>
                      <a:pt x="28243" y="62315"/>
                      <a:pt x="31750" y="60812"/>
                    </a:cubicBezTo>
                    <a:cubicBezTo>
                      <a:pt x="35761" y="59093"/>
                      <a:pt x="40217" y="58695"/>
                      <a:pt x="44450" y="57637"/>
                    </a:cubicBezTo>
                    <a:cubicBezTo>
                      <a:pt x="62313" y="30843"/>
                      <a:pt x="35643" y="74176"/>
                      <a:pt x="53975" y="10012"/>
                    </a:cubicBezTo>
                    <a:cubicBezTo>
                      <a:pt x="55023" y="6343"/>
                      <a:pt x="60325" y="5779"/>
                      <a:pt x="63500" y="3662"/>
                    </a:cubicBezTo>
                    <a:cubicBezTo>
                      <a:pt x="66711" y="8478"/>
                      <a:pt x="73025" y="16139"/>
                      <a:pt x="73025" y="22712"/>
                    </a:cubicBezTo>
                    <a:cubicBezTo>
                      <a:pt x="73025" y="26059"/>
                      <a:pt x="70769" y="29019"/>
                      <a:pt x="69850" y="32237"/>
                    </a:cubicBezTo>
                    <a:cubicBezTo>
                      <a:pt x="68651" y="36433"/>
                      <a:pt x="67733" y="40704"/>
                      <a:pt x="66675" y="44937"/>
                    </a:cubicBezTo>
                    <a:cubicBezTo>
                      <a:pt x="67766" y="53668"/>
                      <a:pt x="63894" y="74752"/>
                      <a:pt x="79375" y="76687"/>
                    </a:cubicBezTo>
                    <a:cubicBezTo>
                      <a:pt x="84730" y="77356"/>
                      <a:pt x="89958" y="74570"/>
                      <a:pt x="95250" y="73512"/>
                    </a:cubicBezTo>
                    <a:cubicBezTo>
                      <a:pt x="96308" y="70337"/>
                      <a:pt x="98425" y="67334"/>
                      <a:pt x="98425" y="63987"/>
                    </a:cubicBezTo>
                    <a:cubicBezTo>
                      <a:pt x="98425" y="56007"/>
                      <a:pt x="92111" y="51358"/>
                      <a:pt x="88900" y="44937"/>
                    </a:cubicBezTo>
                    <a:cubicBezTo>
                      <a:pt x="87403" y="41944"/>
                      <a:pt x="86783" y="38587"/>
                      <a:pt x="85725" y="35412"/>
                    </a:cubicBezTo>
                    <a:cubicBezTo>
                      <a:pt x="88900" y="34354"/>
                      <a:pt x="91949" y="31687"/>
                      <a:pt x="95250" y="32237"/>
                    </a:cubicBezTo>
                    <a:cubicBezTo>
                      <a:pt x="104263" y="33739"/>
                      <a:pt x="106345" y="42377"/>
                      <a:pt x="111125" y="48112"/>
                    </a:cubicBezTo>
                    <a:cubicBezTo>
                      <a:pt x="114000" y="51561"/>
                      <a:pt x="117475" y="54462"/>
                      <a:pt x="120650" y="57637"/>
                    </a:cubicBezTo>
                    <a:cubicBezTo>
                      <a:pt x="125942" y="56579"/>
                      <a:pt x="131840" y="57139"/>
                      <a:pt x="136525" y="54462"/>
                    </a:cubicBezTo>
                    <a:cubicBezTo>
                      <a:pt x="148758" y="47472"/>
                      <a:pt x="141873" y="22337"/>
                      <a:pt x="139700" y="16362"/>
                    </a:cubicBezTo>
                    <a:cubicBezTo>
                      <a:pt x="138396" y="12776"/>
                      <a:pt x="133350" y="12129"/>
                      <a:pt x="130175" y="10012"/>
                    </a:cubicBezTo>
                    <a:cubicBezTo>
                      <a:pt x="131233" y="6837"/>
                      <a:pt x="130068" y="1143"/>
                      <a:pt x="133350" y="487"/>
                    </a:cubicBezTo>
                    <a:cubicBezTo>
                      <a:pt x="142748" y="-1393"/>
                      <a:pt x="152389" y="2708"/>
                      <a:pt x="161925" y="3662"/>
                    </a:cubicBezTo>
                    <a:cubicBezTo>
                      <a:pt x="162978" y="3767"/>
                      <a:pt x="164042" y="3662"/>
                      <a:pt x="165100" y="36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2" name="Group 91">
                <a:extLst>
                  <a:ext uri="{FF2B5EF4-FFF2-40B4-BE49-F238E27FC236}">
                    <a16:creationId xmlns:a16="http://schemas.microsoft.com/office/drawing/2014/main" id="{0E0810BF-788E-6F3A-AF87-E54AAA5DF027}"/>
                  </a:ext>
                </a:extLst>
              </p:cNvPr>
              <p:cNvGrpSpPr/>
              <p:nvPr/>
            </p:nvGrpSpPr>
            <p:grpSpPr>
              <a:xfrm rot="16200000">
                <a:off x="7455273" y="2776685"/>
                <a:ext cx="356919" cy="185710"/>
                <a:chOff x="7452753" y="2628739"/>
                <a:chExt cx="356919" cy="185710"/>
              </a:xfrm>
            </p:grpSpPr>
            <p:sp>
              <p:nvSpPr>
                <p:cNvPr id="111" name="Freeform 110">
                  <a:extLst>
                    <a:ext uri="{FF2B5EF4-FFF2-40B4-BE49-F238E27FC236}">
                      <a16:creationId xmlns:a16="http://schemas.microsoft.com/office/drawing/2014/main" id="{D164EAF4-5567-7352-E144-F7CF4F002E96}"/>
                    </a:ext>
                  </a:extLst>
                </p:cNvPr>
                <p:cNvSpPr/>
                <p:nvPr/>
              </p:nvSpPr>
              <p:spPr>
                <a:xfrm>
                  <a:off x="7452753" y="2724631"/>
                  <a:ext cx="165100" cy="76789"/>
                </a:xfrm>
                <a:custGeom>
                  <a:avLst/>
                  <a:gdLst>
                    <a:gd name="connsiteX0" fmla="*/ 0 w 165100"/>
                    <a:gd name="connsiteY0" fmla="*/ 63987 h 76789"/>
                    <a:gd name="connsiteX1" fmla="*/ 22225 w 165100"/>
                    <a:gd name="connsiteY1" fmla="*/ 67162 h 76789"/>
                    <a:gd name="connsiteX2" fmla="*/ 31750 w 165100"/>
                    <a:gd name="connsiteY2" fmla="*/ 60812 h 76789"/>
                    <a:gd name="connsiteX3" fmla="*/ 44450 w 165100"/>
                    <a:gd name="connsiteY3" fmla="*/ 57637 h 76789"/>
                    <a:gd name="connsiteX4" fmla="*/ 53975 w 165100"/>
                    <a:gd name="connsiteY4" fmla="*/ 10012 h 76789"/>
                    <a:gd name="connsiteX5" fmla="*/ 63500 w 165100"/>
                    <a:gd name="connsiteY5" fmla="*/ 3662 h 76789"/>
                    <a:gd name="connsiteX6" fmla="*/ 73025 w 165100"/>
                    <a:gd name="connsiteY6" fmla="*/ 22712 h 76789"/>
                    <a:gd name="connsiteX7" fmla="*/ 69850 w 165100"/>
                    <a:gd name="connsiteY7" fmla="*/ 32237 h 76789"/>
                    <a:gd name="connsiteX8" fmla="*/ 66675 w 165100"/>
                    <a:gd name="connsiteY8" fmla="*/ 44937 h 76789"/>
                    <a:gd name="connsiteX9" fmla="*/ 79375 w 165100"/>
                    <a:gd name="connsiteY9" fmla="*/ 76687 h 76789"/>
                    <a:gd name="connsiteX10" fmla="*/ 95250 w 165100"/>
                    <a:gd name="connsiteY10" fmla="*/ 73512 h 76789"/>
                    <a:gd name="connsiteX11" fmla="*/ 98425 w 165100"/>
                    <a:gd name="connsiteY11" fmla="*/ 63987 h 76789"/>
                    <a:gd name="connsiteX12" fmla="*/ 88900 w 165100"/>
                    <a:gd name="connsiteY12" fmla="*/ 44937 h 76789"/>
                    <a:gd name="connsiteX13" fmla="*/ 85725 w 165100"/>
                    <a:gd name="connsiteY13" fmla="*/ 35412 h 76789"/>
                    <a:gd name="connsiteX14" fmla="*/ 95250 w 165100"/>
                    <a:gd name="connsiteY14" fmla="*/ 32237 h 76789"/>
                    <a:gd name="connsiteX15" fmla="*/ 111125 w 165100"/>
                    <a:gd name="connsiteY15" fmla="*/ 48112 h 76789"/>
                    <a:gd name="connsiteX16" fmla="*/ 120650 w 165100"/>
                    <a:gd name="connsiteY16" fmla="*/ 57637 h 76789"/>
                    <a:gd name="connsiteX17" fmla="*/ 136525 w 165100"/>
                    <a:gd name="connsiteY17" fmla="*/ 54462 h 76789"/>
                    <a:gd name="connsiteX18" fmla="*/ 139700 w 165100"/>
                    <a:gd name="connsiteY18" fmla="*/ 16362 h 76789"/>
                    <a:gd name="connsiteX19" fmla="*/ 130175 w 165100"/>
                    <a:gd name="connsiteY19" fmla="*/ 10012 h 76789"/>
                    <a:gd name="connsiteX20" fmla="*/ 133350 w 165100"/>
                    <a:gd name="connsiteY20" fmla="*/ 487 h 76789"/>
                    <a:gd name="connsiteX21" fmla="*/ 161925 w 165100"/>
                    <a:gd name="connsiteY21" fmla="*/ 3662 h 76789"/>
                    <a:gd name="connsiteX22" fmla="*/ 165100 w 165100"/>
                    <a:gd name="connsiteY22" fmla="*/ 3662 h 7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100" h="76789">
                      <a:moveTo>
                        <a:pt x="0" y="63987"/>
                      </a:moveTo>
                      <a:cubicBezTo>
                        <a:pt x="7408" y="65045"/>
                        <a:pt x="14779" y="67907"/>
                        <a:pt x="22225" y="67162"/>
                      </a:cubicBezTo>
                      <a:cubicBezTo>
                        <a:pt x="26022" y="66782"/>
                        <a:pt x="28243" y="62315"/>
                        <a:pt x="31750" y="60812"/>
                      </a:cubicBezTo>
                      <a:cubicBezTo>
                        <a:pt x="35761" y="59093"/>
                        <a:pt x="40217" y="58695"/>
                        <a:pt x="44450" y="57637"/>
                      </a:cubicBezTo>
                      <a:cubicBezTo>
                        <a:pt x="62313" y="30843"/>
                        <a:pt x="35643" y="74176"/>
                        <a:pt x="53975" y="10012"/>
                      </a:cubicBezTo>
                      <a:cubicBezTo>
                        <a:pt x="55023" y="6343"/>
                        <a:pt x="60325" y="5779"/>
                        <a:pt x="63500" y="3662"/>
                      </a:cubicBezTo>
                      <a:cubicBezTo>
                        <a:pt x="66711" y="8478"/>
                        <a:pt x="73025" y="16139"/>
                        <a:pt x="73025" y="22712"/>
                      </a:cubicBezTo>
                      <a:cubicBezTo>
                        <a:pt x="73025" y="26059"/>
                        <a:pt x="70769" y="29019"/>
                        <a:pt x="69850" y="32237"/>
                      </a:cubicBezTo>
                      <a:cubicBezTo>
                        <a:pt x="68651" y="36433"/>
                        <a:pt x="67733" y="40704"/>
                        <a:pt x="66675" y="44937"/>
                      </a:cubicBezTo>
                      <a:cubicBezTo>
                        <a:pt x="67766" y="53668"/>
                        <a:pt x="63894" y="74752"/>
                        <a:pt x="79375" y="76687"/>
                      </a:cubicBezTo>
                      <a:cubicBezTo>
                        <a:pt x="84730" y="77356"/>
                        <a:pt x="89958" y="74570"/>
                        <a:pt x="95250" y="73512"/>
                      </a:cubicBezTo>
                      <a:cubicBezTo>
                        <a:pt x="96308" y="70337"/>
                        <a:pt x="98425" y="67334"/>
                        <a:pt x="98425" y="63987"/>
                      </a:cubicBezTo>
                      <a:cubicBezTo>
                        <a:pt x="98425" y="56007"/>
                        <a:pt x="92111" y="51358"/>
                        <a:pt x="88900" y="44937"/>
                      </a:cubicBezTo>
                      <a:cubicBezTo>
                        <a:pt x="87403" y="41944"/>
                        <a:pt x="86783" y="38587"/>
                        <a:pt x="85725" y="35412"/>
                      </a:cubicBezTo>
                      <a:cubicBezTo>
                        <a:pt x="88900" y="34354"/>
                        <a:pt x="91949" y="31687"/>
                        <a:pt x="95250" y="32237"/>
                      </a:cubicBezTo>
                      <a:cubicBezTo>
                        <a:pt x="104263" y="33739"/>
                        <a:pt x="106345" y="42377"/>
                        <a:pt x="111125" y="48112"/>
                      </a:cubicBezTo>
                      <a:cubicBezTo>
                        <a:pt x="114000" y="51561"/>
                        <a:pt x="117475" y="54462"/>
                        <a:pt x="120650" y="57637"/>
                      </a:cubicBezTo>
                      <a:cubicBezTo>
                        <a:pt x="125942" y="56579"/>
                        <a:pt x="131840" y="57139"/>
                        <a:pt x="136525" y="54462"/>
                      </a:cubicBezTo>
                      <a:cubicBezTo>
                        <a:pt x="148758" y="47472"/>
                        <a:pt x="141873" y="22337"/>
                        <a:pt x="139700" y="16362"/>
                      </a:cubicBezTo>
                      <a:cubicBezTo>
                        <a:pt x="138396" y="12776"/>
                        <a:pt x="133350" y="12129"/>
                        <a:pt x="130175" y="10012"/>
                      </a:cubicBezTo>
                      <a:cubicBezTo>
                        <a:pt x="131233" y="6837"/>
                        <a:pt x="130068" y="1143"/>
                        <a:pt x="133350" y="487"/>
                      </a:cubicBezTo>
                      <a:cubicBezTo>
                        <a:pt x="142748" y="-1393"/>
                        <a:pt x="152389" y="2708"/>
                        <a:pt x="161925" y="3662"/>
                      </a:cubicBezTo>
                      <a:cubicBezTo>
                        <a:pt x="162978" y="3767"/>
                        <a:pt x="164042" y="3662"/>
                        <a:pt x="165100" y="36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Block Arc 111">
                  <a:extLst>
                    <a:ext uri="{FF2B5EF4-FFF2-40B4-BE49-F238E27FC236}">
                      <a16:creationId xmlns:a16="http://schemas.microsoft.com/office/drawing/2014/main" id="{E59A6055-7243-FDC4-46A0-523FE822EC44}"/>
                    </a:ext>
                  </a:extLst>
                </p:cNvPr>
                <p:cNvSpPr>
                  <a:spLocks noChangeAspect="1"/>
                </p:cNvSpPr>
                <p:nvPr/>
              </p:nvSpPr>
              <p:spPr>
                <a:xfrm rot="15965658">
                  <a:off x="7623962" y="2628739"/>
                  <a:ext cx="185710" cy="185710"/>
                </a:xfrm>
                <a:prstGeom prst="blockArc">
                  <a:avLst>
                    <a:gd name="adj1" fmla="val 10800000"/>
                    <a:gd name="adj2" fmla="val 36964"/>
                    <a:gd name="adj3" fmla="val 17706"/>
                  </a:avLst>
                </a:prstGeom>
                <a:solidFill>
                  <a:srgbClr val="00B050"/>
                </a:solidFill>
                <a:ln>
                  <a:solidFill>
                    <a:srgbClr val="009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1BD9F643-3702-99A1-4D43-C7AEED6543C5}"/>
                  </a:ext>
                </a:extLst>
              </p:cNvPr>
              <p:cNvGrpSpPr/>
              <p:nvPr/>
            </p:nvGrpSpPr>
            <p:grpSpPr>
              <a:xfrm rot="7721190">
                <a:off x="7613784" y="3966044"/>
                <a:ext cx="356919" cy="185710"/>
                <a:chOff x="7452753" y="2628739"/>
                <a:chExt cx="356919" cy="185710"/>
              </a:xfrm>
            </p:grpSpPr>
            <p:sp>
              <p:nvSpPr>
                <p:cNvPr id="109" name="Freeform 108">
                  <a:extLst>
                    <a:ext uri="{FF2B5EF4-FFF2-40B4-BE49-F238E27FC236}">
                      <a16:creationId xmlns:a16="http://schemas.microsoft.com/office/drawing/2014/main" id="{B14BA797-CEF5-65F1-EDA8-1E0D2F46AECE}"/>
                    </a:ext>
                  </a:extLst>
                </p:cNvPr>
                <p:cNvSpPr/>
                <p:nvPr/>
              </p:nvSpPr>
              <p:spPr>
                <a:xfrm>
                  <a:off x="7452753" y="2724631"/>
                  <a:ext cx="165100" cy="76789"/>
                </a:xfrm>
                <a:custGeom>
                  <a:avLst/>
                  <a:gdLst>
                    <a:gd name="connsiteX0" fmla="*/ 0 w 165100"/>
                    <a:gd name="connsiteY0" fmla="*/ 63987 h 76789"/>
                    <a:gd name="connsiteX1" fmla="*/ 22225 w 165100"/>
                    <a:gd name="connsiteY1" fmla="*/ 67162 h 76789"/>
                    <a:gd name="connsiteX2" fmla="*/ 31750 w 165100"/>
                    <a:gd name="connsiteY2" fmla="*/ 60812 h 76789"/>
                    <a:gd name="connsiteX3" fmla="*/ 44450 w 165100"/>
                    <a:gd name="connsiteY3" fmla="*/ 57637 h 76789"/>
                    <a:gd name="connsiteX4" fmla="*/ 53975 w 165100"/>
                    <a:gd name="connsiteY4" fmla="*/ 10012 h 76789"/>
                    <a:gd name="connsiteX5" fmla="*/ 63500 w 165100"/>
                    <a:gd name="connsiteY5" fmla="*/ 3662 h 76789"/>
                    <a:gd name="connsiteX6" fmla="*/ 73025 w 165100"/>
                    <a:gd name="connsiteY6" fmla="*/ 22712 h 76789"/>
                    <a:gd name="connsiteX7" fmla="*/ 69850 w 165100"/>
                    <a:gd name="connsiteY7" fmla="*/ 32237 h 76789"/>
                    <a:gd name="connsiteX8" fmla="*/ 66675 w 165100"/>
                    <a:gd name="connsiteY8" fmla="*/ 44937 h 76789"/>
                    <a:gd name="connsiteX9" fmla="*/ 79375 w 165100"/>
                    <a:gd name="connsiteY9" fmla="*/ 76687 h 76789"/>
                    <a:gd name="connsiteX10" fmla="*/ 95250 w 165100"/>
                    <a:gd name="connsiteY10" fmla="*/ 73512 h 76789"/>
                    <a:gd name="connsiteX11" fmla="*/ 98425 w 165100"/>
                    <a:gd name="connsiteY11" fmla="*/ 63987 h 76789"/>
                    <a:gd name="connsiteX12" fmla="*/ 88900 w 165100"/>
                    <a:gd name="connsiteY12" fmla="*/ 44937 h 76789"/>
                    <a:gd name="connsiteX13" fmla="*/ 85725 w 165100"/>
                    <a:gd name="connsiteY13" fmla="*/ 35412 h 76789"/>
                    <a:gd name="connsiteX14" fmla="*/ 95250 w 165100"/>
                    <a:gd name="connsiteY14" fmla="*/ 32237 h 76789"/>
                    <a:gd name="connsiteX15" fmla="*/ 111125 w 165100"/>
                    <a:gd name="connsiteY15" fmla="*/ 48112 h 76789"/>
                    <a:gd name="connsiteX16" fmla="*/ 120650 w 165100"/>
                    <a:gd name="connsiteY16" fmla="*/ 57637 h 76789"/>
                    <a:gd name="connsiteX17" fmla="*/ 136525 w 165100"/>
                    <a:gd name="connsiteY17" fmla="*/ 54462 h 76789"/>
                    <a:gd name="connsiteX18" fmla="*/ 139700 w 165100"/>
                    <a:gd name="connsiteY18" fmla="*/ 16362 h 76789"/>
                    <a:gd name="connsiteX19" fmla="*/ 130175 w 165100"/>
                    <a:gd name="connsiteY19" fmla="*/ 10012 h 76789"/>
                    <a:gd name="connsiteX20" fmla="*/ 133350 w 165100"/>
                    <a:gd name="connsiteY20" fmla="*/ 487 h 76789"/>
                    <a:gd name="connsiteX21" fmla="*/ 161925 w 165100"/>
                    <a:gd name="connsiteY21" fmla="*/ 3662 h 76789"/>
                    <a:gd name="connsiteX22" fmla="*/ 165100 w 165100"/>
                    <a:gd name="connsiteY22" fmla="*/ 3662 h 7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100" h="76789">
                      <a:moveTo>
                        <a:pt x="0" y="63987"/>
                      </a:moveTo>
                      <a:cubicBezTo>
                        <a:pt x="7408" y="65045"/>
                        <a:pt x="14779" y="67907"/>
                        <a:pt x="22225" y="67162"/>
                      </a:cubicBezTo>
                      <a:cubicBezTo>
                        <a:pt x="26022" y="66782"/>
                        <a:pt x="28243" y="62315"/>
                        <a:pt x="31750" y="60812"/>
                      </a:cubicBezTo>
                      <a:cubicBezTo>
                        <a:pt x="35761" y="59093"/>
                        <a:pt x="40217" y="58695"/>
                        <a:pt x="44450" y="57637"/>
                      </a:cubicBezTo>
                      <a:cubicBezTo>
                        <a:pt x="62313" y="30843"/>
                        <a:pt x="35643" y="74176"/>
                        <a:pt x="53975" y="10012"/>
                      </a:cubicBezTo>
                      <a:cubicBezTo>
                        <a:pt x="55023" y="6343"/>
                        <a:pt x="60325" y="5779"/>
                        <a:pt x="63500" y="3662"/>
                      </a:cubicBezTo>
                      <a:cubicBezTo>
                        <a:pt x="66711" y="8478"/>
                        <a:pt x="73025" y="16139"/>
                        <a:pt x="73025" y="22712"/>
                      </a:cubicBezTo>
                      <a:cubicBezTo>
                        <a:pt x="73025" y="26059"/>
                        <a:pt x="70769" y="29019"/>
                        <a:pt x="69850" y="32237"/>
                      </a:cubicBezTo>
                      <a:cubicBezTo>
                        <a:pt x="68651" y="36433"/>
                        <a:pt x="67733" y="40704"/>
                        <a:pt x="66675" y="44937"/>
                      </a:cubicBezTo>
                      <a:cubicBezTo>
                        <a:pt x="67766" y="53668"/>
                        <a:pt x="63894" y="74752"/>
                        <a:pt x="79375" y="76687"/>
                      </a:cubicBezTo>
                      <a:cubicBezTo>
                        <a:pt x="84730" y="77356"/>
                        <a:pt x="89958" y="74570"/>
                        <a:pt x="95250" y="73512"/>
                      </a:cubicBezTo>
                      <a:cubicBezTo>
                        <a:pt x="96308" y="70337"/>
                        <a:pt x="98425" y="67334"/>
                        <a:pt x="98425" y="63987"/>
                      </a:cubicBezTo>
                      <a:cubicBezTo>
                        <a:pt x="98425" y="56007"/>
                        <a:pt x="92111" y="51358"/>
                        <a:pt x="88900" y="44937"/>
                      </a:cubicBezTo>
                      <a:cubicBezTo>
                        <a:pt x="87403" y="41944"/>
                        <a:pt x="86783" y="38587"/>
                        <a:pt x="85725" y="35412"/>
                      </a:cubicBezTo>
                      <a:cubicBezTo>
                        <a:pt x="88900" y="34354"/>
                        <a:pt x="91949" y="31687"/>
                        <a:pt x="95250" y="32237"/>
                      </a:cubicBezTo>
                      <a:cubicBezTo>
                        <a:pt x="104263" y="33739"/>
                        <a:pt x="106345" y="42377"/>
                        <a:pt x="111125" y="48112"/>
                      </a:cubicBezTo>
                      <a:cubicBezTo>
                        <a:pt x="114000" y="51561"/>
                        <a:pt x="117475" y="54462"/>
                        <a:pt x="120650" y="57637"/>
                      </a:cubicBezTo>
                      <a:cubicBezTo>
                        <a:pt x="125942" y="56579"/>
                        <a:pt x="131840" y="57139"/>
                        <a:pt x="136525" y="54462"/>
                      </a:cubicBezTo>
                      <a:cubicBezTo>
                        <a:pt x="148758" y="47472"/>
                        <a:pt x="141873" y="22337"/>
                        <a:pt x="139700" y="16362"/>
                      </a:cubicBezTo>
                      <a:cubicBezTo>
                        <a:pt x="138396" y="12776"/>
                        <a:pt x="133350" y="12129"/>
                        <a:pt x="130175" y="10012"/>
                      </a:cubicBezTo>
                      <a:cubicBezTo>
                        <a:pt x="131233" y="6837"/>
                        <a:pt x="130068" y="1143"/>
                        <a:pt x="133350" y="487"/>
                      </a:cubicBezTo>
                      <a:cubicBezTo>
                        <a:pt x="142748" y="-1393"/>
                        <a:pt x="152389" y="2708"/>
                        <a:pt x="161925" y="3662"/>
                      </a:cubicBezTo>
                      <a:cubicBezTo>
                        <a:pt x="162978" y="3767"/>
                        <a:pt x="164042" y="3662"/>
                        <a:pt x="165100" y="36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Block Arc 109">
                  <a:extLst>
                    <a:ext uri="{FF2B5EF4-FFF2-40B4-BE49-F238E27FC236}">
                      <a16:creationId xmlns:a16="http://schemas.microsoft.com/office/drawing/2014/main" id="{B7769B5A-F414-4351-6BD3-9A94087A5EC1}"/>
                    </a:ext>
                  </a:extLst>
                </p:cNvPr>
                <p:cNvSpPr>
                  <a:spLocks noChangeAspect="1"/>
                </p:cNvSpPr>
                <p:nvPr/>
              </p:nvSpPr>
              <p:spPr>
                <a:xfrm rot="15965658">
                  <a:off x="7623962" y="2628739"/>
                  <a:ext cx="185710" cy="185710"/>
                </a:xfrm>
                <a:prstGeom prst="blockArc">
                  <a:avLst>
                    <a:gd name="adj1" fmla="val 10800000"/>
                    <a:gd name="adj2" fmla="val 36964"/>
                    <a:gd name="adj3" fmla="val 17706"/>
                  </a:avLst>
                </a:prstGeom>
                <a:solidFill>
                  <a:srgbClr val="00B050"/>
                </a:solidFill>
                <a:ln>
                  <a:solidFill>
                    <a:srgbClr val="009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915472F8-2D44-0680-06CC-22B1E8EC44F9}"/>
                  </a:ext>
                </a:extLst>
              </p:cNvPr>
              <p:cNvGrpSpPr/>
              <p:nvPr/>
            </p:nvGrpSpPr>
            <p:grpSpPr>
              <a:xfrm>
                <a:off x="7888855" y="2753090"/>
                <a:ext cx="162280" cy="240935"/>
                <a:chOff x="7888855" y="2753090"/>
                <a:chExt cx="162280" cy="240935"/>
              </a:xfrm>
            </p:grpSpPr>
            <p:sp>
              <p:nvSpPr>
                <p:cNvPr id="107" name="Freeform 106">
                  <a:extLst>
                    <a:ext uri="{FF2B5EF4-FFF2-40B4-BE49-F238E27FC236}">
                      <a16:creationId xmlns:a16="http://schemas.microsoft.com/office/drawing/2014/main" id="{65D96711-B290-DCD8-8C5A-6116815000D9}"/>
                    </a:ext>
                  </a:extLst>
                </p:cNvPr>
                <p:cNvSpPr/>
                <p:nvPr/>
              </p:nvSpPr>
              <p:spPr>
                <a:xfrm>
                  <a:off x="7908577" y="2800350"/>
                  <a:ext cx="127348" cy="193675"/>
                </a:xfrm>
                <a:custGeom>
                  <a:avLst/>
                  <a:gdLst>
                    <a:gd name="connsiteX0" fmla="*/ 73373 w 127348"/>
                    <a:gd name="connsiteY0" fmla="*/ 193675 h 193675"/>
                    <a:gd name="connsiteX1" fmla="*/ 79723 w 127348"/>
                    <a:gd name="connsiteY1" fmla="*/ 171450 h 193675"/>
                    <a:gd name="connsiteX2" fmla="*/ 76548 w 127348"/>
                    <a:gd name="connsiteY2" fmla="*/ 152400 h 193675"/>
                    <a:gd name="connsiteX3" fmla="*/ 67023 w 127348"/>
                    <a:gd name="connsiteY3" fmla="*/ 120650 h 193675"/>
                    <a:gd name="connsiteX4" fmla="*/ 60673 w 127348"/>
                    <a:gd name="connsiteY4" fmla="*/ 111125 h 193675"/>
                    <a:gd name="connsiteX5" fmla="*/ 51148 w 127348"/>
                    <a:gd name="connsiteY5" fmla="*/ 107950 h 193675"/>
                    <a:gd name="connsiteX6" fmla="*/ 41623 w 127348"/>
                    <a:gd name="connsiteY6" fmla="*/ 101600 h 193675"/>
                    <a:gd name="connsiteX7" fmla="*/ 44798 w 127348"/>
                    <a:gd name="connsiteY7" fmla="*/ 92075 h 193675"/>
                    <a:gd name="connsiteX8" fmla="*/ 67023 w 127348"/>
                    <a:gd name="connsiteY8" fmla="*/ 92075 h 193675"/>
                    <a:gd name="connsiteX9" fmla="*/ 76548 w 127348"/>
                    <a:gd name="connsiteY9" fmla="*/ 95250 h 193675"/>
                    <a:gd name="connsiteX10" fmla="*/ 95598 w 127348"/>
                    <a:gd name="connsiteY10" fmla="*/ 107950 h 193675"/>
                    <a:gd name="connsiteX11" fmla="*/ 114648 w 127348"/>
                    <a:gd name="connsiteY11" fmla="*/ 114300 h 193675"/>
                    <a:gd name="connsiteX12" fmla="*/ 124173 w 127348"/>
                    <a:gd name="connsiteY12" fmla="*/ 111125 h 193675"/>
                    <a:gd name="connsiteX13" fmla="*/ 127348 w 127348"/>
                    <a:gd name="connsiteY13" fmla="*/ 101600 h 193675"/>
                    <a:gd name="connsiteX14" fmla="*/ 124173 w 127348"/>
                    <a:gd name="connsiteY14" fmla="*/ 79375 h 193675"/>
                    <a:gd name="connsiteX15" fmla="*/ 108298 w 127348"/>
                    <a:gd name="connsiteY15" fmla="*/ 60325 h 193675"/>
                    <a:gd name="connsiteX16" fmla="*/ 98773 w 127348"/>
                    <a:gd name="connsiteY16" fmla="*/ 57150 h 193675"/>
                    <a:gd name="connsiteX17" fmla="*/ 79723 w 127348"/>
                    <a:gd name="connsiteY17" fmla="*/ 60325 h 193675"/>
                    <a:gd name="connsiteX18" fmla="*/ 41623 w 127348"/>
                    <a:gd name="connsiteY18" fmla="*/ 60325 h 193675"/>
                    <a:gd name="connsiteX19" fmla="*/ 28923 w 127348"/>
                    <a:gd name="connsiteY19" fmla="*/ 63500 h 193675"/>
                    <a:gd name="connsiteX20" fmla="*/ 9873 w 127348"/>
                    <a:gd name="connsiteY20" fmla="*/ 69850 h 193675"/>
                    <a:gd name="connsiteX21" fmla="*/ 348 w 127348"/>
                    <a:gd name="connsiteY21" fmla="*/ 63500 h 193675"/>
                    <a:gd name="connsiteX22" fmla="*/ 3523 w 127348"/>
                    <a:gd name="connsiteY22" fmla="*/ 53975 h 193675"/>
                    <a:gd name="connsiteX23" fmla="*/ 32098 w 127348"/>
                    <a:gd name="connsiteY23" fmla="*/ 44450 h 193675"/>
                    <a:gd name="connsiteX24" fmla="*/ 73373 w 127348"/>
                    <a:gd name="connsiteY24" fmla="*/ 44450 h 193675"/>
                    <a:gd name="connsiteX25" fmla="*/ 82898 w 127348"/>
                    <a:gd name="connsiteY25" fmla="*/ 38100 h 193675"/>
                    <a:gd name="connsiteX26" fmla="*/ 79723 w 127348"/>
                    <a:gd name="connsiteY26" fmla="*/ 22225 h 193675"/>
                    <a:gd name="connsiteX27" fmla="*/ 60673 w 127348"/>
                    <a:gd name="connsiteY27" fmla="*/ 9525 h 193675"/>
                    <a:gd name="connsiteX28" fmla="*/ 54323 w 127348"/>
                    <a:gd name="connsiteY28" fmla="*/ 0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7348" h="193675">
                      <a:moveTo>
                        <a:pt x="73373" y="193675"/>
                      </a:moveTo>
                      <a:cubicBezTo>
                        <a:pt x="75490" y="186267"/>
                        <a:pt x="79132" y="179132"/>
                        <a:pt x="79723" y="171450"/>
                      </a:cubicBezTo>
                      <a:cubicBezTo>
                        <a:pt x="80217" y="165031"/>
                        <a:pt x="77811" y="158713"/>
                        <a:pt x="76548" y="152400"/>
                      </a:cubicBezTo>
                      <a:cubicBezTo>
                        <a:pt x="75280" y="146061"/>
                        <a:pt x="69337" y="124121"/>
                        <a:pt x="67023" y="120650"/>
                      </a:cubicBezTo>
                      <a:cubicBezTo>
                        <a:pt x="64906" y="117475"/>
                        <a:pt x="63653" y="113509"/>
                        <a:pt x="60673" y="111125"/>
                      </a:cubicBezTo>
                      <a:cubicBezTo>
                        <a:pt x="58060" y="109034"/>
                        <a:pt x="54141" y="109447"/>
                        <a:pt x="51148" y="107950"/>
                      </a:cubicBezTo>
                      <a:cubicBezTo>
                        <a:pt x="47735" y="106243"/>
                        <a:pt x="44798" y="103717"/>
                        <a:pt x="41623" y="101600"/>
                      </a:cubicBezTo>
                      <a:cubicBezTo>
                        <a:pt x="42681" y="98425"/>
                        <a:pt x="42431" y="94442"/>
                        <a:pt x="44798" y="92075"/>
                      </a:cubicBezTo>
                      <a:cubicBezTo>
                        <a:pt x="51038" y="85835"/>
                        <a:pt x="60757" y="90285"/>
                        <a:pt x="67023" y="92075"/>
                      </a:cubicBezTo>
                      <a:cubicBezTo>
                        <a:pt x="70241" y="92994"/>
                        <a:pt x="73622" y="93625"/>
                        <a:pt x="76548" y="95250"/>
                      </a:cubicBezTo>
                      <a:cubicBezTo>
                        <a:pt x="83219" y="98956"/>
                        <a:pt x="88358" y="105537"/>
                        <a:pt x="95598" y="107950"/>
                      </a:cubicBezTo>
                      <a:lnTo>
                        <a:pt x="114648" y="114300"/>
                      </a:lnTo>
                      <a:cubicBezTo>
                        <a:pt x="117823" y="113242"/>
                        <a:pt x="121806" y="113492"/>
                        <a:pt x="124173" y="111125"/>
                      </a:cubicBezTo>
                      <a:cubicBezTo>
                        <a:pt x="126540" y="108758"/>
                        <a:pt x="127348" y="104947"/>
                        <a:pt x="127348" y="101600"/>
                      </a:cubicBezTo>
                      <a:cubicBezTo>
                        <a:pt x="127348" y="94116"/>
                        <a:pt x="126323" y="86543"/>
                        <a:pt x="124173" y="79375"/>
                      </a:cubicBezTo>
                      <a:cubicBezTo>
                        <a:pt x="122709" y="74494"/>
                        <a:pt x="111841" y="62687"/>
                        <a:pt x="108298" y="60325"/>
                      </a:cubicBezTo>
                      <a:cubicBezTo>
                        <a:pt x="105513" y="58469"/>
                        <a:pt x="101948" y="58208"/>
                        <a:pt x="98773" y="57150"/>
                      </a:cubicBezTo>
                      <a:cubicBezTo>
                        <a:pt x="92423" y="58208"/>
                        <a:pt x="86161" y="60325"/>
                        <a:pt x="79723" y="60325"/>
                      </a:cubicBezTo>
                      <a:cubicBezTo>
                        <a:pt x="37653" y="60325"/>
                        <a:pt x="75294" y="52842"/>
                        <a:pt x="41623" y="60325"/>
                      </a:cubicBezTo>
                      <a:cubicBezTo>
                        <a:pt x="37363" y="61272"/>
                        <a:pt x="33103" y="62246"/>
                        <a:pt x="28923" y="63500"/>
                      </a:cubicBezTo>
                      <a:cubicBezTo>
                        <a:pt x="22512" y="65423"/>
                        <a:pt x="9873" y="69850"/>
                        <a:pt x="9873" y="69850"/>
                      </a:cubicBezTo>
                      <a:cubicBezTo>
                        <a:pt x="6698" y="67733"/>
                        <a:pt x="1765" y="67043"/>
                        <a:pt x="348" y="63500"/>
                      </a:cubicBezTo>
                      <a:cubicBezTo>
                        <a:pt x="-895" y="60393"/>
                        <a:pt x="1432" y="56588"/>
                        <a:pt x="3523" y="53975"/>
                      </a:cubicBezTo>
                      <a:cubicBezTo>
                        <a:pt x="10391" y="45390"/>
                        <a:pt x="22803" y="45999"/>
                        <a:pt x="32098" y="44450"/>
                      </a:cubicBezTo>
                      <a:cubicBezTo>
                        <a:pt x="49154" y="50135"/>
                        <a:pt x="46425" y="50669"/>
                        <a:pt x="73373" y="44450"/>
                      </a:cubicBezTo>
                      <a:cubicBezTo>
                        <a:pt x="77091" y="43592"/>
                        <a:pt x="79723" y="40217"/>
                        <a:pt x="82898" y="38100"/>
                      </a:cubicBezTo>
                      <a:cubicBezTo>
                        <a:pt x="81840" y="32808"/>
                        <a:pt x="83036" y="26485"/>
                        <a:pt x="79723" y="22225"/>
                      </a:cubicBezTo>
                      <a:cubicBezTo>
                        <a:pt x="75038" y="16201"/>
                        <a:pt x="60673" y="9525"/>
                        <a:pt x="60673" y="9525"/>
                      </a:cubicBezTo>
                      <a:lnTo>
                        <a:pt x="54323"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AF0AB95A-4B79-DE6D-41FC-0C595DB9E4E6}"/>
                    </a:ext>
                  </a:extLst>
                </p:cNvPr>
                <p:cNvSpPr/>
                <p:nvPr/>
              </p:nvSpPr>
              <p:spPr>
                <a:xfrm>
                  <a:off x="7888855" y="2753090"/>
                  <a:ext cx="162280" cy="45719"/>
                </a:xfrm>
                <a:prstGeom prst="rect">
                  <a:avLst/>
                </a:prstGeom>
                <a:solidFill>
                  <a:srgbClr val="FFC000"/>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5" name="Group 94">
                <a:extLst>
                  <a:ext uri="{FF2B5EF4-FFF2-40B4-BE49-F238E27FC236}">
                    <a16:creationId xmlns:a16="http://schemas.microsoft.com/office/drawing/2014/main" id="{17D94D90-CF4D-EC45-A849-620C1ABDD9DE}"/>
                  </a:ext>
                </a:extLst>
              </p:cNvPr>
              <p:cNvGrpSpPr/>
              <p:nvPr/>
            </p:nvGrpSpPr>
            <p:grpSpPr>
              <a:xfrm rot="9532295">
                <a:off x="8085377" y="3824021"/>
                <a:ext cx="162280" cy="240935"/>
                <a:chOff x="7888855" y="2753090"/>
                <a:chExt cx="162280" cy="240935"/>
              </a:xfrm>
            </p:grpSpPr>
            <p:sp>
              <p:nvSpPr>
                <p:cNvPr id="105" name="Freeform 104">
                  <a:extLst>
                    <a:ext uri="{FF2B5EF4-FFF2-40B4-BE49-F238E27FC236}">
                      <a16:creationId xmlns:a16="http://schemas.microsoft.com/office/drawing/2014/main" id="{875CE049-E577-7ECF-F400-73CF8D43A113}"/>
                    </a:ext>
                  </a:extLst>
                </p:cNvPr>
                <p:cNvSpPr/>
                <p:nvPr/>
              </p:nvSpPr>
              <p:spPr>
                <a:xfrm>
                  <a:off x="7908577" y="2800350"/>
                  <a:ext cx="127348" cy="193675"/>
                </a:xfrm>
                <a:custGeom>
                  <a:avLst/>
                  <a:gdLst>
                    <a:gd name="connsiteX0" fmla="*/ 73373 w 127348"/>
                    <a:gd name="connsiteY0" fmla="*/ 193675 h 193675"/>
                    <a:gd name="connsiteX1" fmla="*/ 79723 w 127348"/>
                    <a:gd name="connsiteY1" fmla="*/ 171450 h 193675"/>
                    <a:gd name="connsiteX2" fmla="*/ 76548 w 127348"/>
                    <a:gd name="connsiteY2" fmla="*/ 152400 h 193675"/>
                    <a:gd name="connsiteX3" fmla="*/ 67023 w 127348"/>
                    <a:gd name="connsiteY3" fmla="*/ 120650 h 193675"/>
                    <a:gd name="connsiteX4" fmla="*/ 60673 w 127348"/>
                    <a:gd name="connsiteY4" fmla="*/ 111125 h 193675"/>
                    <a:gd name="connsiteX5" fmla="*/ 51148 w 127348"/>
                    <a:gd name="connsiteY5" fmla="*/ 107950 h 193675"/>
                    <a:gd name="connsiteX6" fmla="*/ 41623 w 127348"/>
                    <a:gd name="connsiteY6" fmla="*/ 101600 h 193675"/>
                    <a:gd name="connsiteX7" fmla="*/ 44798 w 127348"/>
                    <a:gd name="connsiteY7" fmla="*/ 92075 h 193675"/>
                    <a:gd name="connsiteX8" fmla="*/ 67023 w 127348"/>
                    <a:gd name="connsiteY8" fmla="*/ 92075 h 193675"/>
                    <a:gd name="connsiteX9" fmla="*/ 76548 w 127348"/>
                    <a:gd name="connsiteY9" fmla="*/ 95250 h 193675"/>
                    <a:gd name="connsiteX10" fmla="*/ 95598 w 127348"/>
                    <a:gd name="connsiteY10" fmla="*/ 107950 h 193675"/>
                    <a:gd name="connsiteX11" fmla="*/ 114648 w 127348"/>
                    <a:gd name="connsiteY11" fmla="*/ 114300 h 193675"/>
                    <a:gd name="connsiteX12" fmla="*/ 124173 w 127348"/>
                    <a:gd name="connsiteY12" fmla="*/ 111125 h 193675"/>
                    <a:gd name="connsiteX13" fmla="*/ 127348 w 127348"/>
                    <a:gd name="connsiteY13" fmla="*/ 101600 h 193675"/>
                    <a:gd name="connsiteX14" fmla="*/ 124173 w 127348"/>
                    <a:gd name="connsiteY14" fmla="*/ 79375 h 193675"/>
                    <a:gd name="connsiteX15" fmla="*/ 108298 w 127348"/>
                    <a:gd name="connsiteY15" fmla="*/ 60325 h 193675"/>
                    <a:gd name="connsiteX16" fmla="*/ 98773 w 127348"/>
                    <a:gd name="connsiteY16" fmla="*/ 57150 h 193675"/>
                    <a:gd name="connsiteX17" fmla="*/ 79723 w 127348"/>
                    <a:gd name="connsiteY17" fmla="*/ 60325 h 193675"/>
                    <a:gd name="connsiteX18" fmla="*/ 41623 w 127348"/>
                    <a:gd name="connsiteY18" fmla="*/ 60325 h 193675"/>
                    <a:gd name="connsiteX19" fmla="*/ 28923 w 127348"/>
                    <a:gd name="connsiteY19" fmla="*/ 63500 h 193675"/>
                    <a:gd name="connsiteX20" fmla="*/ 9873 w 127348"/>
                    <a:gd name="connsiteY20" fmla="*/ 69850 h 193675"/>
                    <a:gd name="connsiteX21" fmla="*/ 348 w 127348"/>
                    <a:gd name="connsiteY21" fmla="*/ 63500 h 193675"/>
                    <a:gd name="connsiteX22" fmla="*/ 3523 w 127348"/>
                    <a:gd name="connsiteY22" fmla="*/ 53975 h 193675"/>
                    <a:gd name="connsiteX23" fmla="*/ 32098 w 127348"/>
                    <a:gd name="connsiteY23" fmla="*/ 44450 h 193675"/>
                    <a:gd name="connsiteX24" fmla="*/ 73373 w 127348"/>
                    <a:gd name="connsiteY24" fmla="*/ 44450 h 193675"/>
                    <a:gd name="connsiteX25" fmla="*/ 82898 w 127348"/>
                    <a:gd name="connsiteY25" fmla="*/ 38100 h 193675"/>
                    <a:gd name="connsiteX26" fmla="*/ 79723 w 127348"/>
                    <a:gd name="connsiteY26" fmla="*/ 22225 h 193675"/>
                    <a:gd name="connsiteX27" fmla="*/ 60673 w 127348"/>
                    <a:gd name="connsiteY27" fmla="*/ 9525 h 193675"/>
                    <a:gd name="connsiteX28" fmla="*/ 54323 w 127348"/>
                    <a:gd name="connsiteY28" fmla="*/ 0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7348" h="193675">
                      <a:moveTo>
                        <a:pt x="73373" y="193675"/>
                      </a:moveTo>
                      <a:cubicBezTo>
                        <a:pt x="75490" y="186267"/>
                        <a:pt x="79132" y="179132"/>
                        <a:pt x="79723" y="171450"/>
                      </a:cubicBezTo>
                      <a:cubicBezTo>
                        <a:pt x="80217" y="165031"/>
                        <a:pt x="77811" y="158713"/>
                        <a:pt x="76548" y="152400"/>
                      </a:cubicBezTo>
                      <a:cubicBezTo>
                        <a:pt x="75280" y="146061"/>
                        <a:pt x="69337" y="124121"/>
                        <a:pt x="67023" y="120650"/>
                      </a:cubicBezTo>
                      <a:cubicBezTo>
                        <a:pt x="64906" y="117475"/>
                        <a:pt x="63653" y="113509"/>
                        <a:pt x="60673" y="111125"/>
                      </a:cubicBezTo>
                      <a:cubicBezTo>
                        <a:pt x="58060" y="109034"/>
                        <a:pt x="54141" y="109447"/>
                        <a:pt x="51148" y="107950"/>
                      </a:cubicBezTo>
                      <a:cubicBezTo>
                        <a:pt x="47735" y="106243"/>
                        <a:pt x="44798" y="103717"/>
                        <a:pt x="41623" y="101600"/>
                      </a:cubicBezTo>
                      <a:cubicBezTo>
                        <a:pt x="42681" y="98425"/>
                        <a:pt x="42431" y="94442"/>
                        <a:pt x="44798" y="92075"/>
                      </a:cubicBezTo>
                      <a:cubicBezTo>
                        <a:pt x="51038" y="85835"/>
                        <a:pt x="60757" y="90285"/>
                        <a:pt x="67023" y="92075"/>
                      </a:cubicBezTo>
                      <a:cubicBezTo>
                        <a:pt x="70241" y="92994"/>
                        <a:pt x="73622" y="93625"/>
                        <a:pt x="76548" y="95250"/>
                      </a:cubicBezTo>
                      <a:cubicBezTo>
                        <a:pt x="83219" y="98956"/>
                        <a:pt x="88358" y="105537"/>
                        <a:pt x="95598" y="107950"/>
                      </a:cubicBezTo>
                      <a:lnTo>
                        <a:pt x="114648" y="114300"/>
                      </a:lnTo>
                      <a:cubicBezTo>
                        <a:pt x="117823" y="113242"/>
                        <a:pt x="121806" y="113492"/>
                        <a:pt x="124173" y="111125"/>
                      </a:cubicBezTo>
                      <a:cubicBezTo>
                        <a:pt x="126540" y="108758"/>
                        <a:pt x="127348" y="104947"/>
                        <a:pt x="127348" y="101600"/>
                      </a:cubicBezTo>
                      <a:cubicBezTo>
                        <a:pt x="127348" y="94116"/>
                        <a:pt x="126323" y="86543"/>
                        <a:pt x="124173" y="79375"/>
                      </a:cubicBezTo>
                      <a:cubicBezTo>
                        <a:pt x="122709" y="74494"/>
                        <a:pt x="111841" y="62687"/>
                        <a:pt x="108298" y="60325"/>
                      </a:cubicBezTo>
                      <a:cubicBezTo>
                        <a:pt x="105513" y="58469"/>
                        <a:pt x="101948" y="58208"/>
                        <a:pt x="98773" y="57150"/>
                      </a:cubicBezTo>
                      <a:cubicBezTo>
                        <a:pt x="92423" y="58208"/>
                        <a:pt x="86161" y="60325"/>
                        <a:pt x="79723" y="60325"/>
                      </a:cubicBezTo>
                      <a:cubicBezTo>
                        <a:pt x="37653" y="60325"/>
                        <a:pt x="75294" y="52842"/>
                        <a:pt x="41623" y="60325"/>
                      </a:cubicBezTo>
                      <a:cubicBezTo>
                        <a:pt x="37363" y="61272"/>
                        <a:pt x="33103" y="62246"/>
                        <a:pt x="28923" y="63500"/>
                      </a:cubicBezTo>
                      <a:cubicBezTo>
                        <a:pt x="22512" y="65423"/>
                        <a:pt x="9873" y="69850"/>
                        <a:pt x="9873" y="69850"/>
                      </a:cubicBezTo>
                      <a:cubicBezTo>
                        <a:pt x="6698" y="67733"/>
                        <a:pt x="1765" y="67043"/>
                        <a:pt x="348" y="63500"/>
                      </a:cubicBezTo>
                      <a:cubicBezTo>
                        <a:pt x="-895" y="60393"/>
                        <a:pt x="1432" y="56588"/>
                        <a:pt x="3523" y="53975"/>
                      </a:cubicBezTo>
                      <a:cubicBezTo>
                        <a:pt x="10391" y="45390"/>
                        <a:pt x="22803" y="45999"/>
                        <a:pt x="32098" y="44450"/>
                      </a:cubicBezTo>
                      <a:cubicBezTo>
                        <a:pt x="49154" y="50135"/>
                        <a:pt x="46425" y="50669"/>
                        <a:pt x="73373" y="44450"/>
                      </a:cubicBezTo>
                      <a:cubicBezTo>
                        <a:pt x="77091" y="43592"/>
                        <a:pt x="79723" y="40217"/>
                        <a:pt x="82898" y="38100"/>
                      </a:cubicBezTo>
                      <a:cubicBezTo>
                        <a:pt x="81840" y="32808"/>
                        <a:pt x="83036" y="26485"/>
                        <a:pt x="79723" y="22225"/>
                      </a:cubicBezTo>
                      <a:cubicBezTo>
                        <a:pt x="75038" y="16201"/>
                        <a:pt x="60673" y="9525"/>
                        <a:pt x="60673" y="9525"/>
                      </a:cubicBezTo>
                      <a:lnTo>
                        <a:pt x="54323"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52B355F1-E40F-DF20-9529-5C3585528AE5}"/>
                    </a:ext>
                  </a:extLst>
                </p:cNvPr>
                <p:cNvSpPr/>
                <p:nvPr/>
              </p:nvSpPr>
              <p:spPr>
                <a:xfrm>
                  <a:off x="7888855" y="2753090"/>
                  <a:ext cx="162280" cy="45719"/>
                </a:xfrm>
                <a:prstGeom prst="rect">
                  <a:avLst/>
                </a:prstGeom>
                <a:solidFill>
                  <a:srgbClr val="FFC000"/>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C47071AF-9A05-ED60-91FA-3D85C0A9BF37}"/>
                  </a:ext>
                </a:extLst>
              </p:cNvPr>
              <p:cNvGrpSpPr/>
              <p:nvPr/>
            </p:nvGrpSpPr>
            <p:grpSpPr>
              <a:xfrm rot="17281686">
                <a:off x="7300689" y="3153847"/>
                <a:ext cx="162280" cy="240935"/>
                <a:chOff x="7888855" y="2753090"/>
                <a:chExt cx="162280" cy="240935"/>
              </a:xfrm>
            </p:grpSpPr>
            <p:sp>
              <p:nvSpPr>
                <p:cNvPr id="103" name="Freeform 102">
                  <a:extLst>
                    <a:ext uri="{FF2B5EF4-FFF2-40B4-BE49-F238E27FC236}">
                      <a16:creationId xmlns:a16="http://schemas.microsoft.com/office/drawing/2014/main" id="{FED1FAA4-F12D-6336-1711-D24EE60ECFEC}"/>
                    </a:ext>
                  </a:extLst>
                </p:cNvPr>
                <p:cNvSpPr/>
                <p:nvPr/>
              </p:nvSpPr>
              <p:spPr>
                <a:xfrm>
                  <a:off x="7908577" y="2800350"/>
                  <a:ext cx="127348" cy="193675"/>
                </a:xfrm>
                <a:custGeom>
                  <a:avLst/>
                  <a:gdLst>
                    <a:gd name="connsiteX0" fmla="*/ 73373 w 127348"/>
                    <a:gd name="connsiteY0" fmla="*/ 193675 h 193675"/>
                    <a:gd name="connsiteX1" fmla="*/ 79723 w 127348"/>
                    <a:gd name="connsiteY1" fmla="*/ 171450 h 193675"/>
                    <a:gd name="connsiteX2" fmla="*/ 76548 w 127348"/>
                    <a:gd name="connsiteY2" fmla="*/ 152400 h 193675"/>
                    <a:gd name="connsiteX3" fmla="*/ 67023 w 127348"/>
                    <a:gd name="connsiteY3" fmla="*/ 120650 h 193675"/>
                    <a:gd name="connsiteX4" fmla="*/ 60673 w 127348"/>
                    <a:gd name="connsiteY4" fmla="*/ 111125 h 193675"/>
                    <a:gd name="connsiteX5" fmla="*/ 51148 w 127348"/>
                    <a:gd name="connsiteY5" fmla="*/ 107950 h 193675"/>
                    <a:gd name="connsiteX6" fmla="*/ 41623 w 127348"/>
                    <a:gd name="connsiteY6" fmla="*/ 101600 h 193675"/>
                    <a:gd name="connsiteX7" fmla="*/ 44798 w 127348"/>
                    <a:gd name="connsiteY7" fmla="*/ 92075 h 193675"/>
                    <a:gd name="connsiteX8" fmla="*/ 67023 w 127348"/>
                    <a:gd name="connsiteY8" fmla="*/ 92075 h 193675"/>
                    <a:gd name="connsiteX9" fmla="*/ 76548 w 127348"/>
                    <a:gd name="connsiteY9" fmla="*/ 95250 h 193675"/>
                    <a:gd name="connsiteX10" fmla="*/ 95598 w 127348"/>
                    <a:gd name="connsiteY10" fmla="*/ 107950 h 193675"/>
                    <a:gd name="connsiteX11" fmla="*/ 114648 w 127348"/>
                    <a:gd name="connsiteY11" fmla="*/ 114300 h 193675"/>
                    <a:gd name="connsiteX12" fmla="*/ 124173 w 127348"/>
                    <a:gd name="connsiteY12" fmla="*/ 111125 h 193675"/>
                    <a:gd name="connsiteX13" fmla="*/ 127348 w 127348"/>
                    <a:gd name="connsiteY13" fmla="*/ 101600 h 193675"/>
                    <a:gd name="connsiteX14" fmla="*/ 124173 w 127348"/>
                    <a:gd name="connsiteY14" fmla="*/ 79375 h 193675"/>
                    <a:gd name="connsiteX15" fmla="*/ 108298 w 127348"/>
                    <a:gd name="connsiteY15" fmla="*/ 60325 h 193675"/>
                    <a:gd name="connsiteX16" fmla="*/ 98773 w 127348"/>
                    <a:gd name="connsiteY16" fmla="*/ 57150 h 193675"/>
                    <a:gd name="connsiteX17" fmla="*/ 79723 w 127348"/>
                    <a:gd name="connsiteY17" fmla="*/ 60325 h 193675"/>
                    <a:gd name="connsiteX18" fmla="*/ 41623 w 127348"/>
                    <a:gd name="connsiteY18" fmla="*/ 60325 h 193675"/>
                    <a:gd name="connsiteX19" fmla="*/ 28923 w 127348"/>
                    <a:gd name="connsiteY19" fmla="*/ 63500 h 193675"/>
                    <a:gd name="connsiteX20" fmla="*/ 9873 w 127348"/>
                    <a:gd name="connsiteY20" fmla="*/ 69850 h 193675"/>
                    <a:gd name="connsiteX21" fmla="*/ 348 w 127348"/>
                    <a:gd name="connsiteY21" fmla="*/ 63500 h 193675"/>
                    <a:gd name="connsiteX22" fmla="*/ 3523 w 127348"/>
                    <a:gd name="connsiteY22" fmla="*/ 53975 h 193675"/>
                    <a:gd name="connsiteX23" fmla="*/ 32098 w 127348"/>
                    <a:gd name="connsiteY23" fmla="*/ 44450 h 193675"/>
                    <a:gd name="connsiteX24" fmla="*/ 73373 w 127348"/>
                    <a:gd name="connsiteY24" fmla="*/ 44450 h 193675"/>
                    <a:gd name="connsiteX25" fmla="*/ 82898 w 127348"/>
                    <a:gd name="connsiteY25" fmla="*/ 38100 h 193675"/>
                    <a:gd name="connsiteX26" fmla="*/ 79723 w 127348"/>
                    <a:gd name="connsiteY26" fmla="*/ 22225 h 193675"/>
                    <a:gd name="connsiteX27" fmla="*/ 60673 w 127348"/>
                    <a:gd name="connsiteY27" fmla="*/ 9525 h 193675"/>
                    <a:gd name="connsiteX28" fmla="*/ 54323 w 127348"/>
                    <a:gd name="connsiteY28" fmla="*/ 0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7348" h="193675">
                      <a:moveTo>
                        <a:pt x="73373" y="193675"/>
                      </a:moveTo>
                      <a:cubicBezTo>
                        <a:pt x="75490" y="186267"/>
                        <a:pt x="79132" y="179132"/>
                        <a:pt x="79723" y="171450"/>
                      </a:cubicBezTo>
                      <a:cubicBezTo>
                        <a:pt x="80217" y="165031"/>
                        <a:pt x="77811" y="158713"/>
                        <a:pt x="76548" y="152400"/>
                      </a:cubicBezTo>
                      <a:cubicBezTo>
                        <a:pt x="75280" y="146061"/>
                        <a:pt x="69337" y="124121"/>
                        <a:pt x="67023" y="120650"/>
                      </a:cubicBezTo>
                      <a:cubicBezTo>
                        <a:pt x="64906" y="117475"/>
                        <a:pt x="63653" y="113509"/>
                        <a:pt x="60673" y="111125"/>
                      </a:cubicBezTo>
                      <a:cubicBezTo>
                        <a:pt x="58060" y="109034"/>
                        <a:pt x="54141" y="109447"/>
                        <a:pt x="51148" y="107950"/>
                      </a:cubicBezTo>
                      <a:cubicBezTo>
                        <a:pt x="47735" y="106243"/>
                        <a:pt x="44798" y="103717"/>
                        <a:pt x="41623" y="101600"/>
                      </a:cubicBezTo>
                      <a:cubicBezTo>
                        <a:pt x="42681" y="98425"/>
                        <a:pt x="42431" y="94442"/>
                        <a:pt x="44798" y="92075"/>
                      </a:cubicBezTo>
                      <a:cubicBezTo>
                        <a:pt x="51038" y="85835"/>
                        <a:pt x="60757" y="90285"/>
                        <a:pt x="67023" y="92075"/>
                      </a:cubicBezTo>
                      <a:cubicBezTo>
                        <a:pt x="70241" y="92994"/>
                        <a:pt x="73622" y="93625"/>
                        <a:pt x="76548" y="95250"/>
                      </a:cubicBezTo>
                      <a:cubicBezTo>
                        <a:pt x="83219" y="98956"/>
                        <a:pt x="88358" y="105537"/>
                        <a:pt x="95598" y="107950"/>
                      </a:cubicBezTo>
                      <a:lnTo>
                        <a:pt x="114648" y="114300"/>
                      </a:lnTo>
                      <a:cubicBezTo>
                        <a:pt x="117823" y="113242"/>
                        <a:pt x="121806" y="113492"/>
                        <a:pt x="124173" y="111125"/>
                      </a:cubicBezTo>
                      <a:cubicBezTo>
                        <a:pt x="126540" y="108758"/>
                        <a:pt x="127348" y="104947"/>
                        <a:pt x="127348" y="101600"/>
                      </a:cubicBezTo>
                      <a:cubicBezTo>
                        <a:pt x="127348" y="94116"/>
                        <a:pt x="126323" y="86543"/>
                        <a:pt x="124173" y="79375"/>
                      </a:cubicBezTo>
                      <a:cubicBezTo>
                        <a:pt x="122709" y="74494"/>
                        <a:pt x="111841" y="62687"/>
                        <a:pt x="108298" y="60325"/>
                      </a:cubicBezTo>
                      <a:cubicBezTo>
                        <a:pt x="105513" y="58469"/>
                        <a:pt x="101948" y="58208"/>
                        <a:pt x="98773" y="57150"/>
                      </a:cubicBezTo>
                      <a:cubicBezTo>
                        <a:pt x="92423" y="58208"/>
                        <a:pt x="86161" y="60325"/>
                        <a:pt x="79723" y="60325"/>
                      </a:cubicBezTo>
                      <a:cubicBezTo>
                        <a:pt x="37653" y="60325"/>
                        <a:pt x="75294" y="52842"/>
                        <a:pt x="41623" y="60325"/>
                      </a:cubicBezTo>
                      <a:cubicBezTo>
                        <a:pt x="37363" y="61272"/>
                        <a:pt x="33103" y="62246"/>
                        <a:pt x="28923" y="63500"/>
                      </a:cubicBezTo>
                      <a:cubicBezTo>
                        <a:pt x="22512" y="65423"/>
                        <a:pt x="9873" y="69850"/>
                        <a:pt x="9873" y="69850"/>
                      </a:cubicBezTo>
                      <a:cubicBezTo>
                        <a:pt x="6698" y="67733"/>
                        <a:pt x="1765" y="67043"/>
                        <a:pt x="348" y="63500"/>
                      </a:cubicBezTo>
                      <a:cubicBezTo>
                        <a:pt x="-895" y="60393"/>
                        <a:pt x="1432" y="56588"/>
                        <a:pt x="3523" y="53975"/>
                      </a:cubicBezTo>
                      <a:cubicBezTo>
                        <a:pt x="10391" y="45390"/>
                        <a:pt x="22803" y="45999"/>
                        <a:pt x="32098" y="44450"/>
                      </a:cubicBezTo>
                      <a:cubicBezTo>
                        <a:pt x="49154" y="50135"/>
                        <a:pt x="46425" y="50669"/>
                        <a:pt x="73373" y="44450"/>
                      </a:cubicBezTo>
                      <a:cubicBezTo>
                        <a:pt x="77091" y="43592"/>
                        <a:pt x="79723" y="40217"/>
                        <a:pt x="82898" y="38100"/>
                      </a:cubicBezTo>
                      <a:cubicBezTo>
                        <a:pt x="81840" y="32808"/>
                        <a:pt x="83036" y="26485"/>
                        <a:pt x="79723" y="22225"/>
                      </a:cubicBezTo>
                      <a:cubicBezTo>
                        <a:pt x="75038" y="16201"/>
                        <a:pt x="60673" y="9525"/>
                        <a:pt x="60673" y="9525"/>
                      </a:cubicBezTo>
                      <a:lnTo>
                        <a:pt x="54323"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A354BAEF-EE22-A43B-B8F8-B9194913E4D7}"/>
                    </a:ext>
                  </a:extLst>
                </p:cNvPr>
                <p:cNvSpPr/>
                <p:nvPr/>
              </p:nvSpPr>
              <p:spPr>
                <a:xfrm>
                  <a:off x="7888855" y="2753090"/>
                  <a:ext cx="162280" cy="45719"/>
                </a:xfrm>
                <a:prstGeom prst="rect">
                  <a:avLst/>
                </a:prstGeom>
                <a:solidFill>
                  <a:srgbClr val="FFC000"/>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Freeform 96">
                <a:extLst>
                  <a:ext uri="{FF2B5EF4-FFF2-40B4-BE49-F238E27FC236}">
                    <a16:creationId xmlns:a16="http://schemas.microsoft.com/office/drawing/2014/main" id="{AD52F0CA-83A6-636D-C2EC-929B49E9D664}"/>
                  </a:ext>
                </a:extLst>
              </p:cNvPr>
              <p:cNvSpPr/>
              <p:nvPr/>
            </p:nvSpPr>
            <p:spPr>
              <a:xfrm>
                <a:off x="8245475" y="3069500"/>
                <a:ext cx="168739" cy="134075"/>
              </a:xfrm>
              <a:custGeom>
                <a:avLst/>
                <a:gdLst>
                  <a:gd name="connsiteX0" fmla="*/ 0 w 168739"/>
                  <a:gd name="connsiteY0" fmla="*/ 134075 h 134075"/>
                  <a:gd name="connsiteX1" fmla="*/ 22225 w 168739"/>
                  <a:gd name="connsiteY1" fmla="*/ 130900 h 134075"/>
                  <a:gd name="connsiteX2" fmla="*/ 34925 w 168739"/>
                  <a:gd name="connsiteY2" fmla="*/ 127725 h 134075"/>
                  <a:gd name="connsiteX3" fmla="*/ 57150 w 168739"/>
                  <a:gd name="connsiteY3" fmla="*/ 124550 h 134075"/>
                  <a:gd name="connsiteX4" fmla="*/ 76200 w 168739"/>
                  <a:gd name="connsiteY4" fmla="*/ 115025 h 134075"/>
                  <a:gd name="connsiteX5" fmla="*/ 79375 w 168739"/>
                  <a:gd name="connsiteY5" fmla="*/ 105500 h 134075"/>
                  <a:gd name="connsiteX6" fmla="*/ 76200 w 168739"/>
                  <a:gd name="connsiteY6" fmla="*/ 83275 h 134075"/>
                  <a:gd name="connsiteX7" fmla="*/ 57150 w 168739"/>
                  <a:gd name="connsiteY7" fmla="*/ 70575 h 134075"/>
                  <a:gd name="connsiteX8" fmla="*/ 53975 w 168739"/>
                  <a:gd name="connsiteY8" fmla="*/ 48350 h 134075"/>
                  <a:gd name="connsiteX9" fmla="*/ 63500 w 168739"/>
                  <a:gd name="connsiteY9" fmla="*/ 45175 h 134075"/>
                  <a:gd name="connsiteX10" fmla="*/ 92075 w 168739"/>
                  <a:gd name="connsiteY10" fmla="*/ 54700 h 134075"/>
                  <a:gd name="connsiteX11" fmla="*/ 104775 w 168739"/>
                  <a:gd name="connsiteY11" fmla="*/ 70575 h 134075"/>
                  <a:gd name="connsiteX12" fmla="*/ 123825 w 168739"/>
                  <a:gd name="connsiteY12" fmla="*/ 76925 h 134075"/>
                  <a:gd name="connsiteX13" fmla="*/ 136525 w 168739"/>
                  <a:gd name="connsiteY13" fmla="*/ 73750 h 134075"/>
                  <a:gd name="connsiteX14" fmla="*/ 133350 w 168739"/>
                  <a:gd name="connsiteY14" fmla="*/ 57875 h 134075"/>
                  <a:gd name="connsiteX15" fmla="*/ 111125 w 168739"/>
                  <a:gd name="connsiteY15" fmla="*/ 29300 h 134075"/>
                  <a:gd name="connsiteX16" fmla="*/ 101600 w 168739"/>
                  <a:gd name="connsiteY16" fmla="*/ 10250 h 134075"/>
                  <a:gd name="connsiteX17" fmla="*/ 98425 w 168739"/>
                  <a:gd name="connsiteY17" fmla="*/ 725 h 134075"/>
                  <a:gd name="connsiteX18" fmla="*/ 117475 w 168739"/>
                  <a:gd name="connsiteY18" fmla="*/ 3900 h 134075"/>
                  <a:gd name="connsiteX19" fmla="*/ 127000 w 168739"/>
                  <a:gd name="connsiteY19" fmla="*/ 7075 h 134075"/>
                  <a:gd name="connsiteX20" fmla="*/ 130175 w 168739"/>
                  <a:gd name="connsiteY20" fmla="*/ 16600 h 134075"/>
                  <a:gd name="connsiteX21" fmla="*/ 142875 w 168739"/>
                  <a:gd name="connsiteY21" fmla="*/ 35650 h 134075"/>
                  <a:gd name="connsiteX22" fmla="*/ 146050 w 168739"/>
                  <a:gd name="connsiteY22" fmla="*/ 45175 h 134075"/>
                  <a:gd name="connsiteX23" fmla="*/ 155575 w 168739"/>
                  <a:gd name="connsiteY23" fmla="*/ 48350 h 134075"/>
                  <a:gd name="connsiteX24" fmla="*/ 165100 w 168739"/>
                  <a:gd name="connsiteY24" fmla="*/ 45175 h 134075"/>
                  <a:gd name="connsiteX25" fmla="*/ 165100 w 168739"/>
                  <a:gd name="connsiteY25" fmla="*/ 29300 h 1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8739" h="134075">
                    <a:moveTo>
                      <a:pt x="0" y="134075"/>
                    </a:moveTo>
                    <a:cubicBezTo>
                      <a:pt x="7408" y="133017"/>
                      <a:pt x="14862" y="132239"/>
                      <a:pt x="22225" y="130900"/>
                    </a:cubicBezTo>
                    <a:cubicBezTo>
                      <a:pt x="26518" y="130119"/>
                      <a:pt x="30632" y="128506"/>
                      <a:pt x="34925" y="127725"/>
                    </a:cubicBezTo>
                    <a:cubicBezTo>
                      <a:pt x="42288" y="126386"/>
                      <a:pt x="49742" y="125608"/>
                      <a:pt x="57150" y="124550"/>
                    </a:cubicBezTo>
                    <a:cubicBezTo>
                      <a:pt x="63425" y="122458"/>
                      <a:pt x="71724" y="120620"/>
                      <a:pt x="76200" y="115025"/>
                    </a:cubicBezTo>
                    <a:cubicBezTo>
                      <a:pt x="78291" y="112412"/>
                      <a:pt x="78317" y="108675"/>
                      <a:pt x="79375" y="105500"/>
                    </a:cubicBezTo>
                    <a:cubicBezTo>
                      <a:pt x="78317" y="98092"/>
                      <a:pt x="80218" y="89589"/>
                      <a:pt x="76200" y="83275"/>
                    </a:cubicBezTo>
                    <a:cubicBezTo>
                      <a:pt x="72103" y="76836"/>
                      <a:pt x="57150" y="70575"/>
                      <a:pt x="57150" y="70575"/>
                    </a:cubicBezTo>
                    <a:cubicBezTo>
                      <a:pt x="51965" y="62798"/>
                      <a:pt x="45774" y="58601"/>
                      <a:pt x="53975" y="48350"/>
                    </a:cubicBezTo>
                    <a:cubicBezTo>
                      <a:pt x="56066" y="45737"/>
                      <a:pt x="60325" y="46233"/>
                      <a:pt x="63500" y="45175"/>
                    </a:cubicBezTo>
                    <a:cubicBezTo>
                      <a:pt x="72795" y="46724"/>
                      <a:pt x="85207" y="46115"/>
                      <a:pt x="92075" y="54700"/>
                    </a:cubicBezTo>
                    <a:cubicBezTo>
                      <a:pt x="102997" y="68353"/>
                      <a:pt x="85008" y="61790"/>
                      <a:pt x="104775" y="70575"/>
                    </a:cubicBezTo>
                    <a:cubicBezTo>
                      <a:pt x="110892" y="73293"/>
                      <a:pt x="123825" y="76925"/>
                      <a:pt x="123825" y="76925"/>
                    </a:cubicBezTo>
                    <a:cubicBezTo>
                      <a:pt x="128058" y="75867"/>
                      <a:pt x="134574" y="77653"/>
                      <a:pt x="136525" y="73750"/>
                    </a:cubicBezTo>
                    <a:cubicBezTo>
                      <a:pt x="138938" y="68923"/>
                      <a:pt x="135583" y="62788"/>
                      <a:pt x="133350" y="57875"/>
                    </a:cubicBezTo>
                    <a:cubicBezTo>
                      <a:pt x="127021" y="43950"/>
                      <a:pt x="120833" y="39008"/>
                      <a:pt x="111125" y="29300"/>
                    </a:cubicBezTo>
                    <a:cubicBezTo>
                      <a:pt x="103145" y="5359"/>
                      <a:pt x="113910" y="34869"/>
                      <a:pt x="101600" y="10250"/>
                    </a:cubicBezTo>
                    <a:cubicBezTo>
                      <a:pt x="100103" y="7257"/>
                      <a:pt x="95318" y="1968"/>
                      <a:pt x="98425" y="725"/>
                    </a:cubicBezTo>
                    <a:cubicBezTo>
                      <a:pt x="104402" y="-1666"/>
                      <a:pt x="111191" y="2503"/>
                      <a:pt x="117475" y="3900"/>
                    </a:cubicBezTo>
                    <a:cubicBezTo>
                      <a:pt x="120742" y="4626"/>
                      <a:pt x="123825" y="6017"/>
                      <a:pt x="127000" y="7075"/>
                    </a:cubicBezTo>
                    <a:cubicBezTo>
                      <a:pt x="128058" y="10250"/>
                      <a:pt x="128550" y="13674"/>
                      <a:pt x="130175" y="16600"/>
                    </a:cubicBezTo>
                    <a:cubicBezTo>
                      <a:pt x="133881" y="23271"/>
                      <a:pt x="140462" y="28410"/>
                      <a:pt x="142875" y="35650"/>
                    </a:cubicBezTo>
                    <a:cubicBezTo>
                      <a:pt x="143933" y="38825"/>
                      <a:pt x="143683" y="42808"/>
                      <a:pt x="146050" y="45175"/>
                    </a:cubicBezTo>
                    <a:cubicBezTo>
                      <a:pt x="148417" y="47542"/>
                      <a:pt x="152400" y="47292"/>
                      <a:pt x="155575" y="48350"/>
                    </a:cubicBezTo>
                    <a:cubicBezTo>
                      <a:pt x="158750" y="47292"/>
                      <a:pt x="162733" y="47542"/>
                      <a:pt x="165100" y="45175"/>
                    </a:cubicBezTo>
                    <a:cubicBezTo>
                      <a:pt x="171639" y="38636"/>
                      <a:pt x="167922" y="34944"/>
                      <a:pt x="165100" y="293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97">
                <a:extLst>
                  <a:ext uri="{FF2B5EF4-FFF2-40B4-BE49-F238E27FC236}">
                    <a16:creationId xmlns:a16="http://schemas.microsoft.com/office/drawing/2014/main" id="{26CE278C-238D-2C29-F7EE-574997446AE1}"/>
                  </a:ext>
                </a:extLst>
              </p:cNvPr>
              <p:cNvSpPr/>
              <p:nvPr/>
            </p:nvSpPr>
            <p:spPr>
              <a:xfrm>
                <a:off x="8397875" y="3221900"/>
                <a:ext cx="168739" cy="134075"/>
              </a:xfrm>
              <a:custGeom>
                <a:avLst/>
                <a:gdLst>
                  <a:gd name="connsiteX0" fmla="*/ 0 w 168739"/>
                  <a:gd name="connsiteY0" fmla="*/ 134075 h 134075"/>
                  <a:gd name="connsiteX1" fmla="*/ 22225 w 168739"/>
                  <a:gd name="connsiteY1" fmla="*/ 130900 h 134075"/>
                  <a:gd name="connsiteX2" fmla="*/ 34925 w 168739"/>
                  <a:gd name="connsiteY2" fmla="*/ 127725 h 134075"/>
                  <a:gd name="connsiteX3" fmla="*/ 57150 w 168739"/>
                  <a:gd name="connsiteY3" fmla="*/ 124550 h 134075"/>
                  <a:gd name="connsiteX4" fmla="*/ 76200 w 168739"/>
                  <a:gd name="connsiteY4" fmla="*/ 115025 h 134075"/>
                  <a:gd name="connsiteX5" fmla="*/ 79375 w 168739"/>
                  <a:gd name="connsiteY5" fmla="*/ 105500 h 134075"/>
                  <a:gd name="connsiteX6" fmla="*/ 76200 w 168739"/>
                  <a:gd name="connsiteY6" fmla="*/ 83275 h 134075"/>
                  <a:gd name="connsiteX7" fmla="*/ 57150 w 168739"/>
                  <a:gd name="connsiteY7" fmla="*/ 70575 h 134075"/>
                  <a:gd name="connsiteX8" fmla="*/ 53975 w 168739"/>
                  <a:gd name="connsiteY8" fmla="*/ 48350 h 134075"/>
                  <a:gd name="connsiteX9" fmla="*/ 63500 w 168739"/>
                  <a:gd name="connsiteY9" fmla="*/ 45175 h 134075"/>
                  <a:gd name="connsiteX10" fmla="*/ 92075 w 168739"/>
                  <a:gd name="connsiteY10" fmla="*/ 54700 h 134075"/>
                  <a:gd name="connsiteX11" fmla="*/ 104775 w 168739"/>
                  <a:gd name="connsiteY11" fmla="*/ 70575 h 134075"/>
                  <a:gd name="connsiteX12" fmla="*/ 123825 w 168739"/>
                  <a:gd name="connsiteY12" fmla="*/ 76925 h 134075"/>
                  <a:gd name="connsiteX13" fmla="*/ 136525 w 168739"/>
                  <a:gd name="connsiteY13" fmla="*/ 73750 h 134075"/>
                  <a:gd name="connsiteX14" fmla="*/ 133350 w 168739"/>
                  <a:gd name="connsiteY14" fmla="*/ 57875 h 134075"/>
                  <a:gd name="connsiteX15" fmla="*/ 111125 w 168739"/>
                  <a:gd name="connsiteY15" fmla="*/ 29300 h 134075"/>
                  <a:gd name="connsiteX16" fmla="*/ 101600 w 168739"/>
                  <a:gd name="connsiteY16" fmla="*/ 10250 h 134075"/>
                  <a:gd name="connsiteX17" fmla="*/ 98425 w 168739"/>
                  <a:gd name="connsiteY17" fmla="*/ 725 h 134075"/>
                  <a:gd name="connsiteX18" fmla="*/ 117475 w 168739"/>
                  <a:gd name="connsiteY18" fmla="*/ 3900 h 134075"/>
                  <a:gd name="connsiteX19" fmla="*/ 127000 w 168739"/>
                  <a:gd name="connsiteY19" fmla="*/ 7075 h 134075"/>
                  <a:gd name="connsiteX20" fmla="*/ 130175 w 168739"/>
                  <a:gd name="connsiteY20" fmla="*/ 16600 h 134075"/>
                  <a:gd name="connsiteX21" fmla="*/ 142875 w 168739"/>
                  <a:gd name="connsiteY21" fmla="*/ 35650 h 134075"/>
                  <a:gd name="connsiteX22" fmla="*/ 146050 w 168739"/>
                  <a:gd name="connsiteY22" fmla="*/ 45175 h 134075"/>
                  <a:gd name="connsiteX23" fmla="*/ 155575 w 168739"/>
                  <a:gd name="connsiteY23" fmla="*/ 48350 h 134075"/>
                  <a:gd name="connsiteX24" fmla="*/ 165100 w 168739"/>
                  <a:gd name="connsiteY24" fmla="*/ 45175 h 134075"/>
                  <a:gd name="connsiteX25" fmla="*/ 165100 w 168739"/>
                  <a:gd name="connsiteY25" fmla="*/ 29300 h 1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8739" h="134075">
                    <a:moveTo>
                      <a:pt x="0" y="134075"/>
                    </a:moveTo>
                    <a:cubicBezTo>
                      <a:pt x="7408" y="133017"/>
                      <a:pt x="14862" y="132239"/>
                      <a:pt x="22225" y="130900"/>
                    </a:cubicBezTo>
                    <a:cubicBezTo>
                      <a:pt x="26518" y="130119"/>
                      <a:pt x="30632" y="128506"/>
                      <a:pt x="34925" y="127725"/>
                    </a:cubicBezTo>
                    <a:cubicBezTo>
                      <a:pt x="42288" y="126386"/>
                      <a:pt x="49742" y="125608"/>
                      <a:pt x="57150" y="124550"/>
                    </a:cubicBezTo>
                    <a:cubicBezTo>
                      <a:pt x="63425" y="122458"/>
                      <a:pt x="71724" y="120620"/>
                      <a:pt x="76200" y="115025"/>
                    </a:cubicBezTo>
                    <a:cubicBezTo>
                      <a:pt x="78291" y="112412"/>
                      <a:pt x="78317" y="108675"/>
                      <a:pt x="79375" y="105500"/>
                    </a:cubicBezTo>
                    <a:cubicBezTo>
                      <a:pt x="78317" y="98092"/>
                      <a:pt x="80218" y="89589"/>
                      <a:pt x="76200" y="83275"/>
                    </a:cubicBezTo>
                    <a:cubicBezTo>
                      <a:pt x="72103" y="76836"/>
                      <a:pt x="57150" y="70575"/>
                      <a:pt x="57150" y="70575"/>
                    </a:cubicBezTo>
                    <a:cubicBezTo>
                      <a:pt x="51965" y="62798"/>
                      <a:pt x="45774" y="58601"/>
                      <a:pt x="53975" y="48350"/>
                    </a:cubicBezTo>
                    <a:cubicBezTo>
                      <a:pt x="56066" y="45737"/>
                      <a:pt x="60325" y="46233"/>
                      <a:pt x="63500" y="45175"/>
                    </a:cubicBezTo>
                    <a:cubicBezTo>
                      <a:pt x="72795" y="46724"/>
                      <a:pt x="85207" y="46115"/>
                      <a:pt x="92075" y="54700"/>
                    </a:cubicBezTo>
                    <a:cubicBezTo>
                      <a:pt x="102997" y="68353"/>
                      <a:pt x="85008" y="61790"/>
                      <a:pt x="104775" y="70575"/>
                    </a:cubicBezTo>
                    <a:cubicBezTo>
                      <a:pt x="110892" y="73293"/>
                      <a:pt x="123825" y="76925"/>
                      <a:pt x="123825" y="76925"/>
                    </a:cubicBezTo>
                    <a:cubicBezTo>
                      <a:pt x="128058" y="75867"/>
                      <a:pt x="134574" y="77653"/>
                      <a:pt x="136525" y="73750"/>
                    </a:cubicBezTo>
                    <a:cubicBezTo>
                      <a:pt x="138938" y="68923"/>
                      <a:pt x="135583" y="62788"/>
                      <a:pt x="133350" y="57875"/>
                    </a:cubicBezTo>
                    <a:cubicBezTo>
                      <a:pt x="127021" y="43950"/>
                      <a:pt x="120833" y="39008"/>
                      <a:pt x="111125" y="29300"/>
                    </a:cubicBezTo>
                    <a:cubicBezTo>
                      <a:pt x="103145" y="5359"/>
                      <a:pt x="113910" y="34869"/>
                      <a:pt x="101600" y="10250"/>
                    </a:cubicBezTo>
                    <a:cubicBezTo>
                      <a:pt x="100103" y="7257"/>
                      <a:pt x="95318" y="1968"/>
                      <a:pt x="98425" y="725"/>
                    </a:cubicBezTo>
                    <a:cubicBezTo>
                      <a:pt x="104402" y="-1666"/>
                      <a:pt x="111191" y="2503"/>
                      <a:pt x="117475" y="3900"/>
                    </a:cubicBezTo>
                    <a:cubicBezTo>
                      <a:pt x="120742" y="4626"/>
                      <a:pt x="123825" y="6017"/>
                      <a:pt x="127000" y="7075"/>
                    </a:cubicBezTo>
                    <a:cubicBezTo>
                      <a:pt x="128058" y="10250"/>
                      <a:pt x="128550" y="13674"/>
                      <a:pt x="130175" y="16600"/>
                    </a:cubicBezTo>
                    <a:cubicBezTo>
                      <a:pt x="133881" y="23271"/>
                      <a:pt x="140462" y="28410"/>
                      <a:pt x="142875" y="35650"/>
                    </a:cubicBezTo>
                    <a:cubicBezTo>
                      <a:pt x="143933" y="38825"/>
                      <a:pt x="143683" y="42808"/>
                      <a:pt x="146050" y="45175"/>
                    </a:cubicBezTo>
                    <a:cubicBezTo>
                      <a:pt x="148417" y="47542"/>
                      <a:pt x="152400" y="47292"/>
                      <a:pt x="155575" y="48350"/>
                    </a:cubicBezTo>
                    <a:cubicBezTo>
                      <a:pt x="158750" y="47292"/>
                      <a:pt x="162733" y="47542"/>
                      <a:pt x="165100" y="45175"/>
                    </a:cubicBezTo>
                    <a:cubicBezTo>
                      <a:pt x="171639" y="38636"/>
                      <a:pt x="167922" y="34944"/>
                      <a:pt x="165100" y="293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98">
                <a:extLst>
                  <a:ext uri="{FF2B5EF4-FFF2-40B4-BE49-F238E27FC236}">
                    <a16:creationId xmlns:a16="http://schemas.microsoft.com/office/drawing/2014/main" id="{9E3BD1AB-5ECE-2A10-47A1-2956EBEE191A}"/>
                  </a:ext>
                </a:extLst>
              </p:cNvPr>
              <p:cNvSpPr/>
              <p:nvPr/>
            </p:nvSpPr>
            <p:spPr>
              <a:xfrm rot="3356270">
                <a:off x="8206041" y="3753047"/>
                <a:ext cx="165100" cy="76789"/>
              </a:xfrm>
              <a:custGeom>
                <a:avLst/>
                <a:gdLst>
                  <a:gd name="connsiteX0" fmla="*/ 0 w 165100"/>
                  <a:gd name="connsiteY0" fmla="*/ 63987 h 76789"/>
                  <a:gd name="connsiteX1" fmla="*/ 22225 w 165100"/>
                  <a:gd name="connsiteY1" fmla="*/ 67162 h 76789"/>
                  <a:gd name="connsiteX2" fmla="*/ 31750 w 165100"/>
                  <a:gd name="connsiteY2" fmla="*/ 60812 h 76789"/>
                  <a:gd name="connsiteX3" fmla="*/ 44450 w 165100"/>
                  <a:gd name="connsiteY3" fmla="*/ 57637 h 76789"/>
                  <a:gd name="connsiteX4" fmla="*/ 53975 w 165100"/>
                  <a:gd name="connsiteY4" fmla="*/ 10012 h 76789"/>
                  <a:gd name="connsiteX5" fmla="*/ 63500 w 165100"/>
                  <a:gd name="connsiteY5" fmla="*/ 3662 h 76789"/>
                  <a:gd name="connsiteX6" fmla="*/ 73025 w 165100"/>
                  <a:gd name="connsiteY6" fmla="*/ 22712 h 76789"/>
                  <a:gd name="connsiteX7" fmla="*/ 69850 w 165100"/>
                  <a:gd name="connsiteY7" fmla="*/ 32237 h 76789"/>
                  <a:gd name="connsiteX8" fmla="*/ 66675 w 165100"/>
                  <a:gd name="connsiteY8" fmla="*/ 44937 h 76789"/>
                  <a:gd name="connsiteX9" fmla="*/ 79375 w 165100"/>
                  <a:gd name="connsiteY9" fmla="*/ 76687 h 76789"/>
                  <a:gd name="connsiteX10" fmla="*/ 95250 w 165100"/>
                  <a:gd name="connsiteY10" fmla="*/ 73512 h 76789"/>
                  <a:gd name="connsiteX11" fmla="*/ 98425 w 165100"/>
                  <a:gd name="connsiteY11" fmla="*/ 63987 h 76789"/>
                  <a:gd name="connsiteX12" fmla="*/ 88900 w 165100"/>
                  <a:gd name="connsiteY12" fmla="*/ 44937 h 76789"/>
                  <a:gd name="connsiteX13" fmla="*/ 85725 w 165100"/>
                  <a:gd name="connsiteY13" fmla="*/ 35412 h 76789"/>
                  <a:gd name="connsiteX14" fmla="*/ 95250 w 165100"/>
                  <a:gd name="connsiteY14" fmla="*/ 32237 h 76789"/>
                  <a:gd name="connsiteX15" fmla="*/ 111125 w 165100"/>
                  <a:gd name="connsiteY15" fmla="*/ 48112 h 76789"/>
                  <a:gd name="connsiteX16" fmla="*/ 120650 w 165100"/>
                  <a:gd name="connsiteY16" fmla="*/ 57637 h 76789"/>
                  <a:gd name="connsiteX17" fmla="*/ 136525 w 165100"/>
                  <a:gd name="connsiteY17" fmla="*/ 54462 h 76789"/>
                  <a:gd name="connsiteX18" fmla="*/ 139700 w 165100"/>
                  <a:gd name="connsiteY18" fmla="*/ 16362 h 76789"/>
                  <a:gd name="connsiteX19" fmla="*/ 130175 w 165100"/>
                  <a:gd name="connsiteY19" fmla="*/ 10012 h 76789"/>
                  <a:gd name="connsiteX20" fmla="*/ 133350 w 165100"/>
                  <a:gd name="connsiteY20" fmla="*/ 487 h 76789"/>
                  <a:gd name="connsiteX21" fmla="*/ 161925 w 165100"/>
                  <a:gd name="connsiteY21" fmla="*/ 3662 h 76789"/>
                  <a:gd name="connsiteX22" fmla="*/ 165100 w 165100"/>
                  <a:gd name="connsiteY22" fmla="*/ 3662 h 7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100" h="76789">
                    <a:moveTo>
                      <a:pt x="0" y="63987"/>
                    </a:moveTo>
                    <a:cubicBezTo>
                      <a:pt x="7408" y="65045"/>
                      <a:pt x="14779" y="67907"/>
                      <a:pt x="22225" y="67162"/>
                    </a:cubicBezTo>
                    <a:cubicBezTo>
                      <a:pt x="26022" y="66782"/>
                      <a:pt x="28243" y="62315"/>
                      <a:pt x="31750" y="60812"/>
                    </a:cubicBezTo>
                    <a:cubicBezTo>
                      <a:pt x="35761" y="59093"/>
                      <a:pt x="40217" y="58695"/>
                      <a:pt x="44450" y="57637"/>
                    </a:cubicBezTo>
                    <a:cubicBezTo>
                      <a:pt x="62313" y="30843"/>
                      <a:pt x="35643" y="74176"/>
                      <a:pt x="53975" y="10012"/>
                    </a:cubicBezTo>
                    <a:cubicBezTo>
                      <a:pt x="55023" y="6343"/>
                      <a:pt x="60325" y="5779"/>
                      <a:pt x="63500" y="3662"/>
                    </a:cubicBezTo>
                    <a:cubicBezTo>
                      <a:pt x="66711" y="8478"/>
                      <a:pt x="73025" y="16139"/>
                      <a:pt x="73025" y="22712"/>
                    </a:cubicBezTo>
                    <a:cubicBezTo>
                      <a:pt x="73025" y="26059"/>
                      <a:pt x="70769" y="29019"/>
                      <a:pt x="69850" y="32237"/>
                    </a:cubicBezTo>
                    <a:cubicBezTo>
                      <a:pt x="68651" y="36433"/>
                      <a:pt x="67733" y="40704"/>
                      <a:pt x="66675" y="44937"/>
                    </a:cubicBezTo>
                    <a:cubicBezTo>
                      <a:pt x="67766" y="53668"/>
                      <a:pt x="63894" y="74752"/>
                      <a:pt x="79375" y="76687"/>
                    </a:cubicBezTo>
                    <a:cubicBezTo>
                      <a:pt x="84730" y="77356"/>
                      <a:pt x="89958" y="74570"/>
                      <a:pt x="95250" y="73512"/>
                    </a:cubicBezTo>
                    <a:cubicBezTo>
                      <a:pt x="96308" y="70337"/>
                      <a:pt x="98425" y="67334"/>
                      <a:pt x="98425" y="63987"/>
                    </a:cubicBezTo>
                    <a:cubicBezTo>
                      <a:pt x="98425" y="56007"/>
                      <a:pt x="92111" y="51358"/>
                      <a:pt x="88900" y="44937"/>
                    </a:cubicBezTo>
                    <a:cubicBezTo>
                      <a:pt x="87403" y="41944"/>
                      <a:pt x="86783" y="38587"/>
                      <a:pt x="85725" y="35412"/>
                    </a:cubicBezTo>
                    <a:cubicBezTo>
                      <a:pt x="88900" y="34354"/>
                      <a:pt x="91949" y="31687"/>
                      <a:pt x="95250" y="32237"/>
                    </a:cubicBezTo>
                    <a:cubicBezTo>
                      <a:pt x="104263" y="33739"/>
                      <a:pt x="106345" y="42377"/>
                      <a:pt x="111125" y="48112"/>
                    </a:cubicBezTo>
                    <a:cubicBezTo>
                      <a:pt x="114000" y="51561"/>
                      <a:pt x="117475" y="54462"/>
                      <a:pt x="120650" y="57637"/>
                    </a:cubicBezTo>
                    <a:cubicBezTo>
                      <a:pt x="125942" y="56579"/>
                      <a:pt x="131840" y="57139"/>
                      <a:pt x="136525" y="54462"/>
                    </a:cubicBezTo>
                    <a:cubicBezTo>
                      <a:pt x="148758" y="47472"/>
                      <a:pt x="141873" y="22337"/>
                      <a:pt x="139700" y="16362"/>
                    </a:cubicBezTo>
                    <a:cubicBezTo>
                      <a:pt x="138396" y="12776"/>
                      <a:pt x="133350" y="12129"/>
                      <a:pt x="130175" y="10012"/>
                    </a:cubicBezTo>
                    <a:cubicBezTo>
                      <a:pt x="131233" y="6837"/>
                      <a:pt x="130068" y="1143"/>
                      <a:pt x="133350" y="487"/>
                    </a:cubicBezTo>
                    <a:cubicBezTo>
                      <a:pt x="142748" y="-1393"/>
                      <a:pt x="152389" y="2708"/>
                      <a:pt x="161925" y="3662"/>
                    </a:cubicBezTo>
                    <a:cubicBezTo>
                      <a:pt x="162978" y="3767"/>
                      <a:pt x="164042" y="3662"/>
                      <a:pt x="165100" y="36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F9D0AF87-7E63-6863-EE83-C32B43609BE6}"/>
                  </a:ext>
                </a:extLst>
              </p:cNvPr>
              <p:cNvSpPr/>
              <p:nvPr/>
            </p:nvSpPr>
            <p:spPr>
              <a:xfrm rot="8981454">
                <a:off x="7491891" y="3810516"/>
                <a:ext cx="165100" cy="76789"/>
              </a:xfrm>
              <a:custGeom>
                <a:avLst/>
                <a:gdLst>
                  <a:gd name="connsiteX0" fmla="*/ 0 w 165100"/>
                  <a:gd name="connsiteY0" fmla="*/ 63987 h 76789"/>
                  <a:gd name="connsiteX1" fmla="*/ 22225 w 165100"/>
                  <a:gd name="connsiteY1" fmla="*/ 67162 h 76789"/>
                  <a:gd name="connsiteX2" fmla="*/ 31750 w 165100"/>
                  <a:gd name="connsiteY2" fmla="*/ 60812 h 76789"/>
                  <a:gd name="connsiteX3" fmla="*/ 44450 w 165100"/>
                  <a:gd name="connsiteY3" fmla="*/ 57637 h 76789"/>
                  <a:gd name="connsiteX4" fmla="*/ 53975 w 165100"/>
                  <a:gd name="connsiteY4" fmla="*/ 10012 h 76789"/>
                  <a:gd name="connsiteX5" fmla="*/ 63500 w 165100"/>
                  <a:gd name="connsiteY5" fmla="*/ 3662 h 76789"/>
                  <a:gd name="connsiteX6" fmla="*/ 73025 w 165100"/>
                  <a:gd name="connsiteY6" fmla="*/ 22712 h 76789"/>
                  <a:gd name="connsiteX7" fmla="*/ 69850 w 165100"/>
                  <a:gd name="connsiteY7" fmla="*/ 32237 h 76789"/>
                  <a:gd name="connsiteX8" fmla="*/ 66675 w 165100"/>
                  <a:gd name="connsiteY8" fmla="*/ 44937 h 76789"/>
                  <a:gd name="connsiteX9" fmla="*/ 79375 w 165100"/>
                  <a:gd name="connsiteY9" fmla="*/ 76687 h 76789"/>
                  <a:gd name="connsiteX10" fmla="*/ 95250 w 165100"/>
                  <a:gd name="connsiteY10" fmla="*/ 73512 h 76789"/>
                  <a:gd name="connsiteX11" fmla="*/ 98425 w 165100"/>
                  <a:gd name="connsiteY11" fmla="*/ 63987 h 76789"/>
                  <a:gd name="connsiteX12" fmla="*/ 88900 w 165100"/>
                  <a:gd name="connsiteY12" fmla="*/ 44937 h 76789"/>
                  <a:gd name="connsiteX13" fmla="*/ 85725 w 165100"/>
                  <a:gd name="connsiteY13" fmla="*/ 35412 h 76789"/>
                  <a:gd name="connsiteX14" fmla="*/ 95250 w 165100"/>
                  <a:gd name="connsiteY14" fmla="*/ 32237 h 76789"/>
                  <a:gd name="connsiteX15" fmla="*/ 111125 w 165100"/>
                  <a:gd name="connsiteY15" fmla="*/ 48112 h 76789"/>
                  <a:gd name="connsiteX16" fmla="*/ 120650 w 165100"/>
                  <a:gd name="connsiteY16" fmla="*/ 57637 h 76789"/>
                  <a:gd name="connsiteX17" fmla="*/ 136525 w 165100"/>
                  <a:gd name="connsiteY17" fmla="*/ 54462 h 76789"/>
                  <a:gd name="connsiteX18" fmla="*/ 139700 w 165100"/>
                  <a:gd name="connsiteY18" fmla="*/ 16362 h 76789"/>
                  <a:gd name="connsiteX19" fmla="*/ 130175 w 165100"/>
                  <a:gd name="connsiteY19" fmla="*/ 10012 h 76789"/>
                  <a:gd name="connsiteX20" fmla="*/ 133350 w 165100"/>
                  <a:gd name="connsiteY20" fmla="*/ 487 h 76789"/>
                  <a:gd name="connsiteX21" fmla="*/ 161925 w 165100"/>
                  <a:gd name="connsiteY21" fmla="*/ 3662 h 76789"/>
                  <a:gd name="connsiteX22" fmla="*/ 165100 w 165100"/>
                  <a:gd name="connsiteY22" fmla="*/ 3662 h 7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100" h="76789">
                    <a:moveTo>
                      <a:pt x="0" y="63987"/>
                    </a:moveTo>
                    <a:cubicBezTo>
                      <a:pt x="7408" y="65045"/>
                      <a:pt x="14779" y="67907"/>
                      <a:pt x="22225" y="67162"/>
                    </a:cubicBezTo>
                    <a:cubicBezTo>
                      <a:pt x="26022" y="66782"/>
                      <a:pt x="28243" y="62315"/>
                      <a:pt x="31750" y="60812"/>
                    </a:cubicBezTo>
                    <a:cubicBezTo>
                      <a:pt x="35761" y="59093"/>
                      <a:pt x="40217" y="58695"/>
                      <a:pt x="44450" y="57637"/>
                    </a:cubicBezTo>
                    <a:cubicBezTo>
                      <a:pt x="62313" y="30843"/>
                      <a:pt x="35643" y="74176"/>
                      <a:pt x="53975" y="10012"/>
                    </a:cubicBezTo>
                    <a:cubicBezTo>
                      <a:pt x="55023" y="6343"/>
                      <a:pt x="60325" y="5779"/>
                      <a:pt x="63500" y="3662"/>
                    </a:cubicBezTo>
                    <a:cubicBezTo>
                      <a:pt x="66711" y="8478"/>
                      <a:pt x="73025" y="16139"/>
                      <a:pt x="73025" y="22712"/>
                    </a:cubicBezTo>
                    <a:cubicBezTo>
                      <a:pt x="73025" y="26059"/>
                      <a:pt x="70769" y="29019"/>
                      <a:pt x="69850" y="32237"/>
                    </a:cubicBezTo>
                    <a:cubicBezTo>
                      <a:pt x="68651" y="36433"/>
                      <a:pt x="67733" y="40704"/>
                      <a:pt x="66675" y="44937"/>
                    </a:cubicBezTo>
                    <a:cubicBezTo>
                      <a:pt x="67766" y="53668"/>
                      <a:pt x="63894" y="74752"/>
                      <a:pt x="79375" y="76687"/>
                    </a:cubicBezTo>
                    <a:cubicBezTo>
                      <a:pt x="84730" y="77356"/>
                      <a:pt x="89958" y="74570"/>
                      <a:pt x="95250" y="73512"/>
                    </a:cubicBezTo>
                    <a:cubicBezTo>
                      <a:pt x="96308" y="70337"/>
                      <a:pt x="98425" y="67334"/>
                      <a:pt x="98425" y="63987"/>
                    </a:cubicBezTo>
                    <a:cubicBezTo>
                      <a:pt x="98425" y="56007"/>
                      <a:pt x="92111" y="51358"/>
                      <a:pt x="88900" y="44937"/>
                    </a:cubicBezTo>
                    <a:cubicBezTo>
                      <a:pt x="87403" y="41944"/>
                      <a:pt x="86783" y="38587"/>
                      <a:pt x="85725" y="35412"/>
                    </a:cubicBezTo>
                    <a:cubicBezTo>
                      <a:pt x="88900" y="34354"/>
                      <a:pt x="91949" y="31687"/>
                      <a:pt x="95250" y="32237"/>
                    </a:cubicBezTo>
                    <a:cubicBezTo>
                      <a:pt x="104263" y="33739"/>
                      <a:pt x="106345" y="42377"/>
                      <a:pt x="111125" y="48112"/>
                    </a:cubicBezTo>
                    <a:cubicBezTo>
                      <a:pt x="114000" y="51561"/>
                      <a:pt x="117475" y="54462"/>
                      <a:pt x="120650" y="57637"/>
                    </a:cubicBezTo>
                    <a:cubicBezTo>
                      <a:pt x="125942" y="56579"/>
                      <a:pt x="131840" y="57139"/>
                      <a:pt x="136525" y="54462"/>
                    </a:cubicBezTo>
                    <a:cubicBezTo>
                      <a:pt x="148758" y="47472"/>
                      <a:pt x="141873" y="22337"/>
                      <a:pt x="139700" y="16362"/>
                    </a:cubicBezTo>
                    <a:cubicBezTo>
                      <a:pt x="138396" y="12776"/>
                      <a:pt x="133350" y="12129"/>
                      <a:pt x="130175" y="10012"/>
                    </a:cubicBezTo>
                    <a:cubicBezTo>
                      <a:pt x="131233" y="6837"/>
                      <a:pt x="130068" y="1143"/>
                      <a:pt x="133350" y="487"/>
                    </a:cubicBezTo>
                    <a:cubicBezTo>
                      <a:pt x="142748" y="-1393"/>
                      <a:pt x="152389" y="2708"/>
                      <a:pt x="161925" y="3662"/>
                    </a:cubicBezTo>
                    <a:cubicBezTo>
                      <a:pt x="162978" y="3767"/>
                      <a:pt x="164042" y="3662"/>
                      <a:pt x="165100" y="36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EC202B00-5CE2-4A7E-D379-DFD9277BEC8E}"/>
                  </a:ext>
                </a:extLst>
              </p:cNvPr>
              <p:cNvSpPr/>
              <p:nvPr/>
            </p:nvSpPr>
            <p:spPr>
              <a:xfrm rot="13697245">
                <a:off x="7437660" y="3090023"/>
                <a:ext cx="121904" cy="76789"/>
              </a:xfrm>
              <a:custGeom>
                <a:avLst/>
                <a:gdLst>
                  <a:gd name="connsiteX0" fmla="*/ 0 w 165100"/>
                  <a:gd name="connsiteY0" fmla="*/ 63987 h 76789"/>
                  <a:gd name="connsiteX1" fmla="*/ 22225 w 165100"/>
                  <a:gd name="connsiteY1" fmla="*/ 67162 h 76789"/>
                  <a:gd name="connsiteX2" fmla="*/ 31750 w 165100"/>
                  <a:gd name="connsiteY2" fmla="*/ 60812 h 76789"/>
                  <a:gd name="connsiteX3" fmla="*/ 44450 w 165100"/>
                  <a:gd name="connsiteY3" fmla="*/ 57637 h 76789"/>
                  <a:gd name="connsiteX4" fmla="*/ 53975 w 165100"/>
                  <a:gd name="connsiteY4" fmla="*/ 10012 h 76789"/>
                  <a:gd name="connsiteX5" fmla="*/ 63500 w 165100"/>
                  <a:gd name="connsiteY5" fmla="*/ 3662 h 76789"/>
                  <a:gd name="connsiteX6" fmla="*/ 73025 w 165100"/>
                  <a:gd name="connsiteY6" fmla="*/ 22712 h 76789"/>
                  <a:gd name="connsiteX7" fmla="*/ 69850 w 165100"/>
                  <a:gd name="connsiteY7" fmla="*/ 32237 h 76789"/>
                  <a:gd name="connsiteX8" fmla="*/ 66675 w 165100"/>
                  <a:gd name="connsiteY8" fmla="*/ 44937 h 76789"/>
                  <a:gd name="connsiteX9" fmla="*/ 79375 w 165100"/>
                  <a:gd name="connsiteY9" fmla="*/ 76687 h 76789"/>
                  <a:gd name="connsiteX10" fmla="*/ 95250 w 165100"/>
                  <a:gd name="connsiteY10" fmla="*/ 73512 h 76789"/>
                  <a:gd name="connsiteX11" fmla="*/ 98425 w 165100"/>
                  <a:gd name="connsiteY11" fmla="*/ 63987 h 76789"/>
                  <a:gd name="connsiteX12" fmla="*/ 88900 w 165100"/>
                  <a:gd name="connsiteY12" fmla="*/ 44937 h 76789"/>
                  <a:gd name="connsiteX13" fmla="*/ 85725 w 165100"/>
                  <a:gd name="connsiteY13" fmla="*/ 35412 h 76789"/>
                  <a:gd name="connsiteX14" fmla="*/ 95250 w 165100"/>
                  <a:gd name="connsiteY14" fmla="*/ 32237 h 76789"/>
                  <a:gd name="connsiteX15" fmla="*/ 111125 w 165100"/>
                  <a:gd name="connsiteY15" fmla="*/ 48112 h 76789"/>
                  <a:gd name="connsiteX16" fmla="*/ 120650 w 165100"/>
                  <a:gd name="connsiteY16" fmla="*/ 57637 h 76789"/>
                  <a:gd name="connsiteX17" fmla="*/ 136525 w 165100"/>
                  <a:gd name="connsiteY17" fmla="*/ 54462 h 76789"/>
                  <a:gd name="connsiteX18" fmla="*/ 139700 w 165100"/>
                  <a:gd name="connsiteY18" fmla="*/ 16362 h 76789"/>
                  <a:gd name="connsiteX19" fmla="*/ 130175 w 165100"/>
                  <a:gd name="connsiteY19" fmla="*/ 10012 h 76789"/>
                  <a:gd name="connsiteX20" fmla="*/ 133350 w 165100"/>
                  <a:gd name="connsiteY20" fmla="*/ 487 h 76789"/>
                  <a:gd name="connsiteX21" fmla="*/ 161925 w 165100"/>
                  <a:gd name="connsiteY21" fmla="*/ 3662 h 76789"/>
                  <a:gd name="connsiteX22" fmla="*/ 165100 w 165100"/>
                  <a:gd name="connsiteY22" fmla="*/ 3662 h 7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100" h="76789">
                    <a:moveTo>
                      <a:pt x="0" y="63987"/>
                    </a:moveTo>
                    <a:cubicBezTo>
                      <a:pt x="7408" y="65045"/>
                      <a:pt x="14779" y="67907"/>
                      <a:pt x="22225" y="67162"/>
                    </a:cubicBezTo>
                    <a:cubicBezTo>
                      <a:pt x="26022" y="66782"/>
                      <a:pt x="28243" y="62315"/>
                      <a:pt x="31750" y="60812"/>
                    </a:cubicBezTo>
                    <a:cubicBezTo>
                      <a:pt x="35761" y="59093"/>
                      <a:pt x="40217" y="58695"/>
                      <a:pt x="44450" y="57637"/>
                    </a:cubicBezTo>
                    <a:cubicBezTo>
                      <a:pt x="62313" y="30843"/>
                      <a:pt x="35643" y="74176"/>
                      <a:pt x="53975" y="10012"/>
                    </a:cubicBezTo>
                    <a:cubicBezTo>
                      <a:pt x="55023" y="6343"/>
                      <a:pt x="60325" y="5779"/>
                      <a:pt x="63500" y="3662"/>
                    </a:cubicBezTo>
                    <a:cubicBezTo>
                      <a:pt x="66711" y="8478"/>
                      <a:pt x="73025" y="16139"/>
                      <a:pt x="73025" y="22712"/>
                    </a:cubicBezTo>
                    <a:cubicBezTo>
                      <a:pt x="73025" y="26059"/>
                      <a:pt x="70769" y="29019"/>
                      <a:pt x="69850" y="32237"/>
                    </a:cubicBezTo>
                    <a:cubicBezTo>
                      <a:pt x="68651" y="36433"/>
                      <a:pt x="67733" y="40704"/>
                      <a:pt x="66675" y="44937"/>
                    </a:cubicBezTo>
                    <a:cubicBezTo>
                      <a:pt x="67766" y="53668"/>
                      <a:pt x="63894" y="74752"/>
                      <a:pt x="79375" y="76687"/>
                    </a:cubicBezTo>
                    <a:cubicBezTo>
                      <a:pt x="84730" y="77356"/>
                      <a:pt x="89958" y="74570"/>
                      <a:pt x="95250" y="73512"/>
                    </a:cubicBezTo>
                    <a:cubicBezTo>
                      <a:pt x="96308" y="70337"/>
                      <a:pt x="98425" y="67334"/>
                      <a:pt x="98425" y="63987"/>
                    </a:cubicBezTo>
                    <a:cubicBezTo>
                      <a:pt x="98425" y="56007"/>
                      <a:pt x="92111" y="51358"/>
                      <a:pt x="88900" y="44937"/>
                    </a:cubicBezTo>
                    <a:cubicBezTo>
                      <a:pt x="87403" y="41944"/>
                      <a:pt x="86783" y="38587"/>
                      <a:pt x="85725" y="35412"/>
                    </a:cubicBezTo>
                    <a:cubicBezTo>
                      <a:pt x="88900" y="34354"/>
                      <a:pt x="91949" y="31687"/>
                      <a:pt x="95250" y="32237"/>
                    </a:cubicBezTo>
                    <a:cubicBezTo>
                      <a:pt x="104263" y="33739"/>
                      <a:pt x="106345" y="42377"/>
                      <a:pt x="111125" y="48112"/>
                    </a:cubicBezTo>
                    <a:cubicBezTo>
                      <a:pt x="114000" y="51561"/>
                      <a:pt x="117475" y="54462"/>
                      <a:pt x="120650" y="57637"/>
                    </a:cubicBezTo>
                    <a:cubicBezTo>
                      <a:pt x="125942" y="56579"/>
                      <a:pt x="131840" y="57139"/>
                      <a:pt x="136525" y="54462"/>
                    </a:cubicBezTo>
                    <a:cubicBezTo>
                      <a:pt x="148758" y="47472"/>
                      <a:pt x="141873" y="22337"/>
                      <a:pt x="139700" y="16362"/>
                    </a:cubicBezTo>
                    <a:cubicBezTo>
                      <a:pt x="138396" y="12776"/>
                      <a:pt x="133350" y="12129"/>
                      <a:pt x="130175" y="10012"/>
                    </a:cubicBezTo>
                    <a:cubicBezTo>
                      <a:pt x="131233" y="6837"/>
                      <a:pt x="130068" y="1143"/>
                      <a:pt x="133350" y="487"/>
                    </a:cubicBezTo>
                    <a:cubicBezTo>
                      <a:pt x="142748" y="-1393"/>
                      <a:pt x="152389" y="2708"/>
                      <a:pt x="161925" y="3662"/>
                    </a:cubicBezTo>
                    <a:cubicBezTo>
                      <a:pt x="162978" y="3767"/>
                      <a:pt x="164042" y="3662"/>
                      <a:pt x="165100" y="36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Block Arc 101">
                <a:extLst>
                  <a:ext uri="{FF2B5EF4-FFF2-40B4-BE49-F238E27FC236}">
                    <a16:creationId xmlns:a16="http://schemas.microsoft.com/office/drawing/2014/main" id="{4F9776AA-87DC-6584-47F0-05FC1640D94D}"/>
                  </a:ext>
                </a:extLst>
              </p:cNvPr>
              <p:cNvSpPr>
                <a:spLocks noChangeAspect="1"/>
              </p:cNvSpPr>
              <p:nvPr/>
            </p:nvSpPr>
            <p:spPr>
              <a:xfrm rot="15965658">
                <a:off x="8552562" y="3142646"/>
                <a:ext cx="185710" cy="185710"/>
              </a:xfrm>
              <a:prstGeom prst="blockArc">
                <a:avLst>
                  <a:gd name="adj1" fmla="val 10800000"/>
                  <a:gd name="adj2" fmla="val 36964"/>
                  <a:gd name="adj3" fmla="val 17706"/>
                </a:avLst>
              </a:prstGeom>
              <a:solidFill>
                <a:srgbClr val="00B050"/>
              </a:solidFill>
              <a:ln>
                <a:solidFill>
                  <a:srgbClr val="009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3" name="Picture 72">
              <a:extLst>
                <a:ext uri="{FF2B5EF4-FFF2-40B4-BE49-F238E27FC236}">
                  <a16:creationId xmlns:a16="http://schemas.microsoft.com/office/drawing/2014/main" id="{A1D2D5F5-F90B-D967-78AC-BAC65B1DCE48}"/>
                </a:ext>
              </a:extLst>
            </p:cNvPr>
            <p:cNvPicPr>
              <a:picLocks noChangeAspect="1"/>
            </p:cNvPicPr>
            <p:nvPr/>
          </p:nvPicPr>
          <p:blipFill rotWithShape="1">
            <a:blip r:embed="rId2">
              <a:clrChange>
                <a:clrFrom>
                  <a:srgbClr val="FFFFFF"/>
                </a:clrFrom>
                <a:clrTo>
                  <a:srgbClr val="FFFFFF">
                    <a:alpha val="0"/>
                  </a:srgbClr>
                </a:clrTo>
              </a:clrChange>
            </a:blip>
            <a:srcRect t="17314" r="87326" b="38192"/>
            <a:stretch/>
          </p:blipFill>
          <p:spPr>
            <a:xfrm>
              <a:off x="9044508" y="4683324"/>
              <a:ext cx="817729" cy="565756"/>
            </a:xfrm>
            <a:prstGeom prst="rect">
              <a:avLst/>
            </a:prstGeom>
          </p:spPr>
        </p:pic>
        <p:pic>
          <p:nvPicPr>
            <p:cNvPr id="74" name="Picture 73">
              <a:extLst>
                <a:ext uri="{FF2B5EF4-FFF2-40B4-BE49-F238E27FC236}">
                  <a16:creationId xmlns:a16="http://schemas.microsoft.com/office/drawing/2014/main" id="{AD543827-B740-A26B-33BB-0A0F0E8F369F}"/>
                </a:ext>
              </a:extLst>
            </p:cNvPr>
            <p:cNvPicPr>
              <a:picLocks noChangeAspect="1"/>
            </p:cNvPicPr>
            <p:nvPr/>
          </p:nvPicPr>
          <p:blipFill rotWithShape="1">
            <a:blip r:embed="rId2">
              <a:clrChange>
                <a:clrFrom>
                  <a:srgbClr val="FFFFFF"/>
                </a:clrFrom>
                <a:clrTo>
                  <a:srgbClr val="FFFFFF">
                    <a:alpha val="0"/>
                  </a:srgbClr>
                </a:clrTo>
              </a:clrChange>
            </a:blip>
            <a:srcRect l="16206" t="13243" r="70770" b="11615"/>
            <a:stretch/>
          </p:blipFill>
          <p:spPr>
            <a:xfrm>
              <a:off x="2315702" y="4488477"/>
              <a:ext cx="840376" cy="955451"/>
            </a:xfrm>
            <a:prstGeom prst="rect">
              <a:avLst/>
            </a:prstGeom>
          </p:spPr>
        </p:pic>
        <p:pic>
          <p:nvPicPr>
            <p:cNvPr id="75" name="Picture 74">
              <a:extLst>
                <a:ext uri="{FF2B5EF4-FFF2-40B4-BE49-F238E27FC236}">
                  <a16:creationId xmlns:a16="http://schemas.microsoft.com/office/drawing/2014/main" id="{FA5E594C-9DDB-389D-18E0-18469A0CA10C}"/>
                </a:ext>
              </a:extLst>
            </p:cNvPr>
            <p:cNvPicPr>
              <a:picLocks noChangeAspect="1"/>
            </p:cNvPicPr>
            <p:nvPr/>
          </p:nvPicPr>
          <p:blipFill rotWithShape="1">
            <a:blip r:embed="rId2">
              <a:clrChange>
                <a:clrFrom>
                  <a:srgbClr val="FFFFFF"/>
                </a:clrFrom>
                <a:clrTo>
                  <a:srgbClr val="FFFFFF">
                    <a:alpha val="0"/>
                  </a:srgbClr>
                </a:clrTo>
              </a:clrChange>
            </a:blip>
            <a:srcRect l="33286" t="16811" r="53259" b="14275"/>
            <a:stretch/>
          </p:blipFill>
          <p:spPr>
            <a:xfrm>
              <a:off x="4642179" y="4528077"/>
              <a:ext cx="868133" cy="876250"/>
            </a:xfrm>
            <a:prstGeom prst="rect">
              <a:avLst/>
            </a:prstGeom>
          </p:spPr>
        </p:pic>
        <p:pic>
          <p:nvPicPr>
            <p:cNvPr id="76" name="Picture 75">
              <a:extLst>
                <a:ext uri="{FF2B5EF4-FFF2-40B4-BE49-F238E27FC236}">
                  <a16:creationId xmlns:a16="http://schemas.microsoft.com/office/drawing/2014/main" id="{7AC31115-A76D-973E-E9E6-B16118011272}"/>
                </a:ext>
              </a:extLst>
            </p:cNvPr>
            <p:cNvPicPr>
              <a:picLocks noChangeAspect="1"/>
            </p:cNvPicPr>
            <p:nvPr/>
          </p:nvPicPr>
          <p:blipFill rotWithShape="1">
            <a:blip r:embed="rId2">
              <a:clrChange>
                <a:clrFrom>
                  <a:srgbClr val="FFFFFF"/>
                </a:clrFrom>
                <a:clrTo>
                  <a:srgbClr val="FFFFFF">
                    <a:alpha val="0"/>
                  </a:srgbClr>
                </a:clrTo>
              </a:clrChange>
            </a:blip>
            <a:srcRect l="48541" t="16071" r="37042" b="14151"/>
            <a:stretch/>
          </p:blipFill>
          <p:spPr>
            <a:xfrm>
              <a:off x="5860672" y="4522583"/>
              <a:ext cx="930202" cy="887239"/>
            </a:xfrm>
            <a:prstGeom prst="rect">
              <a:avLst/>
            </a:prstGeom>
          </p:spPr>
        </p:pic>
        <p:pic>
          <p:nvPicPr>
            <p:cNvPr id="77" name="Picture 76">
              <a:extLst>
                <a:ext uri="{FF2B5EF4-FFF2-40B4-BE49-F238E27FC236}">
                  <a16:creationId xmlns:a16="http://schemas.microsoft.com/office/drawing/2014/main" id="{0043BFE0-29F8-65F8-AE5D-24827292365D}"/>
                </a:ext>
              </a:extLst>
            </p:cNvPr>
            <p:cNvPicPr>
              <a:picLocks noChangeAspect="1"/>
            </p:cNvPicPr>
            <p:nvPr/>
          </p:nvPicPr>
          <p:blipFill rotWithShape="1">
            <a:blip r:embed="rId2">
              <a:clrChange>
                <a:clrFrom>
                  <a:srgbClr val="FFFFFF"/>
                </a:clrFrom>
                <a:clrTo>
                  <a:srgbClr val="FFFFFF">
                    <a:alpha val="0"/>
                  </a:srgbClr>
                </a:clrTo>
              </a:clrChange>
            </a:blip>
            <a:srcRect l="67652" t="17485" r="21879" b="7373"/>
            <a:stretch/>
          </p:blipFill>
          <p:spPr>
            <a:xfrm>
              <a:off x="3696339" y="4488477"/>
              <a:ext cx="675473" cy="955451"/>
            </a:xfrm>
            <a:prstGeom prst="rect">
              <a:avLst/>
            </a:prstGeom>
          </p:spPr>
        </p:pic>
        <p:sp>
          <p:nvSpPr>
            <p:cNvPr id="78" name="TextBox 77">
              <a:extLst>
                <a:ext uri="{FF2B5EF4-FFF2-40B4-BE49-F238E27FC236}">
                  <a16:creationId xmlns:a16="http://schemas.microsoft.com/office/drawing/2014/main" id="{FCCF822D-B808-A341-7D18-0623A04D51E7}"/>
                </a:ext>
              </a:extLst>
            </p:cNvPr>
            <p:cNvSpPr txBox="1"/>
            <p:nvPr/>
          </p:nvSpPr>
          <p:spPr>
            <a:xfrm>
              <a:off x="2110045" y="5470560"/>
              <a:ext cx="1268829" cy="35240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2000" b="0" i="1" u="none" strike="noStrike" kern="1200" cap="none" spc="-150" normalizeH="0" baseline="0" noProof="0" dirty="0" err="1">
                  <a:ln>
                    <a:noFill/>
                  </a:ln>
                  <a:solidFill>
                    <a:prstClr val="black"/>
                  </a:solidFill>
                  <a:effectLst/>
                  <a:uLnTx/>
                  <a:uFillTx/>
                  <a:latin typeface="Calibri" panose="020F0502020204030204"/>
                  <a:ea typeface="+mn-ea"/>
                  <a:cs typeface="+mn-cs"/>
                </a:rPr>
                <a:t>emicizumab</a:t>
              </a:r>
              <a:endParaRPr kumimoji="0" lang="en-GB" sz="2000" b="0" i="1" u="none" strike="noStrike" kern="1200" cap="none" spc="-150" normalizeH="0" baseline="0" noProof="0" dirty="0">
                <a:ln>
                  <a:noFill/>
                </a:ln>
                <a:solidFill>
                  <a:prstClr val="black"/>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E9254FBA-3E39-7E5C-20A5-8BC70EC1841B}"/>
                </a:ext>
              </a:extLst>
            </p:cNvPr>
            <p:cNvSpPr txBox="1"/>
            <p:nvPr/>
          </p:nvSpPr>
          <p:spPr>
            <a:xfrm>
              <a:off x="3593973" y="5470560"/>
              <a:ext cx="767317" cy="35240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2000" b="0" i="1" u="none" strike="noStrike" kern="1200" cap="none" spc="-150" normalizeH="0" baseline="0" noProof="0" dirty="0">
                  <a:ln>
                    <a:noFill/>
                  </a:ln>
                  <a:solidFill>
                    <a:prstClr val="black"/>
                  </a:solidFill>
                  <a:effectLst/>
                  <a:uLnTx/>
                  <a:uFillTx/>
                  <a:latin typeface="Calibri" panose="020F0502020204030204"/>
                  <a:ea typeface="+mn-ea"/>
                  <a:cs typeface="+mn-cs"/>
                </a:rPr>
                <a:t>BT200</a:t>
              </a:r>
            </a:p>
          </p:txBody>
        </p:sp>
        <p:sp>
          <p:nvSpPr>
            <p:cNvPr id="80" name="TextBox 79">
              <a:extLst>
                <a:ext uri="{FF2B5EF4-FFF2-40B4-BE49-F238E27FC236}">
                  <a16:creationId xmlns:a16="http://schemas.microsoft.com/office/drawing/2014/main" id="{34163F3F-AFAD-1FB0-D059-AB5383FE9E21}"/>
                </a:ext>
              </a:extLst>
            </p:cNvPr>
            <p:cNvSpPr txBox="1"/>
            <p:nvPr/>
          </p:nvSpPr>
          <p:spPr>
            <a:xfrm>
              <a:off x="4576389" y="5470560"/>
              <a:ext cx="964294" cy="35240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2000" b="0" i="1" u="none" strike="noStrike" kern="1200" cap="none" spc="-150" normalizeH="0" baseline="0" noProof="0" dirty="0">
                  <a:ln>
                    <a:noFill/>
                  </a:ln>
                  <a:solidFill>
                    <a:prstClr val="black"/>
                  </a:solidFill>
                  <a:effectLst/>
                  <a:uLnTx/>
                  <a:uFillTx/>
                  <a:latin typeface="Calibri" panose="020F0502020204030204"/>
                  <a:ea typeface="+mn-ea"/>
                  <a:cs typeface="+mn-cs"/>
                </a:rPr>
                <a:t>VGA039</a:t>
              </a:r>
            </a:p>
          </p:txBody>
        </p:sp>
        <p:sp>
          <p:nvSpPr>
            <p:cNvPr id="81" name="TextBox 80">
              <a:extLst>
                <a:ext uri="{FF2B5EF4-FFF2-40B4-BE49-F238E27FC236}">
                  <a16:creationId xmlns:a16="http://schemas.microsoft.com/office/drawing/2014/main" id="{99347F9D-92E4-6936-83BE-2E70D28AF491}"/>
                </a:ext>
              </a:extLst>
            </p:cNvPr>
            <p:cNvSpPr txBox="1"/>
            <p:nvPr/>
          </p:nvSpPr>
          <p:spPr>
            <a:xfrm>
              <a:off x="5755782" y="5470560"/>
              <a:ext cx="1076323" cy="35240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2000" b="0" i="1" u="none" strike="noStrike" kern="1200" cap="none" spc="-150" normalizeH="0" baseline="0" noProof="0" dirty="0">
                  <a:ln>
                    <a:noFill/>
                  </a:ln>
                  <a:solidFill>
                    <a:prstClr val="black"/>
                  </a:solidFill>
                  <a:effectLst/>
                  <a:uLnTx/>
                  <a:uFillTx/>
                  <a:latin typeface="Calibri" panose="020F0502020204030204"/>
                  <a:ea typeface="+mn-ea"/>
                  <a:cs typeface="+mn-cs"/>
                </a:rPr>
                <a:t>HMB-001</a:t>
              </a:r>
            </a:p>
          </p:txBody>
        </p:sp>
        <p:sp>
          <p:nvSpPr>
            <p:cNvPr id="82" name="TextBox 81">
              <a:extLst>
                <a:ext uri="{FF2B5EF4-FFF2-40B4-BE49-F238E27FC236}">
                  <a16:creationId xmlns:a16="http://schemas.microsoft.com/office/drawing/2014/main" id="{A658377F-2EF8-4966-30A2-99583C87088B}"/>
                </a:ext>
              </a:extLst>
            </p:cNvPr>
            <p:cNvSpPr txBox="1"/>
            <p:nvPr/>
          </p:nvSpPr>
          <p:spPr>
            <a:xfrm>
              <a:off x="7047204" y="5470560"/>
              <a:ext cx="1530507" cy="541559"/>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2000" b="0" i="1" u="none" strike="noStrike" kern="1200" cap="none" spc="-150" normalizeH="0" baseline="0" noProof="0" dirty="0">
                  <a:ln>
                    <a:noFill/>
                  </a:ln>
                  <a:solidFill>
                    <a:prstClr val="black"/>
                  </a:solidFill>
                  <a:effectLst/>
                  <a:uLnTx/>
                  <a:uFillTx/>
                  <a:latin typeface="Calibri" panose="020F0502020204030204"/>
                  <a:ea typeface="+mn-ea"/>
                  <a:cs typeface="+mn-cs"/>
                </a:rPr>
                <a:t>platelet inspired nanoparticles</a:t>
              </a:r>
            </a:p>
          </p:txBody>
        </p:sp>
        <p:sp>
          <p:nvSpPr>
            <p:cNvPr id="83" name="TextBox 82">
              <a:extLst>
                <a:ext uri="{FF2B5EF4-FFF2-40B4-BE49-F238E27FC236}">
                  <a16:creationId xmlns:a16="http://schemas.microsoft.com/office/drawing/2014/main" id="{C1C9282D-AF33-6123-2270-16D1198991B6}"/>
                </a:ext>
              </a:extLst>
            </p:cNvPr>
            <p:cNvSpPr txBox="1"/>
            <p:nvPr/>
          </p:nvSpPr>
          <p:spPr>
            <a:xfrm>
              <a:off x="8792810" y="5470560"/>
              <a:ext cx="1276503" cy="35240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2000" b="0" i="1" u="none" strike="noStrike" kern="1200" cap="none" spc="-150" normalizeH="0" baseline="0" noProof="0" dirty="0">
                  <a:ln>
                    <a:noFill/>
                  </a:ln>
                  <a:solidFill>
                    <a:prstClr val="black"/>
                  </a:solidFill>
                  <a:effectLst/>
                  <a:uLnTx/>
                  <a:uFillTx/>
                  <a:latin typeface="Calibri" panose="020F0502020204030204"/>
                  <a:ea typeface="+mn-ea"/>
                  <a:cs typeface="+mn-cs"/>
                </a:rPr>
                <a:t>KB-V13A12</a:t>
              </a:r>
            </a:p>
          </p:txBody>
        </p:sp>
      </p:grpSp>
      <p:sp>
        <p:nvSpPr>
          <p:cNvPr id="113" name="TextBox 112">
            <a:extLst>
              <a:ext uri="{FF2B5EF4-FFF2-40B4-BE49-F238E27FC236}">
                <a16:creationId xmlns:a16="http://schemas.microsoft.com/office/drawing/2014/main" id="{73ED9105-627A-B1EE-C18E-9A6642618BEC}"/>
              </a:ext>
            </a:extLst>
          </p:cNvPr>
          <p:cNvSpPr txBox="1"/>
          <p:nvPr/>
        </p:nvSpPr>
        <p:spPr>
          <a:xfrm>
            <a:off x="8776150" y="6236251"/>
            <a:ext cx="16500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Casari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Caterina</a:t>
            </a:r>
          </a:p>
        </p:txBody>
      </p:sp>
    </p:spTree>
    <p:extLst>
      <p:ext uri="{BB962C8B-B14F-4D97-AF65-F5344CB8AC3E}">
        <p14:creationId xmlns:p14="http://schemas.microsoft.com/office/powerpoint/2010/main" val="1000069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80D4-E7D1-9A8F-7AA6-22A3539DD794}"/>
              </a:ext>
            </a:extLst>
          </p:cNvPr>
          <p:cNvSpPr>
            <a:spLocks noGrp="1"/>
          </p:cNvSpPr>
          <p:nvPr>
            <p:ph type="title"/>
          </p:nvPr>
        </p:nvSpPr>
        <p:spPr/>
        <p:txBody>
          <a:bodyPr>
            <a:normAutofit fontScale="90000"/>
          </a:bodyPr>
          <a:lstStyle/>
          <a:p>
            <a:r>
              <a:rPr lang="en-US" b="1" dirty="0"/>
              <a:t>What is the impact of </a:t>
            </a:r>
            <a:r>
              <a:rPr lang="en-US" b="1" dirty="0" err="1"/>
              <a:t>coreVWD</a:t>
            </a:r>
            <a:r>
              <a:rPr lang="en-US" b="1" dirty="0"/>
              <a:t>?</a:t>
            </a:r>
          </a:p>
        </p:txBody>
      </p:sp>
      <p:sp>
        <p:nvSpPr>
          <p:cNvPr id="3" name="Content Placeholder 2">
            <a:extLst>
              <a:ext uri="{FF2B5EF4-FFF2-40B4-BE49-F238E27FC236}">
                <a16:creationId xmlns:a16="http://schemas.microsoft.com/office/drawing/2014/main" id="{773BEDD7-6187-01C8-7303-0DEBB74B2DDB}"/>
              </a:ext>
            </a:extLst>
          </p:cNvPr>
          <p:cNvSpPr>
            <a:spLocks noGrp="1"/>
          </p:cNvSpPr>
          <p:nvPr>
            <p:ph idx="1"/>
          </p:nvPr>
        </p:nvSpPr>
        <p:spPr>
          <a:xfrm>
            <a:off x="2711950" y="1736173"/>
            <a:ext cx="8778205" cy="4403706"/>
          </a:xfrm>
        </p:spPr>
        <p:txBody>
          <a:bodyPr/>
          <a:lstStyle/>
          <a:p>
            <a:r>
              <a:rPr lang="en-US" b="1" dirty="0"/>
              <a:t>Multi-stake holder consensus</a:t>
            </a:r>
          </a:p>
          <a:p>
            <a:pPr marL="0" indent="0">
              <a:buNone/>
            </a:pPr>
            <a:endParaRPr lang="en-US" b="1" dirty="0"/>
          </a:p>
          <a:p>
            <a:r>
              <a:rPr lang="en-US" b="1" dirty="0"/>
              <a:t>Clear expectations for clinical trials</a:t>
            </a:r>
          </a:p>
          <a:p>
            <a:endParaRPr lang="en-US" b="1" dirty="0"/>
          </a:p>
          <a:p>
            <a:r>
              <a:rPr lang="en-US" b="1" dirty="0"/>
              <a:t>Guidance on outcomes of importance</a:t>
            </a:r>
          </a:p>
        </p:txBody>
      </p:sp>
    </p:spTree>
    <p:extLst>
      <p:ext uri="{BB962C8B-B14F-4D97-AF65-F5344CB8AC3E}">
        <p14:creationId xmlns:p14="http://schemas.microsoft.com/office/powerpoint/2010/main" val="9194279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80D4-E7D1-9A8F-7AA6-22A3539DD794}"/>
              </a:ext>
            </a:extLst>
          </p:cNvPr>
          <p:cNvSpPr>
            <a:spLocks noGrp="1"/>
          </p:cNvSpPr>
          <p:nvPr>
            <p:ph type="title"/>
          </p:nvPr>
        </p:nvSpPr>
        <p:spPr/>
        <p:txBody>
          <a:bodyPr>
            <a:normAutofit fontScale="90000"/>
          </a:bodyPr>
          <a:lstStyle/>
          <a:p>
            <a:r>
              <a:rPr lang="en-US" b="1" dirty="0"/>
              <a:t>What does this mean for patients?</a:t>
            </a:r>
          </a:p>
        </p:txBody>
      </p:sp>
      <p:sp>
        <p:nvSpPr>
          <p:cNvPr id="3" name="Content Placeholder 2">
            <a:extLst>
              <a:ext uri="{FF2B5EF4-FFF2-40B4-BE49-F238E27FC236}">
                <a16:creationId xmlns:a16="http://schemas.microsoft.com/office/drawing/2014/main" id="{773BEDD7-6187-01C8-7303-0DEBB74B2DDB}"/>
              </a:ext>
            </a:extLst>
          </p:cNvPr>
          <p:cNvSpPr>
            <a:spLocks noGrp="1"/>
          </p:cNvSpPr>
          <p:nvPr>
            <p:ph idx="1"/>
          </p:nvPr>
        </p:nvSpPr>
        <p:spPr>
          <a:xfrm>
            <a:off x="2711950" y="1736173"/>
            <a:ext cx="8778205" cy="4403706"/>
          </a:xfrm>
        </p:spPr>
        <p:txBody>
          <a:bodyPr/>
          <a:lstStyle/>
          <a:p>
            <a:r>
              <a:rPr lang="en-US" b="1" dirty="0"/>
              <a:t>Improve quality and applicability of clinical trials</a:t>
            </a:r>
          </a:p>
          <a:p>
            <a:endParaRPr lang="en-US" b="1" dirty="0"/>
          </a:p>
          <a:p>
            <a:r>
              <a:rPr lang="en-US" b="1" dirty="0"/>
              <a:t>Allow comparison across options</a:t>
            </a:r>
          </a:p>
          <a:p>
            <a:endParaRPr lang="en-US" b="1" dirty="0"/>
          </a:p>
          <a:p>
            <a:r>
              <a:rPr lang="en-US" b="1" dirty="0"/>
              <a:t>Make informed best choice </a:t>
            </a:r>
          </a:p>
        </p:txBody>
      </p:sp>
    </p:spTree>
    <p:extLst>
      <p:ext uri="{BB962C8B-B14F-4D97-AF65-F5344CB8AC3E}">
        <p14:creationId xmlns:p14="http://schemas.microsoft.com/office/powerpoint/2010/main" val="2258685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80D4-E7D1-9A8F-7AA6-22A3539DD794}"/>
              </a:ext>
            </a:extLst>
          </p:cNvPr>
          <p:cNvSpPr>
            <a:spLocks noGrp="1"/>
          </p:cNvSpPr>
          <p:nvPr>
            <p:ph type="title"/>
          </p:nvPr>
        </p:nvSpPr>
        <p:spPr/>
        <p:txBody>
          <a:bodyPr>
            <a:normAutofit/>
          </a:bodyPr>
          <a:lstStyle/>
          <a:p>
            <a:r>
              <a:rPr lang="en-US" b="1" dirty="0"/>
              <a:t>Importance of NMO involvement</a:t>
            </a:r>
          </a:p>
        </p:txBody>
      </p:sp>
      <p:sp>
        <p:nvSpPr>
          <p:cNvPr id="3" name="Content Placeholder 2">
            <a:extLst>
              <a:ext uri="{FF2B5EF4-FFF2-40B4-BE49-F238E27FC236}">
                <a16:creationId xmlns:a16="http://schemas.microsoft.com/office/drawing/2014/main" id="{773BEDD7-6187-01C8-7303-0DEBB74B2DDB}"/>
              </a:ext>
            </a:extLst>
          </p:cNvPr>
          <p:cNvSpPr>
            <a:spLocks noGrp="1"/>
          </p:cNvSpPr>
          <p:nvPr>
            <p:ph idx="1"/>
          </p:nvPr>
        </p:nvSpPr>
        <p:spPr>
          <a:xfrm>
            <a:off x="2711950" y="1736173"/>
            <a:ext cx="8778205" cy="4403706"/>
          </a:xfrm>
        </p:spPr>
        <p:txBody>
          <a:bodyPr/>
          <a:lstStyle/>
          <a:p>
            <a:endParaRPr lang="en-US" b="1" dirty="0"/>
          </a:p>
          <a:p>
            <a:r>
              <a:rPr lang="en-US" b="1" dirty="0"/>
              <a:t>Heavy menstrual bleeding not previously considered a bleeding episode in trials designed for men</a:t>
            </a:r>
          </a:p>
          <a:p>
            <a:pPr lvl="1"/>
            <a:r>
              <a:rPr lang="en-US" b="1" dirty="0"/>
              <a:t>MUST be measured in VWD clinical trials</a:t>
            </a:r>
          </a:p>
          <a:p>
            <a:pPr lvl="1"/>
            <a:endParaRPr lang="en-US" b="1" dirty="0"/>
          </a:p>
          <a:p>
            <a:r>
              <a:rPr lang="en-US" b="1" dirty="0"/>
              <a:t>Concrete activity in support of VWD patients</a:t>
            </a:r>
          </a:p>
        </p:txBody>
      </p:sp>
    </p:spTree>
    <p:extLst>
      <p:ext uri="{BB962C8B-B14F-4D97-AF65-F5344CB8AC3E}">
        <p14:creationId xmlns:p14="http://schemas.microsoft.com/office/powerpoint/2010/main" val="37933536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80D4-E7D1-9A8F-7AA6-22A3539DD794}"/>
              </a:ext>
            </a:extLst>
          </p:cNvPr>
          <p:cNvSpPr>
            <a:spLocks noGrp="1"/>
          </p:cNvSpPr>
          <p:nvPr>
            <p:ph type="title"/>
          </p:nvPr>
        </p:nvSpPr>
        <p:spPr/>
        <p:txBody>
          <a:bodyPr>
            <a:normAutofit/>
          </a:bodyPr>
          <a:lstStyle/>
          <a:p>
            <a:r>
              <a:rPr lang="en-US" b="1" dirty="0"/>
              <a:t>How can NMOs be involved?</a:t>
            </a:r>
          </a:p>
        </p:txBody>
      </p:sp>
      <p:sp>
        <p:nvSpPr>
          <p:cNvPr id="3" name="Content Placeholder 2">
            <a:extLst>
              <a:ext uri="{FF2B5EF4-FFF2-40B4-BE49-F238E27FC236}">
                <a16:creationId xmlns:a16="http://schemas.microsoft.com/office/drawing/2014/main" id="{773BEDD7-6187-01C8-7303-0DEBB74B2DDB}"/>
              </a:ext>
            </a:extLst>
          </p:cNvPr>
          <p:cNvSpPr>
            <a:spLocks noGrp="1"/>
          </p:cNvSpPr>
          <p:nvPr>
            <p:ph idx="1"/>
          </p:nvPr>
        </p:nvSpPr>
        <p:spPr>
          <a:xfrm>
            <a:off x="2711950" y="1736173"/>
            <a:ext cx="8778205" cy="4403706"/>
          </a:xfrm>
        </p:spPr>
        <p:txBody>
          <a:bodyPr>
            <a:normAutofit/>
          </a:bodyPr>
          <a:lstStyle/>
          <a:p>
            <a:r>
              <a:rPr lang="en-US" b="1" dirty="0"/>
              <a:t>Understand Core Outcome Set</a:t>
            </a:r>
          </a:p>
          <a:p>
            <a:pPr marL="0" indent="0">
              <a:buNone/>
            </a:pPr>
            <a:endParaRPr lang="en-US" b="1" dirty="0"/>
          </a:p>
          <a:p>
            <a:r>
              <a:rPr lang="en-US" b="1" dirty="0"/>
              <a:t>Share this knowledge with members</a:t>
            </a:r>
          </a:p>
          <a:p>
            <a:pPr marL="0" indent="0">
              <a:buNone/>
            </a:pPr>
            <a:endParaRPr lang="en-US" b="1" dirty="0"/>
          </a:p>
          <a:p>
            <a:r>
              <a:rPr lang="en-US" b="1" dirty="0"/>
              <a:t>Advocate for its use in clinical trials</a:t>
            </a:r>
          </a:p>
          <a:p>
            <a:pPr marL="0" indent="0">
              <a:buNone/>
            </a:pPr>
            <a:endParaRPr lang="en-US" b="1" dirty="0"/>
          </a:p>
          <a:p>
            <a:r>
              <a:rPr lang="en-US" b="1" dirty="0"/>
              <a:t>Publicize it to patients, health care providers, policy makers, payers</a:t>
            </a:r>
          </a:p>
        </p:txBody>
      </p:sp>
    </p:spTree>
    <p:extLst>
      <p:ext uri="{BB962C8B-B14F-4D97-AF65-F5344CB8AC3E}">
        <p14:creationId xmlns:p14="http://schemas.microsoft.com/office/powerpoint/2010/main" val="17060790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80D4-E7D1-9A8F-7AA6-22A3539DD794}"/>
              </a:ext>
            </a:extLst>
          </p:cNvPr>
          <p:cNvSpPr>
            <a:spLocks noGrp="1"/>
          </p:cNvSpPr>
          <p:nvPr>
            <p:ph type="title"/>
          </p:nvPr>
        </p:nvSpPr>
        <p:spPr/>
        <p:txBody>
          <a:bodyPr>
            <a:normAutofit/>
          </a:bodyPr>
          <a:lstStyle/>
          <a:p>
            <a:r>
              <a:rPr lang="en-US" b="1" dirty="0"/>
              <a:t>How can NMOs be involved?</a:t>
            </a:r>
          </a:p>
        </p:txBody>
      </p:sp>
      <p:sp>
        <p:nvSpPr>
          <p:cNvPr id="3" name="Content Placeholder 2">
            <a:extLst>
              <a:ext uri="{FF2B5EF4-FFF2-40B4-BE49-F238E27FC236}">
                <a16:creationId xmlns:a16="http://schemas.microsoft.com/office/drawing/2014/main" id="{773BEDD7-6187-01C8-7303-0DEBB74B2DDB}"/>
              </a:ext>
            </a:extLst>
          </p:cNvPr>
          <p:cNvSpPr>
            <a:spLocks noGrp="1"/>
          </p:cNvSpPr>
          <p:nvPr>
            <p:ph idx="1"/>
          </p:nvPr>
        </p:nvSpPr>
        <p:spPr>
          <a:xfrm>
            <a:off x="2711950" y="1736173"/>
            <a:ext cx="8778205" cy="4403706"/>
          </a:xfrm>
        </p:spPr>
        <p:txBody>
          <a:bodyPr>
            <a:normAutofit fontScale="92500" lnSpcReduction="10000"/>
          </a:bodyPr>
          <a:lstStyle/>
          <a:p>
            <a:r>
              <a:rPr lang="en-US" b="1" dirty="0"/>
              <a:t>Emphasize the importance of the voices of those with lived experience in clinical trials</a:t>
            </a:r>
          </a:p>
          <a:p>
            <a:pPr marL="0" indent="0">
              <a:buNone/>
            </a:pPr>
            <a:endParaRPr lang="en-US" b="1" dirty="0"/>
          </a:p>
          <a:p>
            <a:r>
              <a:rPr lang="en-US" b="1" dirty="0"/>
              <a:t>Use it as a reference in education and awareness campaigns</a:t>
            </a:r>
          </a:p>
          <a:p>
            <a:pPr marL="0" indent="0">
              <a:buNone/>
            </a:pPr>
            <a:endParaRPr lang="en-US" b="1" dirty="0"/>
          </a:p>
          <a:p>
            <a:r>
              <a:rPr lang="en-US" b="1" dirty="0"/>
              <a:t>Inform data collection efforts (databases, registries, observational studies)</a:t>
            </a:r>
          </a:p>
          <a:p>
            <a:pPr marL="0" indent="0">
              <a:buNone/>
            </a:pPr>
            <a:endParaRPr lang="en-US" b="1" dirty="0"/>
          </a:p>
          <a:p>
            <a:r>
              <a:rPr lang="en-US" b="1" dirty="0"/>
              <a:t>Disseminate the results widely</a:t>
            </a:r>
          </a:p>
        </p:txBody>
      </p:sp>
    </p:spTree>
    <p:extLst>
      <p:ext uri="{BB962C8B-B14F-4D97-AF65-F5344CB8AC3E}">
        <p14:creationId xmlns:p14="http://schemas.microsoft.com/office/powerpoint/2010/main" val="3072128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80D4-E7D1-9A8F-7AA6-22A3539DD794}"/>
              </a:ext>
            </a:extLst>
          </p:cNvPr>
          <p:cNvSpPr>
            <a:spLocks noGrp="1"/>
          </p:cNvSpPr>
          <p:nvPr>
            <p:ph type="title"/>
          </p:nvPr>
        </p:nvSpPr>
        <p:spPr/>
        <p:txBody>
          <a:bodyPr>
            <a:normAutofit/>
          </a:bodyPr>
          <a:lstStyle/>
          <a:p>
            <a:r>
              <a:rPr lang="en-US" b="1" dirty="0"/>
              <a:t>How can NMOs be involved?</a:t>
            </a:r>
          </a:p>
        </p:txBody>
      </p:sp>
      <p:sp>
        <p:nvSpPr>
          <p:cNvPr id="3" name="Content Placeholder 2">
            <a:extLst>
              <a:ext uri="{FF2B5EF4-FFF2-40B4-BE49-F238E27FC236}">
                <a16:creationId xmlns:a16="http://schemas.microsoft.com/office/drawing/2014/main" id="{773BEDD7-6187-01C8-7303-0DEBB74B2DDB}"/>
              </a:ext>
            </a:extLst>
          </p:cNvPr>
          <p:cNvSpPr>
            <a:spLocks noGrp="1"/>
          </p:cNvSpPr>
          <p:nvPr>
            <p:ph idx="1"/>
          </p:nvPr>
        </p:nvSpPr>
        <p:spPr>
          <a:xfrm>
            <a:off x="2711950" y="1736173"/>
            <a:ext cx="8778205" cy="4403706"/>
          </a:xfrm>
        </p:spPr>
        <p:txBody>
          <a:bodyPr>
            <a:normAutofit/>
          </a:bodyPr>
          <a:lstStyle/>
          <a:p>
            <a:r>
              <a:rPr lang="en-US" b="1" dirty="0"/>
              <a:t>Guide emerging efforts focused on VWD</a:t>
            </a:r>
          </a:p>
          <a:p>
            <a:pPr marL="0" indent="0">
              <a:buNone/>
            </a:pPr>
            <a:endParaRPr lang="en-US" b="1" dirty="0"/>
          </a:p>
          <a:p>
            <a:r>
              <a:rPr lang="en-US" b="1" dirty="0"/>
              <a:t>Inform discussion with industry partners</a:t>
            </a:r>
          </a:p>
          <a:p>
            <a:pPr marL="0" indent="0">
              <a:buNone/>
            </a:pPr>
            <a:endParaRPr lang="en-US" b="1" dirty="0"/>
          </a:p>
        </p:txBody>
      </p:sp>
    </p:spTree>
    <p:extLst>
      <p:ext uri="{BB962C8B-B14F-4D97-AF65-F5344CB8AC3E}">
        <p14:creationId xmlns:p14="http://schemas.microsoft.com/office/powerpoint/2010/main" val="240545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017E0C-BEE2-99E6-D60A-0457597915B7}"/>
              </a:ext>
            </a:extLst>
          </p:cNvPr>
          <p:cNvSpPr>
            <a:spLocks noGrp="1"/>
          </p:cNvSpPr>
          <p:nvPr>
            <p:ph type="ctrTitle"/>
          </p:nvPr>
        </p:nvSpPr>
        <p:spPr>
          <a:xfrm>
            <a:off x="2701743" y="-333828"/>
            <a:ext cx="8958805" cy="2789022"/>
          </a:xfrm>
        </p:spPr>
        <p:txBody>
          <a:bodyPr/>
          <a:lstStyle/>
          <a:p>
            <a:r>
              <a:rPr lang="en-US" dirty="0"/>
              <a:t>How do we currently measure outcomes in VWD?</a:t>
            </a:r>
          </a:p>
        </p:txBody>
      </p:sp>
      <p:pic>
        <p:nvPicPr>
          <p:cNvPr id="5" name="Picture 4">
            <a:extLst>
              <a:ext uri="{FF2B5EF4-FFF2-40B4-BE49-F238E27FC236}">
                <a16:creationId xmlns:a16="http://schemas.microsoft.com/office/drawing/2014/main" id="{51CD4F30-E902-8B36-4F92-74A4BC253575}"/>
              </a:ext>
            </a:extLst>
          </p:cNvPr>
          <p:cNvPicPr>
            <a:picLocks noChangeAspect="1"/>
          </p:cNvPicPr>
          <p:nvPr/>
        </p:nvPicPr>
        <p:blipFill rotWithShape="1">
          <a:blip r:embed="rId2">
            <a:extLst>
              <a:ext uri="{28A0092B-C50C-407E-A947-70E740481C1C}">
                <a14:useLocalDpi xmlns:a14="http://schemas.microsoft.com/office/drawing/2010/main" val="0"/>
              </a:ext>
            </a:extLst>
          </a:blip>
          <a:srcRect r="67448" b="49614"/>
          <a:stretch/>
        </p:blipFill>
        <p:spPr>
          <a:xfrm>
            <a:off x="2419895" y="3418335"/>
            <a:ext cx="1624693" cy="1420586"/>
          </a:xfrm>
          <a:prstGeom prst="rect">
            <a:avLst/>
          </a:prstGeom>
        </p:spPr>
      </p:pic>
      <p:sp>
        <p:nvSpPr>
          <p:cNvPr id="6" name="TextBox 5">
            <a:extLst>
              <a:ext uri="{FF2B5EF4-FFF2-40B4-BE49-F238E27FC236}">
                <a16:creationId xmlns:a16="http://schemas.microsoft.com/office/drawing/2014/main" id="{7D4F1C34-4F5F-67F7-0147-8B31E6A467FF}"/>
              </a:ext>
            </a:extLst>
          </p:cNvPr>
          <p:cNvSpPr txBox="1"/>
          <p:nvPr/>
        </p:nvSpPr>
        <p:spPr>
          <a:xfrm>
            <a:off x="2250622" y="5114693"/>
            <a:ext cx="2380343" cy="646331"/>
          </a:xfrm>
          <a:prstGeom prst="rect">
            <a:avLst/>
          </a:prstGeom>
          <a:noFill/>
        </p:spPr>
        <p:txBody>
          <a:bodyPr wrap="square" rtlCol="0">
            <a:spAutoFit/>
          </a:bodyPr>
          <a:lstStyle/>
          <a:p>
            <a:pPr algn="ctr"/>
            <a:r>
              <a:rPr lang="en-US" dirty="0"/>
              <a:t>Bleeding Frequency? </a:t>
            </a:r>
          </a:p>
          <a:p>
            <a:pPr algn="ctr"/>
            <a:r>
              <a:rPr lang="en-US" dirty="0" err="1"/>
              <a:t>Annualised</a:t>
            </a:r>
            <a:r>
              <a:rPr lang="en-US" dirty="0"/>
              <a:t> Bleed Rate? </a:t>
            </a:r>
          </a:p>
        </p:txBody>
      </p:sp>
      <p:sp>
        <p:nvSpPr>
          <p:cNvPr id="14" name="TextBox 13">
            <a:extLst>
              <a:ext uri="{FF2B5EF4-FFF2-40B4-BE49-F238E27FC236}">
                <a16:creationId xmlns:a16="http://schemas.microsoft.com/office/drawing/2014/main" id="{4CCFCF9A-FFA1-3DD0-3541-96951115D27B}"/>
              </a:ext>
            </a:extLst>
          </p:cNvPr>
          <p:cNvSpPr txBox="1"/>
          <p:nvPr/>
        </p:nvSpPr>
        <p:spPr>
          <a:xfrm>
            <a:off x="5429248" y="2374010"/>
            <a:ext cx="2380343" cy="523220"/>
          </a:xfrm>
          <a:prstGeom prst="rect">
            <a:avLst/>
          </a:prstGeom>
          <a:noFill/>
        </p:spPr>
        <p:txBody>
          <a:bodyPr wrap="square" rtlCol="0">
            <a:spAutoFit/>
          </a:bodyPr>
          <a:lstStyle/>
          <a:p>
            <a:pPr algn="ctr"/>
            <a:r>
              <a:rPr lang="en-US" sz="2800" dirty="0"/>
              <a:t>Bleeding?</a:t>
            </a:r>
          </a:p>
        </p:txBody>
      </p:sp>
    </p:spTree>
    <p:extLst>
      <p:ext uri="{BB962C8B-B14F-4D97-AF65-F5344CB8AC3E}">
        <p14:creationId xmlns:p14="http://schemas.microsoft.com/office/powerpoint/2010/main" val="2549332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coreVWD</a:t>
            </a:r>
            <a:r>
              <a:rPr lang="en-US" dirty="0"/>
              <a:t> Supporters</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FA7B6-DF7D-4DA5-9526-35C7DC835EB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descr="A close up of a logo&#10;&#10;Description automatically generated with low confidence">
            <a:extLst>
              <a:ext uri="{FF2B5EF4-FFF2-40B4-BE49-F238E27FC236}">
                <a16:creationId xmlns:a16="http://schemas.microsoft.com/office/drawing/2014/main" id="{19B1F3CD-B2DF-E1A2-53EA-C9A501DC0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075" y="2036123"/>
            <a:ext cx="3263900" cy="990600"/>
          </a:xfrm>
          <a:prstGeom prst="rect">
            <a:avLst/>
          </a:prstGeom>
        </p:spPr>
      </p:pic>
      <p:pic>
        <p:nvPicPr>
          <p:cNvPr id="11" name="Picture 10">
            <a:extLst>
              <a:ext uri="{FF2B5EF4-FFF2-40B4-BE49-F238E27FC236}">
                <a16:creationId xmlns:a16="http://schemas.microsoft.com/office/drawing/2014/main" id="{E80B26A9-DFD9-F5D3-4908-6FDA8B0CA7EF}"/>
              </a:ext>
            </a:extLst>
          </p:cNvPr>
          <p:cNvPicPr>
            <a:picLocks noChangeAspect="1"/>
          </p:cNvPicPr>
          <p:nvPr/>
        </p:nvPicPr>
        <p:blipFill>
          <a:blip r:embed="rId3"/>
          <a:stretch>
            <a:fillRect/>
          </a:stretch>
        </p:blipFill>
        <p:spPr>
          <a:xfrm>
            <a:off x="1133187" y="3887189"/>
            <a:ext cx="4686300" cy="1409700"/>
          </a:xfrm>
          <a:prstGeom prst="rect">
            <a:avLst/>
          </a:prstGeom>
        </p:spPr>
      </p:pic>
      <p:pic>
        <p:nvPicPr>
          <p:cNvPr id="15" name="Picture 14" descr="A picture containing screenshot, logo, font, graphics&#10;&#10;Description automatically generated">
            <a:extLst>
              <a:ext uri="{FF2B5EF4-FFF2-40B4-BE49-F238E27FC236}">
                <a16:creationId xmlns:a16="http://schemas.microsoft.com/office/drawing/2014/main" id="{91BD243D-F6D3-D6B0-D580-648E404EC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63" y="2036123"/>
            <a:ext cx="5379747" cy="1293091"/>
          </a:xfrm>
          <a:prstGeom prst="rect">
            <a:avLst/>
          </a:prstGeom>
        </p:spPr>
      </p:pic>
      <p:pic>
        <p:nvPicPr>
          <p:cNvPr id="5" name="Picture 4" descr="A red and white logo with white stars&#10;&#10;Description automatically generated">
            <a:extLst>
              <a:ext uri="{FF2B5EF4-FFF2-40B4-BE49-F238E27FC236}">
                <a16:creationId xmlns:a16="http://schemas.microsoft.com/office/drawing/2014/main" id="{6797D538-44FF-3E23-4E69-50B5AD99F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3075" y="3476932"/>
            <a:ext cx="3575050" cy="2099696"/>
          </a:xfrm>
          <a:prstGeom prst="rect">
            <a:avLst/>
          </a:prstGeom>
        </p:spPr>
      </p:pic>
      <p:sp>
        <p:nvSpPr>
          <p:cNvPr id="3" name="TextBox 2">
            <a:extLst>
              <a:ext uri="{FF2B5EF4-FFF2-40B4-BE49-F238E27FC236}">
                <a16:creationId xmlns:a16="http://schemas.microsoft.com/office/drawing/2014/main" id="{478BC14C-36AA-8685-BE62-74967BC5227A}"/>
              </a:ext>
            </a:extLst>
          </p:cNvPr>
          <p:cNvSpPr txBox="1"/>
          <p:nvPr/>
        </p:nvSpPr>
        <p:spPr>
          <a:xfrm>
            <a:off x="2810107" y="3189249"/>
            <a:ext cx="1659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Dawn Rotellini</a:t>
            </a:r>
          </a:p>
        </p:txBody>
      </p:sp>
      <p:sp>
        <p:nvSpPr>
          <p:cNvPr id="6" name="TextBox 5">
            <a:extLst>
              <a:ext uri="{FF2B5EF4-FFF2-40B4-BE49-F238E27FC236}">
                <a16:creationId xmlns:a16="http://schemas.microsoft.com/office/drawing/2014/main" id="{39E777B3-557B-56BF-DD75-59396CFB5558}"/>
              </a:ext>
            </a:extLst>
          </p:cNvPr>
          <p:cNvSpPr txBox="1"/>
          <p:nvPr/>
        </p:nvSpPr>
        <p:spPr>
          <a:xfrm>
            <a:off x="8385717" y="3189249"/>
            <a:ext cx="1450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Emily Ayoub</a:t>
            </a:r>
          </a:p>
        </p:txBody>
      </p:sp>
      <p:sp>
        <p:nvSpPr>
          <p:cNvPr id="7" name="TextBox 6">
            <a:extLst>
              <a:ext uri="{FF2B5EF4-FFF2-40B4-BE49-F238E27FC236}">
                <a16:creationId xmlns:a16="http://schemas.microsoft.com/office/drawing/2014/main" id="{B0C40A11-8D7E-5D3A-4F49-72A2D87D9DC9}"/>
              </a:ext>
            </a:extLst>
          </p:cNvPr>
          <p:cNvSpPr txBox="1"/>
          <p:nvPr/>
        </p:nvSpPr>
        <p:spPr>
          <a:xfrm>
            <a:off x="2806922" y="5234881"/>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Sarah Ford</a:t>
            </a:r>
          </a:p>
        </p:txBody>
      </p:sp>
      <p:sp>
        <p:nvSpPr>
          <p:cNvPr id="8" name="TextBox 7">
            <a:extLst>
              <a:ext uri="{FF2B5EF4-FFF2-40B4-BE49-F238E27FC236}">
                <a16:creationId xmlns:a16="http://schemas.microsoft.com/office/drawing/2014/main" id="{ECAEF10E-DF07-0040-8F01-846C493E7CBB}"/>
              </a:ext>
            </a:extLst>
          </p:cNvPr>
          <p:cNvSpPr txBox="1"/>
          <p:nvPr/>
        </p:nvSpPr>
        <p:spPr>
          <a:xfrm>
            <a:off x="7659107" y="5576628"/>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Manon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Degenaar</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-Dujardin</a:t>
            </a:r>
          </a:p>
        </p:txBody>
      </p:sp>
    </p:spTree>
    <p:extLst>
      <p:ext uri="{BB962C8B-B14F-4D97-AF65-F5344CB8AC3E}">
        <p14:creationId xmlns:p14="http://schemas.microsoft.com/office/powerpoint/2010/main" val="1052150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80D4-E7D1-9A8F-7AA6-22A3539DD794}"/>
              </a:ext>
            </a:extLst>
          </p:cNvPr>
          <p:cNvSpPr>
            <a:spLocks noGrp="1"/>
          </p:cNvSpPr>
          <p:nvPr>
            <p:ph type="title"/>
          </p:nvPr>
        </p:nvSpPr>
        <p:spPr/>
        <p:txBody>
          <a:bodyPr>
            <a:normAutofit/>
          </a:bodyPr>
          <a:lstStyle/>
          <a:p>
            <a:r>
              <a:rPr lang="en-US" b="1" dirty="0"/>
              <a:t>Next steps</a:t>
            </a:r>
          </a:p>
        </p:txBody>
      </p:sp>
      <p:sp>
        <p:nvSpPr>
          <p:cNvPr id="3" name="Content Placeholder 2">
            <a:extLst>
              <a:ext uri="{FF2B5EF4-FFF2-40B4-BE49-F238E27FC236}">
                <a16:creationId xmlns:a16="http://schemas.microsoft.com/office/drawing/2014/main" id="{773BEDD7-6187-01C8-7303-0DEBB74B2DDB}"/>
              </a:ext>
            </a:extLst>
          </p:cNvPr>
          <p:cNvSpPr>
            <a:spLocks noGrp="1"/>
          </p:cNvSpPr>
          <p:nvPr>
            <p:ph idx="1"/>
          </p:nvPr>
        </p:nvSpPr>
        <p:spPr>
          <a:xfrm>
            <a:off x="2711950" y="1736173"/>
            <a:ext cx="8778205" cy="4403706"/>
          </a:xfrm>
        </p:spPr>
        <p:txBody>
          <a:bodyPr>
            <a:normAutofit/>
          </a:bodyPr>
          <a:lstStyle/>
          <a:p>
            <a:r>
              <a:rPr lang="en-US" b="1" dirty="0"/>
              <a:t>Determine HOW to measure outcomes</a:t>
            </a:r>
          </a:p>
          <a:p>
            <a:pPr marL="0" indent="0">
              <a:buNone/>
            </a:pPr>
            <a:endParaRPr lang="en-US" b="1" dirty="0"/>
          </a:p>
        </p:txBody>
      </p:sp>
    </p:spTree>
    <p:extLst>
      <p:ext uri="{BB962C8B-B14F-4D97-AF65-F5344CB8AC3E}">
        <p14:creationId xmlns:p14="http://schemas.microsoft.com/office/powerpoint/2010/main" val="360489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774D-935E-910B-A45E-A40D7B61F7FA}"/>
              </a:ext>
            </a:extLst>
          </p:cNvPr>
          <p:cNvSpPr>
            <a:spLocks noGrp="1"/>
          </p:cNvSpPr>
          <p:nvPr>
            <p:ph type="title"/>
          </p:nvPr>
        </p:nvSpPr>
        <p:spPr/>
        <p:txBody>
          <a:bodyPr/>
          <a:lstStyle/>
          <a:p>
            <a:r>
              <a:rPr lang="en-US" b="1" dirty="0" err="1"/>
              <a:t>coreVWD</a:t>
            </a:r>
            <a:r>
              <a:rPr lang="en-US" b="1" dirty="0"/>
              <a:t> Conclusions</a:t>
            </a:r>
          </a:p>
        </p:txBody>
      </p:sp>
      <p:sp>
        <p:nvSpPr>
          <p:cNvPr id="3" name="Content Placeholder 2">
            <a:extLst>
              <a:ext uri="{FF2B5EF4-FFF2-40B4-BE49-F238E27FC236}">
                <a16:creationId xmlns:a16="http://schemas.microsoft.com/office/drawing/2014/main" id="{34CEA464-B700-7785-0B78-12EAFCC9BE5A}"/>
              </a:ext>
            </a:extLst>
          </p:cNvPr>
          <p:cNvSpPr>
            <a:spLocks noGrp="1"/>
          </p:cNvSpPr>
          <p:nvPr>
            <p:ph idx="1"/>
          </p:nvPr>
        </p:nvSpPr>
        <p:spPr/>
        <p:txBody>
          <a:bodyPr/>
          <a:lstStyle/>
          <a:p>
            <a:r>
              <a:rPr lang="en-US" b="1" dirty="0"/>
              <a:t>Multi-stake holder project to determine core outcomes for VWD clinical trials</a:t>
            </a:r>
          </a:p>
          <a:p>
            <a:pPr marL="0" indent="0">
              <a:buNone/>
            </a:pPr>
            <a:endParaRPr lang="en-US" b="1" dirty="0"/>
          </a:p>
          <a:p>
            <a:r>
              <a:rPr lang="en-US" b="1" dirty="0"/>
              <a:t>Many other benefits and uses of the COS</a:t>
            </a:r>
          </a:p>
          <a:p>
            <a:pPr marL="0" indent="0">
              <a:buNone/>
            </a:pPr>
            <a:endParaRPr lang="en-US" b="1" dirty="0"/>
          </a:p>
          <a:p>
            <a:r>
              <a:rPr lang="en-US" b="1" dirty="0"/>
              <a:t>Responsibility to advocate for clinical trials that serve VWD patients and improve their lives</a:t>
            </a:r>
          </a:p>
        </p:txBody>
      </p:sp>
    </p:spTree>
    <p:extLst>
      <p:ext uri="{BB962C8B-B14F-4D97-AF65-F5344CB8AC3E}">
        <p14:creationId xmlns:p14="http://schemas.microsoft.com/office/powerpoint/2010/main" val="2637265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0249-5AE3-B2A9-FC5D-C685B89A0600}"/>
              </a:ext>
            </a:extLst>
          </p:cNvPr>
          <p:cNvSpPr>
            <a:spLocks noGrp="1"/>
          </p:cNvSpPr>
          <p:nvPr>
            <p:ph type="title"/>
          </p:nvPr>
        </p:nvSpPr>
        <p:spPr/>
        <p:txBody>
          <a:bodyPr/>
          <a:lstStyle/>
          <a:p>
            <a:r>
              <a:rPr lang="en-US" b="1" dirty="0"/>
              <a:t>Acknowledgements</a:t>
            </a:r>
          </a:p>
        </p:txBody>
      </p:sp>
      <p:sp>
        <p:nvSpPr>
          <p:cNvPr id="3" name="Content Placeholder 2">
            <a:extLst>
              <a:ext uri="{FF2B5EF4-FFF2-40B4-BE49-F238E27FC236}">
                <a16:creationId xmlns:a16="http://schemas.microsoft.com/office/drawing/2014/main" id="{5477A394-9468-EDCC-5C18-40094CEE1BF6}"/>
              </a:ext>
            </a:extLst>
          </p:cNvPr>
          <p:cNvSpPr>
            <a:spLocks noGrp="1"/>
          </p:cNvSpPr>
          <p:nvPr>
            <p:ph idx="1"/>
          </p:nvPr>
        </p:nvSpPr>
        <p:spPr>
          <a:xfrm>
            <a:off x="2080059" y="2012924"/>
            <a:ext cx="2477887" cy="3867015"/>
          </a:xfrm>
        </p:spPr>
        <p:txBody>
          <a:bodyPr>
            <a:normAutofit lnSpcReduction="10000"/>
          </a:bodyPr>
          <a:lstStyle/>
          <a:p>
            <a:pPr marL="0" indent="0">
              <a:buNone/>
            </a:pPr>
            <a:r>
              <a:rPr lang="en-US" sz="1600" dirty="0" err="1"/>
              <a:t>Rezan</a:t>
            </a:r>
            <a:r>
              <a:rPr lang="en-US" sz="1600" dirty="0"/>
              <a:t> Abdul-Kadir</a:t>
            </a:r>
          </a:p>
          <a:p>
            <a:pPr marL="0" indent="0">
              <a:buNone/>
            </a:pPr>
            <a:r>
              <a:rPr lang="en-US" sz="1600" dirty="0"/>
              <a:t>Barbara Ameer</a:t>
            </a:r>
          </a:p>
          <a:p>
            <a:pPr marL="0" indent="0">
              <a:buNone/>
            </a:pPr>
            <a:r>
              <a:rPr lang="en-US" sz="1600" dirty="0" err="1"/>
              <a:t>Foluso</a:t>
            </a:r>
            <a:r>
              <a:rPr lang="en-US" sz="1600" dirty="0"/>
              <a:t> </a:t>
            </a:r>
            <a:r>
              <a:rPr lang="en-US" sz="1600" dirty="0" err="1"/>
              <a:t>Agboola</a:t>
            </a:r>
            <a:endParaRPr lang="en-US" sz="1600" dirty="0"/>
          </a:p>
          <a:p>
            <a:pPr marL="0" indent="0">
              <a:buNone/>
            </a:pPr>
            <a:r>
              <a:rPr lang="en-US" sz="1600" dirty="0"/>
              <a:t>Callie Berkowitz</a:t>
            </a:r>
          </a:p>
          <a:p>
            <a:pPr marL="0" indent="0">
              <a:buNone/>
            </a:pPr>
            <a:r>
              <a:rPr lang="en-US" sz="1600" dirty="0"/>
              <a:t>Vanessa R. </a:t>
            </a:r>
            <a:r>
              <a:rPr lang="en-US" sz="1600" dirty="0" err="1"/>
              <a:t>Byams</a:t>
            </a:r>
            <a:endParaRPr lang="en-US" sz="1600" dirty="0"/>
          </a:p>
          <a:p>
            <a:pPr marL="0" indent="0">
              <a:buNone/>
            </a:pPr>
            <a:r>
              <a:rPr lang="en-US" sz="1600" dirty="0"/>
              <a:t>Jorge </a:t>
            </a:r>
            <a:r>
              <a:rPr lang="en-US" sz="1600" dirty="0" err="1"/>
              <a:t>Caicedo</a:t>
            </a:r>
            <a:endParaRPr lang="en-US" sz="1600" dirty="0"/>
          </a:p>
          <a:p>
            <a:pPr marL="0" indent="0">
              <a:buNone/>
            </a:pPr>
            <a:r>
              <a:rPr lang="en-US" sz="1600" dirty="0" err="1"/>
              <a:t>Ronia</a:t>
            </a:r>
            <a:r>
              <a:rPr lang="en-US" sz="1600" dirty="0"/>
              <a:t> Cole</a:t>
            </a:r>
          </a:p>
          <a:p>
            <a:pPr marL="0" indent="0">
              <a:buNone/>
            </a:pPr>
            <a:r>
              <a:rPr lang="en-US" sz="1600" dirty="0"/>
              <a:t>Megan Conboy</a:t>
            </a:r>
          </a:p>
          <a:p>
            <a:pPr marL="0" indent="0">
              <a:buNone/>
            </a:pPr>
            <a:r>
              <a:rPr lang="en-US" sz="1600" dirty="0"/>
              <a:t>Susie Couper</a:t>
            </a:r>
          </a:p>
          <a:p>
            <a:pPr marL="0" indent="0">
              <a:buNone/>
            </a:pPr>
            <a:r>
              <a:rPr lang="en-US" sz="1600" dirty="0"/>
              <a:t>Susan Cutter</a:t>
            </a:r>
          </a:p>
          <a:p>
            <a:pPr marL="0" indent="0">
              <a:buNone/>
            </a:pPr>
            <a:r>
              <a:rPr lang="en-US" sz="1600" dirty="0" err="1"/>
              <a:t>Tuende</a:t>
            </a:r>
            <a:r>
              <a:rPr lang="en-US" sz="1600" dirty="0"/>
              <a:t> </a:t>
            </a:r>
            <a:r>
              <a:rPr lang="en-US" sz="1600" dirty="0" err="1"/>
              <a:t>Czirok</a:t>
            </a:r>
            <a:endParaRPr lang="en-US" sz="1600" dirty="0"/>
          </a:p>
          <a:p>
            <a:pPr marL="0" indent="0">
              <a:buNone/>
            </a:pPr>
            <a:r>
              <a:rPr lang="en-US" sz="1600" dirty="0"/>
              <a:t>Kim-Hien Dao</a:t>
            </a:r>
          </a:p>
          <a:p>
            <a:pPr marL="0" indent="0">
              <a:buNone/>
            </a:pPr>
            <a:endParaRPr lang="en-US" sz="1600" dirty="0"/>
          </a:p>
        </p:txBody>
      </p:sp>
      <p:sp>
        <p:nvSpPr>
          <p:cNvPr id="5" name="Content Placeholder 2">
            <a:extLst>
              <a:ext uri="{FF2B5EF4-FFF2-40B4-BE49-F238E27FC236}">
                <a16:creationId xmlns:a16="http://schemas.microsoft.com/office/drawing/2014/main" id="{0546573D-65B9-E85D-5601-3789EE5FAE2B}"/>
              </a:ext>
            </a:extLst>
          </p:cNvPr>
          <p:cNvSpPr txBox="1">
            <a:spLocks/>
          </p:cNvSpPr>
          <p:nvPr/>
        </p:nvSpPr>
        <p:spPr>
          <a:xfrm>
            <a:off x="7707561" y="2287168"/>
            <a:ext cx="2583033" cy="4403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F7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3F7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3F7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Emily Ayoub</a:t>
            </a:r>
          </a:p>
          <a:p>
            <a:pPr marL="0" indent="0">
              <a:buNone/>
            </a:pPr>
            <a:r>
              <a:rPr lang="en-US" sz="1600" dirty="0"/>
              <a:t>Elizabeth Clearfield</a:t>
            </a:r>
          </a:p>
          <a:p>
            <a:pPr marL="0" indent="0">
              <a:buNone/>
            </a:pPr>
            <a:r>
              <a:rPr lang="en-US" sz="1600" dirty="0"/>
              <a:t>Nathan T. Connell</a:t>
            </a:r>
          </a:p>
          <a:p>
            <a:pPr marL="0" indent="0">
              <a:buNone/>
            </a:pPr>
            <a:r>
              <a:rPr lang="en-US" sz="1600" dirty="0"/>
              <a:t>Manon </a:t>
            </a:r>
            <a:r>
              <a:rPr lang="en-US" sz="1600" dirty="0" err="1"/>
              <a:t>Degenaar-Dugardin</a:t>
            </a:r>
            <a:endParaRPr lang="en-US" sz="1600" dirty="0"/>
          </a:p>
          <a:p>
            <a:pPr marL="0" indent="0">
              <a:buNone/>
            </a:pPr>
            <a:r>
              <a:rPr lang="en-US" sz="1600" dirty="0"/>
              <a:t>Veronica Flood</a:t>
            </a:r>
          </a:p>
          <a:p>
            <a:pPr marL="0" indent="0">
              <a:buNone/>
            </a:pPr>
            <a:r>
              <a:rPr lang="en-US" sz="1600" dirty="0"/>
              <a:t>Sarah Ford</a:t>
            </a:r>
          </a:p>
          <a:p>
            <a:pPr marL="0" indent="0">
              <a:buNone/>
            </a:pPr>
            <a:r>
              <a:rPr lang="en-US" sz="1600" dirty="0"/>
              <a:t>Paula James</a:t>
            </a:r>
          </a:p>
          <a:p>
            <a:pPr marL="0" indent="0">
              <a:buNone/>
            </a:pPr>
            <a:r>
              <a:rPr lang="en-US" sz="1600" dirty="0"/>
              <a:t>Alexandra </a:t>
            </a:r>
            <a:r>
              <a:rPr lang="en-US" sz="1600" dirty="0" err="1"/>
              <a:t>Kucher</a:t>
            </a:r>
            <a:endParaRPr lang="en-US" sz="1600" dirty="0"/>
          </a:p>
          <a:p>
            <a:pPr marL="0" indent="0">
              <a:buNone/>
            </a:pPr>
            <a:r>
              <a:rPr lang="en-US" sz="1600" dirty="0"/>
              <a:t>Ben Kim</a:t>
            </a:r>
          </a:p>
          <a:p>
            <a:pPr marL="0" indent="0">
              <a:buNone/>
            </a:pPr>
            <a:r>
              <a:rPr lang="en-US" sz="1600" dirty="0"/>
              <a:t>Michelle Lavin</a:t>
            </a:r>
          </a:p>
          <a:p>
            <a:pPr marL="0" indent="0">
              <a:buNone/>
            </a:pPr>
            <a:r>
              <a:rPr lang="en-US" sz="1600" dirty="0"/>
              <a:t>Dawn Rotellini</a:t>
            </a:r>
          </a:p>
          <a:p>
            <a:pPr marL="0" indent="0">
              <a:buNone/>
            </a:pPr>
            <a:r>
              <a:rPr lang="en-US" sz="1600" dirty="0"/>
              <a:t>Mark Skinner</a:t>
            </a:r>
          </a:p>
        </p:txBody>
      </p:sp>
      <p:sp>
        <p:nvSpPr>
          <p:cNvPr id="6" name="Content Placeholder 2">
            <a:extLst>
              <a:ext uri="{FF2B5EF4-FFF2-40B4-BE49-F238E27FC236}">
                <a16:creationId xmlns:a16="http://schemas.microsoft.com/office/drawing/2014/main" id="{7EF9DF95-9695-2E28-CB28-1A7D45998363}"/>
              </a:ext>
            </a:extLst>
          </p:cNvPr>
          <p:cNvSpPr txBox="1">
            <a:spLocks/>
          </p:cNvSpPr>
          <p:nvPr/>
        </p:nvSpPr>
        <p:spPr>
          <a:xfrm>
            <a:off x="5638846" y="2012925"/>
            <a:ext cx="2477887" cy="465409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F7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3F7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3F7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Maia Meier</a:t>
            </a:r>
          </a:p>
          <a:p>
            <a:pPr marL="0" indent="0">
              <a:buNone/>
            </a:pPr>
            <a:r>
              <a:rPr lang="en-US" sz="1700" dirty="0"/>
              <a:t>Gary </a:t>
            </a:r>
            <a:r>
              <a:rPr lang="en-US" sz="1700" dirty="0" err="1"/>
              <a:t>Patou</a:t>
            </a:r>
            <a:endParaRPr lang="en-US" sz="1700" dirty="0"/>
          </a:p>
          <a:p>
            <a:pPr marL="0" indent="0">
              <a:buNone/>
            </a:pPr>
            <a:r>
              <a:rPr lang="en-US" sz="1700" dirty="0"/>
              <a:t>Ed </a:t>
            </a:r>
            <a:r>
              <a:rPr lang="en-US" sz="1700" dirty="0" err="1"/>
              <a:t>Pezalla</a:t>
            </a:r>
            <a:endParaRPr lang="en-US" sz="1700" dirty="0"/>
          </a:p>
          <a:p>
            <a:pPr marL="0" indent="0">
              <a:buNone/>
            </a:pPr>
            <a:r>
              <a:rPr lang="en-US" sz="1700" dirty="0"/>
              <a:t>Margaret </a:t>
            </a:r>
            <a:r>
              <a:rPr lang="en-US" sz="1700" dirty="0" err="1"/>
              <a:t>Ragni</a:t>
            </a:r>
            <a:endParaRPr lang="en-US" sz="1700" dirty="0"/>
          </a:p>
          <a:p>
            <a:pPr marL="0" indent="0">
              <a:buNone/>
            </a:pPr>
            <a:r>
              <a:rPr lang="en-US" sz="1700" dirty="0"/>
              <a:t>Tara Robinson</a:t>
            </a:r>
          </a:p>
          <a:p>
            <a:pPr marL="0" indent="0">
              <a:buNone/>
            </a:pPr>
            <a:r>
              <a:rPr lang="en-US" sz="1700" dirty="0"/>
              <a:t>Sandra Santos</a:t>
            </a:r>
          </a:p>
          <a:p>
            <a:pPr marL="0" indent="0">
              <a:buNone/>
            </a:pPr>
            <a:r>
              <a:rPr lang="en-US" sz="1700" dirty="0"/>
              <a:t>Nikole </a:t>
            </a:r>
            <a:r>
              <a:rPr lang="en-US" sz="1700" dirty="0" err="1"/>
              <a:t>Scappe</a:t>
            </a:r>
            <a:r>
              <a:rPr lang="en-US" sz="1700" dirty="0"/>
              <a:t>-Hagen</a:t>
            </a:r>
          </a:p>
          <a:p>
            <a:pPr marL="0" indent="0">
              <a:buNone/>
            </a:pPr>
            <a:r>
              <a:rPr lang="en-US" sz="1700" dirty="0"/>
              <a:t>Mukta Sharma</a:t>
            </a:r>
          </a:p>
          <a:p>
            <a:pPr marL="0" indent="0">
              <a:buNone/>
            </a:pPr>
            <a:r>
              <a:rPr lang="en-US" sz="1700" dirty="0"/>
              <a:t>Michelle </a:t>
            </a:r>
            <a:r>
              <a:rPr lang="en-US" sz="1700" dirty="0" err="1"/>
              <a:t>Sholzberg</a:t>
            </a:r>
            <a:endParaRPr lang="en-US" sz="1700" dirty="0"/>
          </a:p>
          <a:p>
            <a:pPr marL="0" indent="0">
              <a:buNone/>
            </a:pPr>
            <a:r>
              <a:rPr lang="en-US" sz="1700" dirty="0"/>
              <a:t>Robert </a:t>
            </a:r>
            <a:r>
              <a:rPr lang="en-US" sz="1700" dirty="0" err="1"/>
              <a:t>Sidonio</a:t>
            </a:r>
            <a:endParaRPr lang="en-US" sz="1700" dirty="0"/>
          </a:p>
          <a:p>
            <a:pPr marL="0" indent="0">
              <a:buNone/>
            </a:pPr>
            <a:r>
              <a:rPr lang="en-US" sz="1700" dirty="0"/>
              <a:t>Penni Smith</a:t>
            </a:r>
          </a:p>
          <a:p>
            <a:pPr marL="0" indent="0">
              <a:buNone/>
            </a:pPr>
            <a:r>
              <a:rPr lang="en-US" sz="1700" dirty="0"/>
              <a:t>Lisa </a:t>
            </a:r>
            <a:r>
              <a:rPr lang="en-US" sz="1700" dirty="0" err="1"/>
              <a:t>Thibeault</a:t>
            </a:r>
            <a:endParaRPr lang="en-US" sz="1700" dirty="0"/>
          </a:p>
          <a:p>
            <a:pPr marL="0" indent="0">
              <a:buNone/>
            </a:pPr>
            <a:r>
              <a:rPr lang="en-US" sz="1700" dirty="0"/>
              <a:t>Pam Wilton</a:t>
            </a:r>
          </a:p>
          <a:p>
            <a:pPr marL="0" indent="0">
              <a:buNone/>
            </a:pPr>
            <a:r>
              <a:rPr lang="en-US" sz="1700" dirty="0" err="1"/>
              <a:t>Baiba</a:t>
            </a:r>
            <a:r>
              <a:rPr lang="en-US" sz="1700" dirty="0"/>
              <a:t> </a:t>
            </a:r>
            <a:r>
              <a:rPr lang="en-US" sz="1700" dirty="0" err="1"/>
              <a:t>Ziemele</a:t>
            </a:r>
            <a:endParaRPr lang="en-US" sz="1700" dirty="0"/>
          </a:p>
          <a:p>
            <a:pPr marL="0" indent="0">
              <a:buNone/>
            </a:pPr>
            <a:endParaRPr lang="en-US" sz="1600" dirty="0"/>
          </a:p>
          <a:p>
            <a:pPr marL="0" indent="0">
              <a:buNone/>
            </a:pPr>
            <a:endParaRPr lang="en-US" sz="1600" dirty="0"/>
          </a:p>
          <a:p>
            <a:endParaRPr lang="en-US" dirty="0"/>
          </a:p>
        </p:txBody>
      </p:sp>
      <p:sp>
        <p:nvSpPr>
          <p:cNvPr id="8" name="Content Placeholder 2">
            <a:extLst>
              <a:ext uri="{FF2B5EF4-FFF2-40B4-BE49-F238E27FC236}">
                <a16:creationId xmlns:a16="http://schemas.microsoft.com/office/drawing/2014/main" id="{0BC7B1FB-D2B1-3474-666F-271C6ADC9872}"/>
              </a:ext>
            </a:extLst>
          </p:cNvPr>
          <p:cNvSpPr txBox="1">
            <a:spLocks/>
          </p:cNvSpPr>
          <p:nvPr/>
        </p:nvSpPr>
        <p:spPr>
          <a:xfrm>
            <a:off x="3909863" y="2012924"/>
            <a:ext cx="2477887" cy="46540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F7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3F7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3F7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Matt Delaney</a:t>
            </a:r>
          </a:p>
          <a:p>
            <a:pPr marL="0" indent="0">
              <a:buFont typeface="Arial" panose="020B0604020202020204" pitchFamily="34" charset="0"/>
              <a:buNone/>
            </a:pPr>
            <a:r>
              <a:rPr lang="en-US" sz="1600" dirty="0"/>
              <a:t>Alison </a:t>
            </a:r>
            <a:r>
              <a:rPr lang="en-US" sz="1600" dirty="0" err="1"/>
              <a:t>Dougall</a:t>
            </a:r>
            <a:endParaRPr lang="en-US" sz="1600" dirty="0"/>
          </a:p>
          <a:p>
            <a:pPr marL="0" indent="0">
              <a:buFont typeface="Arial" panose="020B0604020202020204" pitchFamily="34" charset="0"/>
              <a:buNone/>
            </a:pPr>
            <a:r>
              <a:rPr lang="en-US" sz="1600" dirty="0"/>
              <a:t>Jeroen </a:t>
            </a:r>
            <a:r>
              <a:rPr lang="en-US" sz="1600" dirty="0" err="1"/>
              <a:t>Eikenbook</a:t>
            </a:r>
            <a:endParaRPr lang="en-US" sz="1600" dirty="0"/>
          </a:p>
          <a:p>
            <a:pPr marL="0" indent="0">
              <a:buFont typeface="Arial" panose="020B0604020202020204" pitchFamily="34" charset="0"/>
              <a:buNone/>
            </a:pPr>
            <a:r>
              <a:rPr lang="en-US" sz="1600" dirty="0"/>
              <a:t>Violeta Farah</a:t>
            </a:r>
          </a:p>
          <a:p>
            <a:pPr marL="0" indent="0">
              <a:buFont typeface="Arial" panose="020B0604020202020204" pitchFamily="34" charset="0"/>
              <a:buNone/>
            </a:pPr>
            <a:r>
              <a:rPr lang="en-US" sz="1600" dirty="0"/>
              <a:t>Nicholas Giraud</a:t>
            </a:r>
          </a:p>
          <a:p>
            <a:pPr marL="0" indent="0">
              <a:buFont typeface="Arial" panose="020B0604020202020204" pitchFamily="34" charset="0"/>
              <a:buNone/>
            </a:pPr>
            <a:r>
              <a:rPr lang="en-US" sz="1600" dirty="0"/>
              <a:t>Jim Gilbert</a:t>
            </a:r>
          </a:p>
          <a:p>
            <a:pPr marL="0" indent="0">
              <a:buFont typeface="Arial" panose="020B0604020202020204" pitchFamily="34" charset="0"/>
              <a:buNone/>
            </a:pPr>
            <a:r>
              <a:rPr lang="en-US" sz="1600" dirty="0"/>
              <a:t>Dawn Goodyear</a:t>
            </a:r>
          </a:p>
          <a:p>
            <a:pPr marL="0" indent="0">
              <a:buFont typeface="Arial" panose="020B0604020202020204" pitchFamily="34" charset="0"/>
              <a:buNone/>
            </a:pPr>
            <a:r>
              <a:rPr lang="en-US" sz="1600" dirty="0"/>
              <a:t>Jean Grow</a:t>
            </a:r>
          </a:p>
          <a:p>
            <a:pPr marL="0" indent="0">
              <a:buFont typeface="Arial" panose="020B0604020202020204" pitchFamily="34" charset="0"/>
              <a:buNone/>
            </a:pPr>
            <a:r>
              <a:rPr lang="en-US" sz="1600" dirty="0"/>
              <a:t>Bernd </a:t>
            </a:r>
            <a:r>
              <a:rPr lang="en-US" sz="1600" dirty="0" err="1"/>
              <a:t>Jilma</a:t>
            </a:r>
            <a:endParaRPr lang="en-US" sz="1600" dirty="0"/>
          </a:p>
          <a:p>
            <a:pPr marL="0" indent="0">
              <a:buFont typeface="Arial" panose="020B0604020202020204" pitchFamily="34" charset="0"/>
              <a:buNone/>
            </a:pPr>
            <a:r>
              <a:rPr lang="en-US" sz="1600" dirty="0"/>
              <a:t>Caitlin Jones</a:t>
            </a:r>
          </a:p>
          <a:p>
            <a:pPr marL="0" indent="0">
              <a:buFont typeface="Arial" panose="020B0604020202020204" pitchFamily="34" charset="0"/>
              <a:buNone/>
            </a:pPr>
            <a:r>
              <a:rPr lang="en-US" sz="1600" dirty="0"/>
              <a:t>Craig Kessler</a:t>
            </a:r>
          </a:p>
          <a:p>
            <a:pPr marL="0" indent="0">
              <a:buFont typeface="Arial" panose="020B0604020202020204" pitchFamily="34" charset="0"/>
              <a:buNone/>
            </a:pPr>
            <a:r>
              <a:rPr lang="en-US" sz="1600" dirty="0"/>
              <a:t>Gavin Ling</a:t>
            </a:r>
          </a:p>
          <a:p>
            <a:pPr marL="0" indent="0">
              <a:buFont typeface="Arial" panose="020B0604020202020204" pitchFamily="34" charset="0"/>
              <a:buNone/>
            </a:pPr>
            <a:r>
              <a:rPr lang="en-US" sz="1600" dirty="0"/>
              <a:t>Nick McRae-Cyr</a:t>
            </a:r>
          </a:p>
          <a:p>
            <a:pPr marL="0" indent="0">
              <a:buFont typeface="Arial" panose="020B0604020202020204" pitchFamily="34" charset="0"/>
              <a:buNone/>
            </a:pPr>
            <a:r>
              <a:rPr lang="en-US" sz="1600" dirty="0"/>
              <a:t>Sunny Maini</a:t>
            </a:r>
          </a:p>
        </p:txBody>
      </p:sp>
      <p:sp>
        <p:nvSpPr>
          <p:cNvPr id="9" name="TextBox 8">
            <a:extLst>
              <a:ext uri="{FF2B5EF4-FFF2-40B4-BE49-F238E27FC236}">
                <a16:creationId xmlns:a16="http://schemas.microsoft.com/office/drawing/2014/main" id="{9FBD883D-5605-F415-4F44-6E9E38AE64DC}"/>
              </a:ext>
            </a:extLst>
          </p:cNvPr>
          <p:cNvSpPr txBox="1"/>
          <p:nvPr/>
        </p:nvSpPr>
        <p:spPr>
          <a:xfrm>
            <a:off x="3453842" y="1666772"/>
            <a:ext cx="2583033" cy="369332"/>
          </a:xfrm>
          <a:prstGeom prst="rect">
            <a:avLst/>
          </a:prstGeom>
          <a:noFill/>
        </p:spPr>
        <p:txBody>
          <a:bodyPr wrap="square" rtlCol="0">
            <a:spAutoFit/>
          </a:bodyPr>
          <a:lstStyle/>
          <a:p>
            <a:r>
              <a:rPr lang="en-US" dirty="0" err="1">
                <a:solidFill>
                  <a:srgbClr val="FF0000"/>
                </a:solidFill>
              </a:rPr>
              <a:t>coreVWD</a:t>
            </a:r>
            <a:r>
              <a:rPr lang="en-US" dirty="0">
                <a:solidFill>
                  <a:srgbClr val="FF0000"/>
                </a:solidFill>
              </a:rPr>
              <a:t> Delphi Panel</a:t>
            </a:r>
          </a:p>
        </p:txBody>
      </p:sp>
      <p:sp>
        <p:nvSpPr>
          <p:cNvPr id="10" name="TextBox 9">
            <a:extLst>
              <a:ext uri="{FF2B5EF4-FFF2-40B4-BE49-F238E27FC236}">
                <a16:creationId xmlns:a16="http://schemas.microsoft.com/office/drawing/2014/main" id="{C7AE3424-FDAC-5C94-ABA0-BD15022A1879}"/>
              </a:ext>
            </a:extLst>
          </p:cNvPr>
          <p:cNvSpPr txBox="1"/>
          <p:nvPr/>
        </p:nvSpPr>
        <p:spPr>
          <a:xfrm>
            <a:off x="7626539" y="1640836"/>
            <a:ext cx="2583033" cy="646331"/>
          </a:xfrm>
          <a:prstGeom prst="rect">
            <a:avLst/>
          </a:prstGeom>
          <a:noFill/>
        </p:spPr>
        <p:txBody>
          <a:bodyPr wrap="square" rtlCol="0">
            <a:spAutoFit/>
          </a:bodyPr>
          <a:lstStyle/>
          <a:p>
            <a:r>
              <a:rPr lang="en-US" dirty="0">
                <a:solidFill>
                  <a:srgbClr val="FF0000"/>
                </a:solidFill>
              </a:rPr>
              <a:t>Advisory Board and Project Team</a:t>
            </a:r>
          </a:p>
        </p:txBody>
      </p:sp>
      <p:sp>
        <p:nvSpPr>
          <p:cNvPr id="11" name="TextBox 10">
            <a:extLst>
              <a:ext uri="{FF2B5EF4-FFF2-40B4-BE49-F238E27FC236}">
                <a16:creationId xmlns:a16="http://schemas.microsoft.com/office/drawing/2014/main" id="{FF41D405-552E-6E2F-F5F0-F45584292568}"/>
              </a:ext>
            </a:extLst>
          </p:cNvPr>
          <p:cNvSpPr txBox="1"/>
          <p:nvPr/>
        </p:nvSpPr>
        <p:spPr>
          <a:xfrm>
            <a:off x="9776276" y="4351867"/>
            <a:ext cx="2583033" cy="369332"/>
          </a:xfrm>
          <a:prstGeom prst="rect">
            <a:avLst/>
          </a:prstGeom>
          <a:noFill/>
        </p:spPr>
        <p:txBody>
          <a:bodyPr wrap="square" rtlCol="0">
            <a:spAutoFit/>
          </a:bodyPr>
          <a:lstStyle/>
          <a:p>
            <a:r>
              <a:rPr lang="en-US" dirty="0">
                <a:solidFill>
                  <a:srgbClr val="FF0000"/>
                </a:solidFill>
              </a:rPr>
              <a:t>Sponsors</a:t>
            </a:r>
          </a:p>
        </p:txBody>
      </p:sp>
      <p:sp>
        <p:nvSpPr>
          <p:cNvPr id="12" name="Content Placeholder 2">
            <a:extLst>
              <a:ext uri="{FF2B5EF4-FFF2-40B4-BE49-F238E27FC236}">
                <a16:creationId xmlns:a16="http://schemas.microsoft.com/office/drawing/2014/main" id="{4D4105F5-A0AA-F07C-98B1-6FFED2FFAB6C}"/>
              </a:ext>
            </a:extLst>
          </p:cNvPr>
          <p:cNvSpPr txBox="1">
            <a:spLocks/>
          </p:cNvSpPr>
          <p:nvPr/>
        </p:nvSpPr>
        <p:spPr>
          <a:xfrm>
            <a:off x="9845716" y="4762815"/>
            <a:ext cx="2477887" cy="4403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F7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3F7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3F7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Band Therapeutics</a:t>
            </a:r>
          </a:p>
          <a:p>
            <a:pPr marL="0" indent="0">
              <a:buNone/>
            </a:pPr>
            <a:r>
              <a:rPr lang="en-US" sz="1600" dirty="0"/>
              <a:t>BioMarin</a:t>
            </a:r>
          </a:p>
          <a:p>
            <a:pPr marL="0" indent="0">
              <a:buNone/>
            </a:pPr>
            <a:r>
              <a:rPr lang="en-US" sz="1600" dirty="0"/>
              <a:t>Star Therapeutics/ Electra Therapeutics</a:t>
            </a:r>
          </a:p>
          <a:p>
            <a:pPr marL="0" indent="0">
              <a:buNone/>
            </a:pPr>
            <a:r>
              <a:rPr lang="en-US" sz="1600" dirty="0"/>
              <a:t>Roche</a:t>
            </a:r>
          </a:p>
          <a:p>
            <a:pPr marL="0" indent="0">
              <a:buNone/>
            </a:pPr>
            <a:r>
              <a:rPr lang="en-US" sz="1600" dirty="0"/>
              <a:t>Takeda</a:t>
            </a:r>
          </a:p>
          <a:p>
            <a:pPr marL="0" indent="0">
              <a:buNone/>
            </a:pPr>
            <a:endParaRPr lang="en-US" sz="1600" dirty="0"/>
          </a:p>
        </p:txBody>
      </p:sp>
      <p:sp>
        <p:nvSpPr>
          <p:cNvPr id="13" name="TextBox 12">
            <a:extLst>
              <a:ext uri="{FF2B5EF4-FFF2-40B4-BE49-F238E27FC236}">
                <a16:creationId xmlns:a16="http://schemas.microsoft.com/office/drawing/2014/main" id="{98477B07-CFA5-C260-CAAD-2EC26F3D6FBA}"/>
              </a:ext>
            </a:extLst>
          </p:cNvPr>
          <p:cNvSpPr txBox="1"/>
          <p:nvPr/>
        </p:nvSpPr>
        <p:spPr>
          <a:xfrm>
            <a:off x="9845716" y="1679640"/>
            <a:ext cx="2583033" cy="369332"/>
          </a:xfrm>
          <a:prstGeom prst="rect">
            <a:avLst/>
          </a:prstGeom>
          <a:noFill/>
        </p:spPr>
        <p:txBody>
          <a:bodyPr wrap="square" rtlCol="0">
            <a:spAutoFit/>
          </a:bodyPr>
          <a:lstStyle/>
          <a:p>
            <a:r>
              <a:rPr lang="en-US" dirty="0">
                <a:solidFill>
                  <a:srgbClr val="FF0000"/>
                </a:solidFill>
              </a:rPr>
              <a:t>Project Support</a:t>
            </a:r>
          </a:p>
        </p:txBody>
      </p:sp>
      <p:sp>
        <p:nvSpPr>
          <p:cNvPr id="14" name="Content Placeholder 2">
            <a:extLst>
              <a:ext uri="{FF2B5EF4-FFF2-40B4-BE49-F238E27FC236}">
                <a16:creationId xmlns:a16="http://schemas.microsoft.com/office/drawing/2014/main" id="{AF138FCD-88D6-64D7-A961-9CE35D6D23BF}"/>
              </a:ext>
            </a:extLst>
          </p:cNvPr>
          <p:cNvSpPr txBox="1">
            <a:spLocks/>
          </p:cNvSpPr>
          <p:nvPr/>
        </p:nvSpPr>
        <p:spPr>
          <a:xfrm>
            <a:off x="9828848" y="2012924"/>
            <a:ext cx="2477887" cy="2297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3F7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3F7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3F7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3F7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Canadian Hemophilia Society</a:t>
            </a:r>
          </a:p>
          <a:p>
            <a:pPr marL="0" indent="0">
              <a:buNone/>
            </a:pPr>
            <a:r>
              <a:rPr lang="en-US" sz="1600" dirty="0"/>
              <a:t>European </a:t>
            </a:r>
            <a:r>
              <a:rPr lang="en-US" sz="1600" dirty="0" err="1"/>
              <a:t>Haemophilia</a:t>
            </a:r>
            <a:r>
              <a:rPr lang="en-US" sz="1600" dirty="0"/>
              <a:t> Consortium</a:t>
            </a:r>
          </a:p>
          <a:p>
            <a:pPr marL="0" indent="0">
              <a:buNone/>
            </a:pPr>
            <a:r>
              <a:rPr lang="en-US" sz="1600" dirty="0"/>
              <a:t>National Bleeding Disorders Foundation</a:t>
            </a:r>
          </a:p>
          <a:p>
            <a:pPr marL="0" indent="0">
              <a:buNone/>
            </a:pPr>
            <a:r>
              <a:rPr lang="en-US" sz="1600" dirty="0"/>
              <a:t>World Federation of Hemophilia</a:t>
            </a:r>
          </a:p>
          <a:p>
            <a:pPr marL="0" indent="0">
              <a:buNone/>
            </a:pPr>
            <a:endParaRPr lang="en-US" sz="1600" dirty="0"/>
          </a:p>
        </p:txBody>
      </p:sp>
    </p:spTree>
    <p:extLst>
      <p:ext uri="{BB962C8B-B14F-4D97-AF65-F5344CB8AC3E}">
        <p14:creationId xmlns:p14="http://schemas.microsoft.com/office/powerpoint/2010/main" val="13583142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5C4C-10BF-1AFD-DE77-D34B081BA929}"/>
              </a:ext>
            </a:extLst>
          </p:cNvPr>
          <p:cNvSpPr>
            <a:spLocks noGrp="1"/>
          </p:cNvSpPr>
          <p:nvPr>
            <p:ph type="ctrTitle"/>
          </p:nvPr>
        </p:nvSpPr>
        <p:spPr>
          <a:xfrm>
            <a:off x="1111976" y="1035993"/>
            <a:ext cx="6476555" cy="2743774"/>
          </a:xfrm>
        </p:spPr>
        <p:txBody>
          <a:bodyPr>
            <a:normAutofit/>
          </a:bodyPr>
          <a:lstStyle/>
          <a:p>
            <a:r>
              <a:rPr lang="en-US" sz="5400" dirty="0"/>
              <a:t>THANK YOU!</a:t>
            </a:r>
          </a:p>
        </p:txBody>
      </p:sp>
    </p:spTree>
    <p:extLst>
      <p:ext uri="{BB962C8B-B14F-4D97-AF65-F5344CB8AC3E}">
        <p14:creationId xmlns:p14="http://schemas.microsoft.com/office/powerpoint/2010/main" val="3422137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017E0C-BEE2-99E6-D60A-0457597915B7}"/>
              </a:ext>
            </a:extLst>
          </p:cNvPr>
          <p:cNvSpPr>
            <a:spLocks noGrp="1"/>
          </p:cNvSpPr>
          <p:nvPr>
            <p:ph type="ctrTitle"/>
          </p:nvPr>
        </p:nvSpPr>
        <p:spPr>
          <a:xfrm>
            <a:off x="2701743" y="-333828"/>
            <a:ext cx="8958805" cy="2789022"/>
          </a:xfrm>
        </p:spPr>
        <p:txBody>
          <a:bodyPr/>
          <a:lstStyle/>
          <a:p>
            <a:r>
              <a:rPr lang="en-US" dirty="0"/>
              <a:t>How do we currently measure outcomes in VWD?</a:t>
            </a:r>
          </a:p>
        </p:txBody>
      </p:sp>
      <p:pic>
        <p:nvPicPr>
          <p:cNvPr id="5" name="Picture 4">
            <a:extLst>
              <a:ext uri="{FF2B5EF4-FFF2-40B4-BE49-F238E27FC236}">
                <a16:creationId xmlns:a16="http://schemas.microsoft.com/office/drawing/2014/main" id="{51CD4F30-E902-8B36-4F92-74A4BC253575}"/>
              </a:ext>
            </a:extLst>
          </p:cNvPr>
          <p:cNvPicPr>
            <a:picLocks noChangeAspect="1"/>
          </p:cNvPicPr>
          <p:nvPr/>
        </p:nvPicPr>
        <p:blipFill rotWithShape="1">
          <a:blip r:embed="rId2">
            <a:extLst>
              <a:ext uri="{28A0092B-C50C-407E-A947-70E740481C1C}">
                <a14:useLocalDpi xmlns:a14="http://schemas.microsoft.com/office/drawing/2010/main" val="0"/>
              </a:ext>
            </a:extLst>
          </a:blip>
          <a:srcRect r="67448" b="49614"/>
          <a:stretch/>
        </p:blipFill>
        <p:spPr>
          <a:xfrm>
            <a:off x="2419895" y="3418335"/>
            <a:ext cx="1624693" cy="1420586"/>
          </a:xfrm>
          <a:prstGeom prst="rect">
            <a:avLst/>
          </a:prstGeom>
        </p:spPr>
      </p:pic>
      <p:sp>
        <p:nvSpPr>
          <p:cNvPr id="6" name="TextBox 5">
            <a:extLst>
              <a:ext uri="{FF2B5EF4-FFF2-40B4-BE49-F238E27FC236}">
                <a16:creationId xmlns:a16="http://schemas.microsoft.com/office/drawing/2014/main" id="{7D4F1C34-4F5F-67F7-0147-8B31E6A467FF}"/>
              </a:ext>
            </a:extLst>
          </p:cNvPr>
          <p:cNvSpPr txBox="1"/>
          <p:nvPr/>
        </p:nvSpPr>
        <p:spPr>
          <a:xfrm>
            <a:off x="2250622" y="5114693"/>
            <a:ext cx="2380343" cy="646331"/>
          </a:xfrm>
          <a:prstGeom prst="rect">
            <a:avLst/>
          </a:prstGeom>
          <a:noFill/>
        </p:spPr>
        <p:txBody>
          <a:bodyPr wrap="square" rtlCol="0">
            <a:spAutoFit/>
          </a:bodyPr>
          <a:lstStyle/>
          <a:p>
            <a:pPr algn="ctr"/>
            <a:r>
              <a:rPr lang="en-US" dirty="0"/>
              <a:t>Bleeding Frequency? </a:t>
            </a:r>
          </a:p>
          <a:p>
            <a:pPr algn="ctr"/>
            <a:r>
              <a:rPr lang="en-US" dirty="0" err="1"/>
              <a:t>Annualised</a:t>
            </a:r>
            <a:r>
              <a:rPr lang="en-US" dirty="0"/>
              <a:t> Bleed Rate? </a:t>
            </a:r>
          </a:p>
        </p:txBody>
      </p:sp>
      <p:pic>
        <p:nvPicPr>
          <p:cNvPr id="7" name="Picture 6">
            <a:extLst>
              <a:ext uri="{FF2B5EF4-FFF2-40B4-BE49-F238E27FC236}">
                <a16:creationId xmlns:a16="http://schemas.microsoft.com/office/drawing/2014/main" id="{E9378580-5CD1-5AC4-77F6-F72CC36F0B14}"/>
              </a:ext>
            </a:extLst>
          </p:cNvPr>
          <p:cNvPicPr>
            <a:picLocks noChangeAspect="1"/>
          </p:cNvPicPr>
          <p:nvPr/>
        </p:nvPicPr>
        <p:blipFill rotWithShape="1">
          <a:blip r:embed="rId2">
            <a:extLst>
              <a:ext uri="{28A0092B-C50C-407E-A947-70E740481C1C}">
                <a14:useLocalDpi xmlns:a14="http://schemas.microsoft.com/office/drawing/2010/main" val="0"/>
              </a:ext>
            </a:extLst>
          </a:blip>
          <a:srcRect l="62772" t="-386" r="4676" b="50000"/>
          <a:stretch/>
        </p:blipFill>
        <p:spPr>
          <a:xfrm>
            <a:off x="4994727" y="3481392"/>
            <a:ext cx="1624693" cy="1420586"/>
          </a:xfrm>
          <a:prstGeom prst="rect">
            <a:avLst/>
          </a:prstGeom>
        </p:spPr>
      </p:pic>
      <p:sp>
        <p:nvSpPr>
          <p:cNvPr id="11" name="TextBox 10">
            <a:extLst>
              <a:ext uri="{FF2B5EF4-FFF2-40B4-BE49-F238E27FC236}">
                <a16:creationId xmlns:a16="http://schemas.microsoft.com/office/drawing/2014/main" id="{4E19CCC2-5E9C-573A-3437-4A0CC2A245F0}"/>
              </a:ext>
            </a:extLst>
          </p:cNvPr>
          <p:cNvSpPr txBox="1"/>
          <p:nvPr/>
        </p:nvSpPr>
        <p:spPr>
          <a:xfrm>
            <a:off x="4603294" y="5114692"/>
            <a:ext cx="2380343" cy="646331"/>
          </a:xfrm>
          <a:prstGeom prst="rect">
            <a:avLst/>
          </a:prstGeom>
          <a:noFill/>
        </p:spPr>
        <p:txBody>
          <a:bodyPr wrap="square" rtlCol="0">
            <a:spAutoFit/>
          </a:bodyPr>
          <a:lstStyle/>
          <a:p>
            <a:pPr algn="ctr"/>
            <a:r>
              <a:rPr lang="en-US" dirty="0"/>
              <a:t>Joint </a:t>
            </a:r>
          </a:p>
          <a:p>
            <a:pPr algn="ctr"/>
            <a:r>
              <a:rPr lang="en-US" dirty="0"/>
              <a:t>Bleed Rate? </a:t>
            </a:r>
          </a:p>
        </p:txBody>
      </p:sp>
      <p:sp>
        <p:nvSpPr>
          <p:cNvPr id="14" name="TextBox 13">
            <a:extLst>
              <a:ext uri="{FF2B5EF4-FFF2-40B4-BE49-F238E27FC236}">
                <a16:creationId xmlns:a16="http://schemas.microsoft.com/office/drawing/2014/main" id="{4CCFCF9A-FFA1-3DD0-3541-96951115D27B}"/>
              </a:ext>
            </a:extLst>
          </p:cNvPr>
          <p:cNvSpPr txBox="1"/>
          <p:nvPr/>
        </p:nvSpPr>
        <p:spPr>
          <a:xfrm>
            <a:off x="5429248" y="2374010"/>
            <a:ext cx="2380343" cy="523220"/>
          </a:xfrm>
          <a:prstGeom prst="rect">
            <a:avLst/>
          </a:prstGeom>
          <a:noFill/>
        </p:spPr>
        <p:txBody>
          <a:bodyPr wrap="square" rtlCol="0">
            <a:spAutoFit/>
          </a:bodyPr>
          <a:lstStyle/>
          <a:p>
            <a:pPr algn="ctr"/>
            <a:r>
              <a:rPr lang="en-US" sz="2800" dirty="0"/>
              <a:t>Bleeding?</a:t>
            </a:r>
          </a:p>
        </p:txBody>
      </p:sp>
    </p:spTree>
    <p:extLst>
      <p:ext uri="{BB962C8B-B14F-4D97-AF65-F5344CB8AC3E}">
        <p14:creationId xmlns:p14="http://schemas.microsoft.com/office/powerpoint/2010/main" val="1084004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MTP Content Slides">
  <a:themeElements>
    <a:clrScheme name="CMTP Colors">
      <a:dk1>
        <a:sysClr val="windowText" lastClr="000000"/>
      </a:dk1>
      <a:lt1>
        <a:sysClr val="window" lastClr="FFFFFF"/>
      </a:lt1>
      <a:dk2>
        <a:srgbClr val="175F9E"/>
      </a:dk2>
      <a:lt2>
        <a:srgbClr val="F2F2F2"/>
      </a:lt2>
      <a:accent1>
        <a:srgbClr val="175F9E"/>
      </a:accent1>
      <a:accent2>
        <a:srgbClr val="EC9322"/>
      </a:accent2>
      <a:accent3>
        <a:srgbClr val="7F7F7F"/>
      </a:accent3>
      <a:accent4>
        <a:srgbClr val="FFC000"/>
      </a:accent4>
      <a:accent5>
        <a:srgbClr val="C00000"/>
      </a:accent5>
      <a:accent6>
        <a:srgbClr val="0C8D45"/>
      </a:accent6>
      <a:hlink>
        <a:srgbClr val="0563C1"/>
      </a:hlink>
      <a:folHlink>
        <a:srgbClr val="002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eHEM WideScreen PowerPoint Deck.pptx" id="{4A9A9D74-57FA-47D7-823D-8B87765C05DF}" vid="{D5552538-2C58-46B2-94C4-3E3D79597017}"/>
    </a:ext>
  </a:extLst>
</a:theme>
</file>

<file path=ppt/theme/theme3.xml><?xml version="1.0" encoding="utf-8"?>
<a:theme xmlns:a="http://schemas.openxmlformats.org/drawingml/2006/main" name="Section Dividers">
  <a:themeElements>
    <a:clrScheme name="CMTP Colors">
      <a:dk1>
        <a:sysClr val="windowText" lastClr="000000"/>
      </a:dk1>
      <a:lt1>
        <a:sysClr val="window" lastClr="FFFFFF"/>
      </a:lt1>
      <a:dk2>
        <a:srgbClr val="175F9E"/>
      </a:dk2>
      <a:lt2>
        <a:srgbClr val="F2F2F2"/>
      </a:lt2>
      <a:accent1>
        <a:srgbClr val="175F9E"/>
      </a:accent1>
      <a:accent2>
        <a:srgbClr val="EC9322"/>
      </a:accent2>
      <a:accent3>
        <a:srgbClr val="7F7F7F"/>
      </a:accent3>
      <a:accent4>
        <a:srgbClr val="FFC000"/>
      </a:accent4>
      <a:accent5>
        <a:srgbClr val="C00000"/>
      </a:accent5>
      <a:accent6>
        <a:srgbClr val="0C8D45"/>
      </a:accent6>
      <a:hlink>
        <a:srgbClr val="0563C1"/>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eHEM WideScreen PowerPoint Deck.pptx" id="{4A9A9D74-57FA-47D7-823D-8B87765C05DF}" vid="{BE9932B0-329D-432C-A301-7FF347D3A1E3}"/>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BFB1F670055C4280658BB27251D725" ma:contentTypeVersion="19" ma:contentTypeDescription="Create a new document." ma:contentTypeScope="" ma:versionID="eeccacb687fd2a75e18065b6b75d7680">
  <xsd:schema xmlns:xsd="http://www.w3.org/2001/XMLSchema" xmlns:xs="http://www.w3.org/2001/XMLSchema" xmlns:p="http://schemas.microsoft.com/office/2006/metadata/properties" xmlns:ns1="http://schemas.microsoft.com/sharepoint/v3" xmlns:ns2="c6236e54-6b18-49d3-9a05-093c03afa112" xmlns:ns3="026d5d3f-5486-42e2-99f8-af2f5497c969" targetNamespace="http://schemas.microsoft.com/office/2006/metadata/properties" ma:root="true" ma:fieldsID="32a8802e4df45cdb7bf761dff6cd03bb" ns1:_="" ns2:_="" ns3:_="">
    <xsd:import namespace="http://schemas.microsoft.com/sharepoint/v3"/>
    <xsd:import namespace="c6236e54-6b18-49d3-9a05-093c03afa112"/>
    <xsd:import namespace="026d5d3f-5486-42e2-99f8-af2f5497c9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236e54-6b18-49d3-9a05-093c03afa1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0ce04ba-1f11-43db-8388-2f3c138298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d5d3f-5486-42e2-99f8-af2f5497c9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8d6ff07-f316-4995-88da-d1fb53e29630}" ma:internalName="TaxCatchAll" ma:showField="CatchAllData" ma:web="026d5d3f-5486-42e2-99f8-af2f5497c9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026d5d3f-5486-42e2-99f8-af2f5497c969">
      <UserInfo>
        <DisplayName>Amanda Ierfino</DisplayName>
        <AccountId>963</AccountId>
        <AccountType/>
      </UserInfo>
      <UserInfo>
        <DisplayName>Xiomara Velasquez</DisplayName>
        <AccountId>146</AccountId>
        <AccountType/>
      </UserInfo>
      <UserInfo>
        <DisplayName>Rana Saifi</DisplayName>
        <AccountId>121</AccountId>
        <AccountType/>
      </UserInfo>
      <UserInfo>
        <DisplayName>Abygail Berg</DisplayName>
        <AccountId>110</AccountId>
        <AccountType/>
      </UserInfo>
      <UserInfo>
        <DisplayName>Andreina Tovar</DisplayName>
        <AccountId>137</AccountId>
        <AccountType/>
      </UserInfo>
      <UserInfo>
        <DisplayName>Zoe Jackson</DisplayName>
        <AccountId>129</AccountId>
        <AccountType/>
      </UserInfo>
      <UserInfo>
        <DisplayName>Hélène Lussier</DisplayName>
        <AccountId>103</AccountId>
        <AccountType/>
      </UserInfo>
      <UserInfo>
        <DisplayName>Salome Mekhuzla</DisplayName>
        <AccountId>112</AccountId>
        <AccountType/>
      </UserInfo>
    </SharedWithUsers>
    <TaxCatchAll xmlns="026d5d3f-5486-42e2-99f8-af2f5497c969" xsi:nil="true"/>
    <lcf76f155ced4ddcb4097134ff3c332f xmlns="c6236e54-6b18-49d3-9a05-093c03afa11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18BDC4-825E-40ED-95C5-F8A58040A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6236e54-6b18-49d3-9a05-093c03afa112"/>
    <ds:schemaRef ds:uri="026d5d3f-5486-42e2-99f8-af2f5497c9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B4CC34-82D8-4B97-8246-E2FF95469308}">
  <ds:schemaRefs>
    <ds:schemaRef ds:uri="026d5d3f-5486-42e2-99f8-af2f5497c969"/>
    <ds:schemaRef ds:uri="http://purl.org/dc/elements/1.1/"/>
    <ds:schemaRef ds:uri="http://schemas.microsoft.com/sharepoint/v3"/>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c6236e54-6b18-49d3-9a05-093c03afa112"/>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AF1DC6D-950C-4EA4-9CE5-1EE3371F2A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19773</TotalTime>
  <Words>4543</Words>
  <Application>Microsoft Macintosh PowerPoint</Application>
  <PresentationFormat>Widescreen</PresentationFormat>
  <Paragraphs>770</Paragraphs>
  <Slides>84</Slides>
  <Notes>21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84</vt:i4>
      </vt:variant>
    </vt:vector>
  </HeadingPairs>
  <TitlesOfParts>
    <vt:vector size="97" baseType="lpstr">
      <vt:lpstr>Apis For Office</vt:lpstr>
      <vt:lpstr>Arial</vt:lpstr>
      <vt:lpstr>Arial Black</vt:lpstr>
      <vt:lpstr>Arial Regular</vt:lpstr>
      <vt:lpstr>Calibri</vt:lpstr>
      <vt:lpstr>Calibri Light</vt:lpstr>
      <vt:lpstr>Courier New</vt:lpstr>
      <vt:lpstr>Helvetica Neue</vt:lpstr>
      <vt:lpstr>Wingdings</vt:lpstr>
      <vt:lpstr>Office Theme</vt:lpstr>
      <vt:lpstr>CMTP Content Slides</vt:lpstr>
      <vt:lpstr>Section Dividers</vt:lpstr>
      <vt:lpstr>1_Office Theme</vt:lpstr>
      <vt:lpstr>coreVWD: What does it mean for you?</vt:lpstr>
      <vt:lpstr>PowerPoint Presentation</vt:lpstr>
      <vt:lpstr>What is a Core Outcome Set?</vt:lpstr>
      <vt:lpstr>PowerPoint Presentation</vt:lpstr>
      <vt:lpstr>"A core outcome set (COS) is an agreed standardised set of outcomes that should be measured and reported, as a minimum, in      all clinical trials in specific areas of health or health care."</vt:lpstr>
      <vt:lpstr>Why do we need  Core Outcome Sets?</vt:lpstr>
      <vt:lpstr>How do we currently measure outcomes in VWD?</vt:lpstr>
      <vt:lpstr>How do we currently measure outcomes in VWD?</vt:lpstr>
      <vt:lpstr>How do we currently measure outcomes in VWD?</vt:lpstr>
      <vt:lpstr>How do we currently measure outcomes in VWD?</vt:lpstr>
      <vt:lpstr>How do we currently measure outcomes in VWD?</vt:lpstr>
      <vt:lpstr>Comparison is challenging if differing outcomes used</vt:lpstr>
      <vt:lpstr>Comparison is challenging if differing outcomes used</vt:lpstr>
      <vt:lpstr>Comparison is challenging if differing outcomes used</vt:lpstr>
      <vt:lpstr>PowerPoint Presentation</vt:lpstr>
      <vt:lpstr>PowerPoint Presentation</vt:lpstr>
      <vt:lpstr>PowerPoint Presentation</vt:lpstr>
      <vt:lpstr>PowerPoint Presentation</vt:lpstr>
      <vt:lpstr>Introduction to coreVWD and why it's important to patients and clinical trial outcomes</vt:lpstr>
      <vt:lpstr>PowerPoint Presentation</vt:lpstr>
      <vt:lpstr>Are We Counting What is Relevant?</vt:lpstr>
      <vt:lpstr>Core Outcome Sets</vt:lpstr>
      <vt:lpstr>Why do we need core outcome sets?</vt:lpstr>
      <vt:lpstr>How have core outcome sets been used in Bleeding Disorders?</vt:lpstr>
      <vt:lpstr>An evolution in understanding of key outcomes informed value assessments</vt:lpstr>
      <vt:lpstr>coreHEM Mental Health Outlook Patient Reported Outcome Tool</vt:lpstr>
      <vt:lpstr>coreVWD Project Goal</vt:lpstr>
      <vt:lpstr>Useful Across the Lifecycle of a Product</vt:lpstr>
      <vt:lpstr>The Delphi Process</vt:lpstr>
      <vt:lpstr>Multi-stakeholder by Design</vt:lpstr>
      <vt:lpstr>Multi-stakeholder by Design</vt:lpstr>
      <vt:lpstr>Rating the Outcomes</vt:lpstr>
      <vt:lpstr>Consensus Rules</vt:lpstr>
      <vt:lpstr>A Modified “Modified” Delphi?</vt:lpstr>
      <vt:lpstr>coreVWD Participants</vt:lpstr>
      <vt:lpstr>What methods can be used to engage patients as part of a multi-stakeholder group that determines a core outcome set?</vt:lpstr>
      <vt:lpstr>PowerPoint Presentation</vt:lpstr>
      <vt:lpstr>Delphi - Wisdom of Crowds</vt:lpstr>
      <vt:lpstr>Patients left behind?</vt:lpstr>
      <vt:lpstr>Examples</vt:lpstr>
      <vt:lpstr>Examples</vt:lpstr>
      <vt:lpstr>Examples</vt:lpstr>
      <vt:lpstr>Examples</vt:lpstr>
      <vt:lpstr>Examples</vt:lpstr>
      <vt:lpstr>Patient-Focused Drug Development</vt:lpstr>
      <vt:lpstr>Are we getting better?</vt:lpstr>
      <vt:lpstr>Challenges of patient participation</vt:lpstr>
      <vt:lpstr>Including patients at each step</vt:lpstr>
      <vt:lpstr>coreVWD Participants</vt:lpstr>
      <vt:lpstr>coreVWD Participants</vt:lpstr>
      <vt:lpstr>Partnering with Patient Organizations</vt:lpstr>
      <vt:lpstr>Partnering with Patient Organizations</vt:lpstr>
      <vt:lpstr>Orientation and Training</vt:lpstr>
      <vt:lpstr>coreVWD Training Sessions</vt:lpstr>
      <vt:lpstr>Delphi Consensus Process</vt:lpstr>
      <vt:lpstr>Consensus Meeting</vt:lpstr>
      <vt:lpstr>Understand Why/How a Patient Votes</vt:lpstr>
      <vt:lpstr>Rating the Outcomes</vt:lpstr>
      <vt:lpstr>Reframing the Ratings</vt:lpstr>
      <vt:lpstr>Reframing the Ratings</vt:lpstr>
      <vt:lpstr>Reframing the Ratings</vt:lpstr>
      <vt:lpstr>Patient-Important Criteria</vt:lpstr>
      <vt:lpstr>High Consensus in coreVWD</vt:lpstr>
      <vt:lpstr>Patient-Important Outcome in coreVWD</vt:lpstr>
      <vt:lpstr>coreVWD Patient-important outcomes</vt:lpstr>
      <vt:lpstr>coreVWD Patient-important outcomes</vt:lpstr>
      <vt:lpstr>What does this ultimately mean for patients and how can NMOs be involved?</vt:lpstr>
      <vt:lpstr>PowerPoint Presentation</vt:lpstr>
      <vt:lpstr>Results</vt:lpstr>
      <vt:lpstr>PowerPoint Presentation</vt:lpstr>
      <vt:lpstr>PowerPoint Presentation</vt:lpstr>
      <vt:lpstr>PowerPoint Presentation</vt:lpstr>
      <vt:lpstr>New and Emerging Therapies for VWD</vt:lpstr>
      <vt:lpstr>What is the impact of coreVWD?</vt:lpstr>
      <vt:lpstr>What does this mean for patients?</vt:lpstr>
      <vt:lpstr>Importance of NMO involvement</vt:lpstr>
      <vt:lpstr>How can NMOs be involved?</vt:lpstr>
      <vt:lpstr>How can NMOs be involved?</vt:lpstr>
      <vt:lpstr>How can NMOs be involved?</vt:lpstr>
      <vt:lpstr>coreVWD Supporters</vt:lpstr>
      <vt:lpstr>Next steps</vt:lpstr>
      <vt:lpstr>coreVWD Conclusions</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Abygail Berg</dc:creator>
  <cp:lastModifiedBy>Elizabeth Clearfield</cp:lastModifiedBy>
  <cp:revision>19</cp:revision>
  <dcterms:created xsi:type="dcterms:W3CDTF">2021-03-02T18:23:11Z</dcterms:created>
  <dcterms:modified xsi:type="dcterms:W3CDTF">2024-09-09T18:44:47Z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0x010100523880ACAC9F644F8C4EB50C7279328A</vt:lpwstr>
  </property>
  <property fmtid="{D5CDD505-2E9C-101B-9397-08002B2CF9AE}" pid="3" name="Order">
    <vt:r8>12681800</vt:r8>
  </property>
  <property fmtid="{D5CDD505-2E9C-101B-9397-08002B2CF9AE}" pid="4" name="MediaServiceImageTags">
    <vt:lpwstr/>
  </property>
</Properties>
</file>