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5" r:id="rId3"/>
    <p:sldId id="257" r:id="rId4"/>
    <p:sldId id="258" r:id="rId5"/>
    <p:sldId id="259" r:id="rId6"/>
    <p:sldId id="260" r:id="rId7"/>
    <p:sldId id="261" r:id="rId8"/>
    <p:sldId id="262" r:id="rId9"/>
    <p:sldId id="263" r:id="rId10"/>
    <p:sldId id="264" r:id="rId11"/>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F57"/>
    <a:srgbClr val="F39B23"/>
    <a:srgbClr val="3E9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02" d="100"/>
          <a:sy n="102" d="100"/>
        </p:scale>
        <p:origin x="656" y="192"/>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Kucher" userId="aeb2340d-42ad-46ec-a7ff-6232a7aec2ed" providerId="ADAL" clId="{8004F415-19B1-4F76-8E4C-043BCA3C0942}"/>
    <pc:docChg chg="custSel modSld">
      <pc:chgData name="Alexandra Kucher" userId="aeb2340d-42ad-46ec-a7ff-6232a7aec2ed" providerId="ADAL" clId="{8004F415-19B1-4F76-8E4C-043BCA3C0942}" dt="2026-04-16T14:02:54.864" v="72"/>
      <pc:docMkLst>
        <pc:docMk/>
      </pc:docMkLst>
      <pc:sldChg chg="delSp mod">
        <pc:chgData name="Alexandra Kucher" userId="aeb2340d-42ad-46ec-a7ff-6232a7aec2ed" providerId="ADAL" clId="{8004F415-19B1-4F76-8E4C-043BCA3C0942}" dt="2026-04-07T13:52:04.846" v="0" actId="478"/>
        <pc:sldMkLst>
          <pc:docMk/>
          <pc:sldMk cId="0" sldId="256"/>
        </pc:sldMkLst>
      </pc:sldChg>
      <pc:sldChg chg="modSp mod">
        <pc:chgData name="Alexandra Kucher" userId="aeb2340d-42ad-46ec-a7ff-6232a7aec2ed" providerId="ADAL" clId="{8004F415-19B1-4F76-8E4C-043BCA3C0942}" dt="2026-04-07T13:53:38.889" v="37" actId="313"/>
        <pc:sldMkLst>
          <pc:docMk/>
          <pc:sldMk cId="0" sldId="258"/>
        </pc:sldMkLst>
        <pc:spChg chg="mod">
          <ac:chgData name="Alexandra Kucher" userId="aeb2340d-42ad-46ec-a7ff-6232a7aec2ed" providerId="ADAL" clId="{8004F415-19B1-4F76-8E4C-043BCA3C0942}" dt="2026-04-07T13:53:38.889" v="37" actId="313"/>
          <ac:spMkLst>
            <pc:docMk/>
            <pc:sldMk cId="0" sldId="258"/>
            <ac:spMk id="23" creationId="{00000000-0000-0000-0000-000000000000}"/>
          </ac:spMkLst>
        </pc:spChg>
      </pc:sldChg>
      <pc:sldChg chg="addSp delSp modSp mod delAnim">
        <pc:chgData name="Alexandra Kucher" userId="aeb2340d-42ad-46ec-a7ff-6232a7aec2ed" providerId="ADAL" clId="{8004F415-19B1-4F76-8E4C-043BCA3C0942}" dt="2026-04-16T14:02:54.864" v="72"/>
        <pc:sldMkLst>
          <pc:docMk/>
          <pc:sldMk cId="0" sldId="259"/>
        </pc:sldMkLst>
        <pc:picChg chg="add mod">
          <ac:chgData name="Alexandra Kucher" userId="aeb2340d-42ad-46ec-a7ff-6232a7aec2ed" providerId="ADAL" clId="{8004F415-19B1-4F76-8E4C-043BCA3C0942}" dt="2026-04-16T14:02:54.864" v="72"/>
          <ac:picMkLst>
            <pc:docMk/>
            <pc:sldMk cId="0" sldId="259"/>
            <ac:picMk id="6" creationId="{00825061-F570-2780-6633-E04DA18A795F}"/>
          </ac:picMkLst>
        </pc:picChg>
      </pc:sldChg>
      <pc:sldChg chg="modSp mod">
        <pc:chgData name="Alexandra Kucher" userId="aeb2340d-42ad-46ec-a7ff-6232a7aec2ed" providerId="ADAL" clId="{8004F415-19B1-4F76-8E4C-043BCA3C0942}" dt="2026-04-07T13:54:19.364" v="66" actId="14100"/>
        <pc:sldMkLst>
          <pc:docMk/>
          <pc:sldMk cId="0" sldId="262"/>
        </pc:sldMkLst>
        <pc:spChg chg="mod">
          <ac:chgData name="Alexandra Kucher" userId="aeb2340d-42ad-46ec-a7ff-6232a7aec2ed" providerId="ADAL" clId="{8004F415-19B1-4F76-8E4C-043BCA3C0942}" dt="2026-04-07T13:53:00.971" v="36" actId="14100"/>
          <ac:spMkLst>
            <pc:docMk/>
            <pc:sldMk cId="0" sldId="262"/>
            <ac:spMk id="3" creationId="{00000000-0000-0000-0000-000000000000}"/>
          </ac:spMkLst>
        </pc:spChg>
        <pc:spChg chg="mod">
          <ac:chgData name="Alexandra Kucher" userId="aeb2340d-42ad-46ec-a7ff-6232a7aec2ed" providerId="ADAL" clId="{8004F415-19B1-4F76-8E4C-043BCA3C0942}" dt="2026-04-07T13:54:19.364" v="66" actId="14100"/>
          <ac:spMkLst>
            <pc:docMk/>
            <pc:sldMk cId="0" sldId="262"/>
            <ac:spMk id="21" creationId="{00000000-0000-0000-0000-000000000000}"/>
          </ac:spMkLst>
        </pc:spChg>
      </pc:sldChg>
    </pc:docChg>
  </pc:docChgLst>
  <pc:docChgLst>
    <pc:chgData name="Mark Skinner" userId="48b1af17-6ad8-46e2-af41-76b3daa8bc58" providerId="ADAL" clId="{0CA034F7-20A5-5F56-9B8A-B1941573AA41}"/>
    <pc:docChg chg="custSel modSld">
      <pc:chgData name="Mark Skinner" userId="48b1af17-6ad8-46e2-af41-76b3daa8bc58" providerId="ADAL" clId="{0CA034F7-20A5-5F56-9B8A-B1941573AA41}" dt="2026-04-21T03:13:06.354" v="16" actId="1076"/>
      <pc:docMkLst>
        <pc:docMk/>
      </pc:docMkLst>
      <pc:sldChg chg="modSp mod">
        <pc:chgData name="Mark Skinner" userId="48b1af17-6ad8-46e2-af41-76b3daa8bc58" providerId="ADAL" clId="{0CA034F7-20A5-5F56-9B8A-B1941573AA41}" dt="2026-04-17T08:27:24.636" v="1" actId="20577"/>
        <pc:sldMkLst>
          <pc:docMk/>
          <pc:sldMk cId="0" sldId="256"/>
        </pc:sldMkLst>
        <pc:spChg chg="mod">
          <ac:chgData name="Mark Skinner" userId="48b1af17-6ad8-46e2-af41-76b3daa8bc58" providerId="ADAL" clId="{0CA034F7-20A5-5F56-9B8A-B1941573AA41}" dt="2026-04-17T08:27:24.636" v="1" actId="20577"/>
          <ac:spMkLst>
            <pc:docMk/>
            <pc:sldMk cId="0" sldId="256"/>
            <ac:spMk id="9" creationId="{00000000-0000-0000-0000-000000000000}"/>
          </ac:spMkLst>
        </pc:spChg>
      </pc:sldChg>
      <pc:sldChg chg="modSp mod">
        <pc:chgData name="Mark Skinner" userId="48b1af17-6ad8-46e2-af41-76b3daa8bc58" providerId="ADAL" clId="{0CA034F7-20A5-5F56-9B8A-B1941573AA41}" dt="2026-04-21T03:13:06.354" v="16" actId="1076"/>
        <pc:sldMkLst>
          <pc:docMk/>
          <pc:sldMk cId="0" sldId="259"/>
        </pc:sldMkLst>
        <pc:picChg chg="mod">
          <ac:chgData name="Mark Skinner" userId="48b1af17-6ad8-46e2-af41-76b3daa8bc58" providerId="ADAL" clId="{0CA034F7-20A5-5F56-9B8A-B1941573AA41}" dt="2026-04-21T03:13:06.354" v="16" actId="1076"/>
          <ac:picMkLst>
            <pc:docMk/>
            <pc:sldMk cId="0" sldId="259"/>
            <ac:picMk id="2" creationId="{00000000-0000-0000-0000-000000000000}"/>
          </ac:picMkLst>
        </pc:picChg>
      </pc:sldChg>
      <pc:sldChg chg="modSp mod">
        <pc:chgData name="Mark Skinner" userId="48b1af17-6ad8-46e2-af41-76b3daa8bc58" providerId="ADAL" clId="{0CA034F7-20A5-5F56-9B8A-B1941573AA41}" dt="2026-04-17T08:30:54.911" v="15" actId="20577"/>
        <pc:sldMkLst>
          <pc:docMk/>
          <pc:sldMk cId="0" sldId="264"/>
        </pc:sldMkLst>
        <pc:spChg chg="mod">
          <ac:chgData name="Mark Skinner" userId="48b1af17-6ad8-46e2-af41-76b3daa8bc58" providerId="ADAL" clId="{0CA034F7-20A5-5F56-9B8A-B1941573AA41}" dt="2026-04-17T08:30:54.911" v="15" actId="20577"/>
          <ac:spMkLst>
            <pc:docMk/>
            <pc:sldMk cId="0" sldId="264"/>
            <ac:spMk id="14" creationId="{00000000-0000-0000-0000-000000000000}"/>
          </ac:spMkLst>
        </pc:spChg>
      </pc:sldChg>
      <pc:sldChg chg="delSp modSp mod">
        <pc:chgData name="Mark Skinner" userId="48b1af17-6ad8-46e2-af41-76b3daa8bc58" providerId="ADAL" clId="{0CA034F7-20A5-5F56-9B8A-B1941573AA41}" dt="2026-04-17T08:29:45.256" v="12" actId="20577"/>
        <pc:sldMkLst>
          <pc:docMk/>
          <pc:sldMk cId="1450146834" sldId="265"/>
        </pc:sldMkLst>
        <pc:graphicFrameChg chg="mod modGraphic">
          <ac:chgData name="Mark Skinner" userId="48b1af17-6ad8-46e2-af41-76b3daa8bc58" providerId="ADAL" clId="{0CA034F7-20A5-5F56-9B8A-B1941573AA41}" dt="2026-04-17T08:29:45.256" v="12" actId="20577"/>
          <ac:graphicFrameMkLst>
            <pc:docMk/>
            <pc:sldMk cId="1450146834" sldId="265"/>
            <ac:graphicFrameMk id="26" creationId="{018A6D7C-8626-A8F3-FABF-FF1B1231265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644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Good evening, and thank you for the opportunity to present today.</a:t>
            </a:r>
            <a:br>
              <a:rPr lang="en-US"/>
            </a:br>
            <a:r>
              <a:rPr lang="en-US"/>
              <a:t>Our abstract is titled </a:t>
            </a:r>
            <a:r>
              <a:rPr lang="en-US" i="1"/>
              <a:t>Development of a refined data dashboard for PROBE: Enhancing data interpretation and advocacy support for national patient organizations.</a:t>
            </a:r>
            <a:endParaRPr lang="en-US"/>
          </a:p>
          <a:p>
            <a:r>
              <a:rPr lang="en-US"/>
              <a:t>The PROBE study has collected standardized quality-of-life data for many years, and this work focused on redesigning the PROBE dashboard to make those data easier to interpret, easier to communicate, and more useful for advocacy and reporting.</a:t>
            </a:r>
          </a:p>
          <a:p>
            <a:r>
              <a:rPr lang="en-US"/>
              <a:t>In this presentation, I will briefly explain why the dashboard was redesigned, what was built in Power BI, how users can interact with it, and why this matters for national member organizations and future PROBE work.</a:t>
            </a:r>
          </a:p>
          <a:p>
            <a:endParaRPr lang="en-US"/>
          </a:p>
          <a:p>
            <a:r>
              <a:rPr lang="en-US"/>
              <a:t>[Timing]
0:45
</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the refined PROBE dashboard offers patient organizations a more user-friendly and effective way to interpret quality-of-life data.</a:t>
            </a:r>
          </a:p>
          <a:p>
            <a:r>
              <a:rPr lang="en-US"/>
              <a:t>By improving access to clear, interpretable PROBE and EQ-5D-5L indicators, the dashboard can support monitoring of outcomes, stronger reporting, better-informed advocacy, and more patient-centered care.</a:t>
            </a:r>
          </a:p>
          <a:p>
            <a:r>
              <a:rPr lang="en-US"/>
              <a:t>This dashboard helps turn PROBE data into accessible evidence that patient organizations can use to communicate needs, support advocacy, and strengthen patient-centered care. Thank you..</a:t>
            </a:r>
          </a:p>
          <a:p>
            <a:r>
              <a:rPr lang="en-US"/>
              <a:t>
[Timing]
0:30 + Q&amp;A</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22662-9690-849F-9E76-6EFFA0F64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3C586-7592-F5B1-52A4-792B845A4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0391A-CA00-5F71-3C3B-05CA235589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8D8627-E04D-D993-4E8F-22C749D1F5E4}"/>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4105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PROBE participation continued to grow across countries, the need for a more flexible and intuitive dashboard also became clear.</a:t>
            </a:r>
          </a:p>
          <a:p>
            <a:r>
              <a:rPr lang="en-US"/>
              <a:t>The original dashboard was valuable, but over time we saw increasing demand for a tool that could better support multiple real-world uses. National patient organizations needed a faster way to explore data, create visuals for reports and presentations, and communicate findings more clearly for local advocacy.</a:t>
            </a:r>
          </a:p>
          <a:p>
            <a:r>
              <a:rPr lang="en-US"/>
              <a:t>So the redesign was driven by three main needs: first, a growing and more diverse dataset from ongoing semi-annual collection; second, more reporting use cases across abstracts, reports, and presentations; and third, a stronger need for visual depth and easier interpretation.</a:t>
            </a:r>
          </a:p>
          <a:p>
            <a:r>
              <a:rPr lang="en-US"/>
              <a:t>Our core goal was simple: to make PROBE data easier to turn into meaningful local evidence and action.</a:t>
            </a:r>
          </a:p>
          <a:p>
            <a:endParaRPr lang="en-US"/>
          </a:p>
          <a:p>
            <a:r>
              <a:rPr lang="en-US"/>
              <a:t>Timing: 1:00
</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address those needs, we redesigned the existing PROBE dashboard in Microsoft Power BI.</a:t>
            </a:r>
          </a:p>
          <a:p>
            <a:r>
              <a:rPr lang="en-US"/>
              <a:t>The dashboard is updated monthly and connected to the central PROBE database. It organizes key PROBE metrics, including PROBE Score and EQ-5D-5L, into theme-based pages such as demographics, activities of daily living, pain, employment and education, severity and inhibitor status, treatment, joints, and utility scores.</a:t>
            </a:r>
          </a:p>
          <a:p>
            <a:r>
              <a:rPr lang="en-US"/>
              <a:t>A key feature is interactive filtering. Users can stratify data by variables such as age, severity, inhibitor status, world regions, and collection period. This allows them to tailor the view to the exact subgroup or context they want to explore.</a:t>
            </a:r>
          </a:p>
          <a:p>
            <a:r>
              <a:rPr lang="en-US"/>
              <a:t>The dashboard was also designed to support export-ready figures and summary tables, which makes it more practical for reporting and communication. Importantly, the redesign was informed by feedback from NMOs, clinicians, and patient partners.</a:t>
            </a:r>
          </a:p>
          <a:p>
            <a:r>
              <a:rPr lang="en-US"/>
              <a:t>
[Timing]
1:00
</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please watch a short 90-second dashboard walkthrough to demonstrate how the tool works in practice.</a:t>
            </a:r>
          </a:p>
          <a:p>
            <a:endParaRPr lang="en-US"/>
          </a:p>
          <a:p>
            <a:r>
              <a:rPr lang="en-US" b="1"/>
              <a:t>After video ends:</a:t>
            </a:r>
            <a:br>
              <a:rPr lang="en-US"/>
            </a:br>
            <a:r>
              <a:rPr lang="en-US"/>
              <a:t>This short demo highlights how quickly users can move across pages, apply filters, and identify the information most relevant to their needs.</a:t>
            </a:r>
          </a:p>
          <a:p>
            <a:r>
              <a:rPr lang="en-US"/>
              <a:t>
[Timing]
1:30 (video)</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major strengths of the redesigned dashboard is speed of use.</a:t>
            </a:r>
          </a:p>
          <a:p>
            <a:r>
              <a:rPr lang="en-US"/>
              <a:t>Users can move directly across themed pages using the left-side navigation, without needing to return to a home page each time. They can then apply filters to tailor the population of interest, for example by age, time frame, diagnoses severity or even customize their filters upon the request.</a:t>
            </a:r>
          </a:p>
          <a:p>
            <a:r>
              <a:rPr lang="en-US"/>
              <a:t>Within each theme, deeper views support subgroup comparisons and more focused discussion. This is especially useful when users want to explore patterns in a national cohort or compare outcomes across specific clinical groups.</a:t>
            </a:r>
          </a:p>
          <a:p>
            <a:r>
              <a:rPr lang="en-US"/>
              <a:t>Finally, the outputs can be used directly in local presentations, reports, abstracts, and advocacy briefs. So the dashboard is not only interactive, but also practical for communication and reporting.</a:t>
            </a:r>
          </a:p>
          <a:p>
            <a:r>
              <a:rPr lang="en-US"/>
              <a:t>
[Timing]
1:00</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value of the dashboard is not only in navigation, but in what it helps reveal.</a:t>
            </a:r>
          </a:p>
          <a:p>
            <a:r>
              <a:rPr lang="en-US"/>
              <a:t>Interactive charts and tables make it much easier to identify patterns across multiple quality-of-life domains. These include but not limited to mobility and activities of daily living, acute and chronic pain burden, employment and education, treatment patterns, joint outcomes, and PROBE and EQ-5D-5L scores.</a:t>
            </a:r>
          </a:p>
          <a:p>
            <a:r>
              <a:rPr lang="en-US"/>
              <a:t>Deep-dive views within each theme support more detailed interpretation, such as comparing your country outcomes by diagnoses or regions. This helps users move beyond simply viewing numbers and toward discussing what those patterns may mean in practice.</a:t>
            </a:r>
          </a:p>
          <a:p>
            <a:r>
              <a:rPr lang="en-US"/>
              <a:t>So the redesign improves clarity, not just aesthetics. It supports faster interpretation of results and helps patient organizations translate data into focused, evidence-based messages.</a:t>
            </a:r>
          </a:p>
          <a:p>
            <a:r>
              <a:rPr lang="en-US"/>
              <a:t>
[Timing]
1:15</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redesign is especially important for national member organizations.</a:t>
            </a:r>
          </a:p>
          <a:p>
            <a:r>
              <a:rPr lang="en-US"/>
              <a:t>A major challenge for many patient organizations is not just access to data, but access to data in a form that is easy to understand, communicate, and use. The redesigned dashboard helps bridge that gap.</a:t>
            </a:r>
          </a:p>
          <a:p>
            <a:r>
              <a:rPr lang="en-US"/>
              <a:t>Standardized visuals and summaries can support faster preparation of abstracts, reports, and oral presentations. At the same time, country-level or subgroup-level findings can be translated into clearer advocacy messages for stakeholders, including clinicians, policymakers, and partners.</a:t>
            </a:r>
          </a:p>
          <a:p>
            <a:r>
              <a:rPr lang="en-US"/>
              <a:t>In that sense, the dashboard strengthens the link between data interpretation and action. It gives NMOs a more communication-ready way to use PROBE findings for advocacy and quality improvement.</a:t>
            </a:r>
          </a:p>
          <a:p>
            <a:r>
              <a:rPr lang="en-US"/>
              <a:t>
[Timing]
1:00</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important aspect of this work is scalability.</a:t>
            </a:r>
          </a:p>
          <a:p>
            <a:r>
              <a:rPr lang="en-US"/>
              <a:t>The dashboard was not redesigned only for current PROBE use, but also as a foundation for future development. The same structure can support additional PROBE modules and broader rare bleeding disorder communities.</a:t>
            </a:r>
          </a:p>
          <a:p>
            <a:r>
              <a:rPr lang="en-US"/>
              <a:t>This includes future work related to women with bleeding disorders, von Willebrand disease, and other rare bleeding or platelet disorders.</a:t>
            </a:r>
          </a:p>
          <a:p>
            <a:r>
              <a:rPr lang="en-US"/>
              <a:t>So this is not simply a better dashboard for today. It is an expandable framework that can support future patient-reported outcome work across a wider range of bleeding disorders.</a:t>
            </a:r>
          </a:p>
          <a:p>
            <a:r>
              <a:rPr lang="en-US"/>
              <a:t>
[Timing]
0:45</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
    <p:bg>
      <p:bgPr>
        <a:solidFill>
          <a:srgbClr val="F7FBFC"/>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youtube.com/watch?v=EMxbrv36MK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mnt/data/a_digital_background_background_features_a_serene.png"/>
          <p:cNvPicPr>
            <a:picLocks noChangeAspect="1"/>
          </p:cNvPicPr>
          <p:nvPr/>
        </p:nvPicPr>
        <p:blipFill>
          <a:blip r:embed="rId3"/>
          <a:stretch>
            <a:fillRect/>
          </a:stretch>
        </p:blipFill>
        <p:spPr>
          <a:xfrm>
            <a:off x="0" y="0"/>
            <a:ext cx="12191695" cy="6858000"/>
          </a:xfrm>
          <a:prstGeom prst="rect">
            <a:avLst/>
          </a:prstGeom>
        </p:spPr>
      </p:pic>
      <p:sp>
        <p:nvSpPr>
          <p:cNvPr id="3" name="Shape 0"/>
          <p:cNvSpPr/>
          <p:nvPr/>
        </p:nvSpPr>
        <p:spPr>
          <a:xfrm>
            <a:off x="502920" y="502920"/>
            <a:ext cx="5394960" cy="5440680"/>
          </a:xfrm>
          <a:prstGeom prst="roundRect">
            <a:avLst>
              <a:gd name="adj" fmla="val 1525"/>
            </a:avLst>
          </a:prstGeom>
          <a:solidFill>
            <a:srgbClr val="FFFFFF">
              <a:alpha val="90000"/>
            </a:srgbClr>
          </a:solidFill>
          <a:ln w="12700">
            <a:solidFill>
              <a:srgbClr val="FFFFFF">
                <a:alpha val="0"/>
              </a:srgbClr>
            </a:solidFill>
            <a:prstDash val="solid"/>
          </a:ln>
        </p:spPr>
        <p:txBody>
          <a:bodyPr/>
          <a:lstStyle/>
          <a:p>
            <a:endParaRPr lang="en-US"/>
          </a:p>
        </p:txBody>
      </p:sp>
      <p:sp>
        <p:nvSpPr>
          <p:cNvPr id="4" name="Text 1"/>
          <p:cNvSpPr/>
          <p:nvPr/>
        </p:nvSpPr>
        <p:spPr>
          <a:xfrm>
            <a:off x="713232" y="777240"/>
            <a:ext cx="4663440" cy="1143000"/>
          </a:xfrm>
          <a:prstGeom prst="rect">
            <a:avLst/>
          </a:prstGeom>
          <a:noFill/>
          <a:ln/>
        </p:spPr>
        <p:txBody>
          <a:bodyPr wrap="square" lIns="0" tIns="0" rIns="0" bIns="0" rtlCol="0" anchor="ctr"/>
          <a:lstStyle/>
          <a:p>
            <a:pPr marL="0" indent="0">
              <a:buNone/>
            </a:pPr>
            <a:r>
              <a:rPr lang="en-US" sz="2400" b="1">
                <a:solidFill>
                  <a:srgbClr val="0C4F57"/>
                </a:solidFill>
                <a:latin typeface="Aptos Display" pitchFamily="34" charset="0"/>
                <a:ea typeface="Aptos Display" pitchFamily="34" charset="-122"/>
                <a:cs typeface="Aptos Display" pitchFamily="34" charset="-120"/>
              </a:rPr>
              <a:t>Development of a refined data dashboard for PROBE</a:t>
            </a:r>
            <a:endParaRPr lang="en-US" sz="2400"/>
          </a:p>
        </p:txBody>
      </p:sp>
      <p:sp>
        <p:nvSpPr>
          <p:cNvPr id="5" name="Text 2"/>
          <p:cNvSpPr/>
          <p:nvPr/>
        </p:nvSpPr>
        <p:spPr>
          <a:xfrm>
            <a:off x="731520" y="1965960"/>
            <a:ext cx="4526280" cy="685800"/>
          </a:xfrm>
          <a:prstGeom prst="rect">
            <a:avLst/>
          </a:prstGeom>
          <a:noFill/>
          <a:ln/>
        </p:spPr>
        <p:txBody>
          <a:bodyPr wrap="square" lIns="0" tIns="0" rIns="0" bIns="0" rtlCol="0" anchor="ctr"/>
          <a:lstStyle/>
          <a:p>
            <a:pPr marL="0" indent="0">
              <a:buNone/>
            </a:pPr>
            <a:r>
              <a:rPr lang="en-US" sz="1650">
                <a:solidFill>
                  <a:srgbClr val="2A4453"/>
                </a:solidFill>
                <a:latin typeface="Aptos" pitchFamily="34" charset="0"/>
                <a:ea typeface="Aptos" pitchFamily="34" charset="-122"/>
                <a:cs typeface="Aptos" pitchFamily="34" charset="-120"/>
              </a:rPr>
              <a:t>Enhancing data interpretation and advocacy support for national patient organizations</a:t>
            </a:r>
            <a:endParaRPr lang="en-US" sz="1650"/>
          </a:p>
        </p:txBody>
      </p:sp>
      <p:sp>
        <p:nvSpPr>
          <p:cNvPr id="6" name="Shape 3"/>
          <p:cNvSpPr/>
          <p:nvPr/>
        </p:nvSpPr>
        <p:spPr>
          <a:xfrm>
            <a:off x="731520" y="2880360"/>
            <a:ext cx="4297680" cy="512064"/>
          </a:xfrm>
          <a:prstGeom prst="roundRect">
            <a:avLst>
              <a:gd name="adj" fmla="val 14286"/>
            </a:avLst>
          </a:prstGeom>
          <a:solidFill>
            <a:srgbClr val="F39B23"/>
          </a:solidFill>
          <a:ln w="12700">
            <a:solidFill>
              <a:srgbClr val="F39B23">
                <a:alpha val="0"/>
              </a:srgbClr>
            </a:solidFill>
            <a:prstDash val="solid"/>
          </a:ln>
        </p:spPr>
        <p:txBody>
          <a:bodyPr/>
          <a:lstStyle/>
          <a:p>
            <a:endParaRPr lang="en-US"/>
          </a:p>
        </p:txBody>
      </p:sp>
      <p:sp>
        <p:nvSpPr>
          <p:cNvPr id="7" name="Text 4"/>
          <p:cNvSpPr/>
          <p:nvPr/>
        </p:nvSpPr>
        <p:spPr>
          <a:xfrm>
            <a:off x="877824" y="3035808"/>
            <a:ext cx="4005072" cy="146304"/>
          </a:xfrm>
          <a:prstGeom prst="rect">
            <a:avLst/>
          </a:prstGeom>
          <a:noFill/>
          <a:ln/>
        </p:spPr>
        <p:txBody>
          <a:bodyPr wrap="square" lIns="0" tIns="0" rIns="0" bIns="0" rtlCol="0" anchor="ctr"/>
          <a:lstStyle/>
          <a:p>
            <a:pPr marL="0" indent="0">
              <a:buNone/>
            </a:pPr>
            <a:r>
              <a:rPr lang="en-US" sz="1250" b="1">
                <a:solidFill>
                  <a:srgbClr val="FFFFFF"/>
                </a:solidFill>
                <a:latin typeface="Aptos" pitchFamily="34" charset="0"/>
                <a:ea typeface="Aptos" pitchFamily="34" charset="-122"/>
                <a:cs typeface="Aptos" pitchFamily="34" charset="-120"/>
              </a:rPr>
              <a:t>WFH Congress 2026 • Oral presentation • 9 min total</a:t>
            </a:r>
            <a:endParaRPr lang="en-US" sz="1250"/>
          </a:p>
        </p:txBody>
      </p:sp>
      <p:sp>
        <p:nvSpPr>
          <p:cNvPr id="9" name="Text 6"/>
          <p:cNvSpPr/>
          <p:nvPr/>
        </p:nvSpPr>
        <p:spPr>
          <a:xfrm>
            <a:off x="749808" y="4251960"/>
            <a:ext cx="3291840" cy="219456"/>
          </a:xfrm>
          <a:prstGeom prst="rect">
            <a:avLst/>
          </a:prstGeom>
          <a:noFill/>
          <a:ln/>
        </p:spPr>
        <p:txBody>
          <a:bodyPr wrap="square" lIns="0" tIns="0" rIns="0" bIns="0" rtlCol="0" anchor="ctr"/>
          <a:lstStyle/>
          <a:p>
            <a:pPr marL="0" indent="0">
              <a:buNone/>
            </a:pPr>
            <a:r>
              <a:rPr lang="en-US" sz="1200" i="1" dirty="0">
                <a:solidFill>
                  <a:srgbClr val="3E9397"/>
                </a:solidFill>
                <a:latin typeface="Aptos" pitchFamily="34" charset="0"/>
                <a:ea typeface="Aptos" pitchFamily="34" charset="-122"/>
                <a:cs typeface="Aptos" pitchFamily="34" charset="-120"/>
              </a:rPr>
              <a:t>Presented by Mark W. Skinner</a:t>
            </a:r>
          </a:p>
          <a:p>
            <a:pPr marL="0" indent="0">
              <a:buNone/>
            </a:pPr>
            <a:r>
              <a:rPr lang="en-US" sz="1200" i="1" dirty="0">
                <a:solidFill>
                  <a:srgbClr val="3E9397"/>
                </a:solidFill>
                <a:latin typeface="Aptos" pitchFamily="34" charset="0"/>
                <a:ea typeface="Aptos" pitchFamily="34" charset="-122"/>
                <a:cs typeface="Aptos" pitchFamily="34" charset="-120"/>
              </a:rPr>
              <a:t>Prepared by Alexandra (Sasha) Kucher </a:t>
            </a:r>
            <a:endParaRPr lang="en-US" sz="1200" dirty="0"/>
          </a:p>
        </p:txBody>
      </p:sp>
      <p:pic>
        <p:nvPicPr>
          <p:cNvPr id="10" name="Image 1" descr="/mnt/data/Probe_Logo_registered-bar_v04.jpg"/>
          <p:cNvPicPr>
            <a:picLocks noChangeAspect="1"/>
          </p:cNvPicPr>
          <p:nvPr/>
        </p:nvPicPr>
        <p:blipFill>
          <a:blip r:embed="rId4"/>
          <a:stretch>
            <a:fillRect/>
          </a:stretch>
        </p:blipFill>
        <p:spPr>
          <a:xfrm>
            <a:off x="920583" y="5166360"/>
            <a:ext cx="1999314" cy="548640"/>
          </a:xfrm>
          <a:prstGeom prst="rect">
            <a:avLst/>
          </a:prstGeom>
        </p:spPr>
      </p:pic>
      <p:sp>
        <p:nvSpPr>
          <p:cNvPr id="11" name="Shape 7"/>
          <p:cNvSpPr/>
          <p:nvPr/>
        </p:nvSpPr>
        <p:spPr>
          <a:xfrm>
            <a:off x="5943600" y="685800"/>
            <a:ext cx="5650992" cy="5440680"/>
          </a:xfrm>
          <a:prstGeom prst="roundRect">
            <a:avLst>
              <a:gd name="adj" fmla="val 1513"/>
            </a:avLst>
          </a:prstGeom>
          <a:solidFill>
            <a:srgbClr val="FFFFFF">
              <a:alpha val="97000"/>
            </a:srgbClr>
          </a:solidFill>
          <a:ln w="12700">
            <a:solidFill>
              <a:srgbClr val="FFFFFF">
                <a:alpha val="0"/>
              </a:srgbClr>
            </a:solidFill>
            <a:prstDash val="solid"/>
          </a:ln>
          <a:effectLst>
            <a:outerShdw blurRad="19050" dist="50800" dir="2700000" algn="bl" rotWithShape="0">
              <a:srgbClr val="9FC5C9">
                <a:alpha val="18000"/>
              </a:srgbClr>
            </a:outerShdw>
          </a:effectLst>
        </p:spPr>
        <p:txBody>
          <a:bodyPr/>
          <a:lstStyle/>
          <a:p>
            <a:endParaRPr lang="en-US"/>
          </a:p>
        </p:txBody>
      </p:sp>
      <p:pic>
        <p:nvPicPr>
          <p:cNvPr id="12" name="Image 2" descr="/mnt/data/probe_frames/dashboard_main.png"/>
          <p:cNvPicPr>
            <a:picLocks noChangeAspect="1"/>
          </p:cNvPicPr>
          <p:nvPr/>
        </p:nvPicPr>
        <p:blipFill>
          <a:blip r:embed="rId5"/>
          <a:stretch>
            <a:fillRect/>
          </a:stretch>
        </p:blipFill>
        <p:spPr>
          <a:xfrm>
            <a:off x="6249416" y="932688"/>
            <a:ext cx="5039360" cy="2834640"/>
          </a:xfrm>
          <a:prstGeom prst="rect">
            <a:avLst/>
          </a:prstGeom>
        </p:spPr>
      </p:pic>
      <p:sp>
        <p:nvSpPr>
          <p:cNvPr id="13" name="Shape 8"/>
          <p:cNvSpPr/>
          <p:nvPr/>
        </p:nvSpPr>
        <p:spPr>
          <a:xfrm>
            <a:off x="6236208" y="3913632"/>
            <a:ext cx="2514600" cy="1664208"/>
          </a:xfrm>
          <a:prstGeom prst="roundRect">
            <a:avLst>
              <a:gd name="adj" fmla="val 4396"/>
            </a:avLst>
          </a:prstGeom>
          <a:solidFill>
            <a:srgbClr val="FFFFFF"/>
          </a:solidFill>
          <a:ln w="12700">
            <a:solidFill>
              <a:srgbClr val="C8E8EA"/>
            </a:solidFill>
            <a:prstDash val="solid"/>
          </a:ln>
          <a:effectLst>
            <a:outerShdw blurRad="12700" dist="50800" dir="2700000" algn="bl" rotWithShape="0">
              <a:srgbClr val="A0C7CA">
                <a:alpha val="18000"/>
              </a:srgbClr>
            </a:outerShdw>
          </a:effectLst>
        </p:spPr>
        <p:txBody>
          <a:bodyPr/>
          <a:lstStyle/>
          <a:p>
            <a:endParaRPr lang="en-US"/>
          </a:p>
        </p:txBody>
      </p:sp>
      <p:pic>
        <p:nvPicPr>
          <p:cNvPr id="14" name="Image 3" descr="/mnt/data/probe_frames/filters.png"/>
          <p:cNvPicPr>
            <a:picLocks noChangeAspect="1"/>
          </p:cNvPicPr>
          <p:nvPr/>
        </p:nvPicPr>
        <p:blipFill>
          <a:blip r:embed="rId6"/>
          <a:stretch>
            <a:fillRect/>
          </a:stretch>
        </p:blipFill>
        <p:spPr>
          <a:xfrm>
            <a:off x="6291072" y="4069366"/>
            <a:ext cx="2404872" cy="1352741"/>
          </a:xfrm>
          <a:prstGeom prst="rect">
            <a:avLst/>
          </a:prstGeom>
        </p:spPr>
      </p:pic>
      <p:sp>
        <p:nvSpPr>
          <p:cNvPr id="15" name="Shape 9"/>
          <p:cNvSpPr/>
          <p:nvPr/>
        </p:nvSpPr>
        <p:spPr>
          <a:xfrm>
            <a:off x="8887968" y="3913632"/>
            <a:ext cx="2514600" cy="1664208"/>
          </a:xfrm>
          <a:prstGeom prst="roundRect">
            <a:avLst>
              <a:gd name="adj" fmla="val 4396"/>
            </a:avLst>
          </a:prstGeom>
          <a:solidFill>
            <a:srgbClr val="FFFFFF"/>
          </a:solidFill>
          <a:ln w="12700">
            <a:solidFill>
              <a:srgbClr val="C8E8EA"/>
            </a:solidFill>
            <a:prstDash val="solid"/>
          </a:ln>
          <a:effectLst>
            <a:outerShdw blurRad="12700" dist="50800" dir="2700000" algn="bl" rotWithShape="0">
              <a:srgbClr val="A0C7CA">
                <a:alpha val="18000"/>
              </a:srgbClr>
            </a:outerShdw>
          </a:effectLst>
        </p:spPr>
        <p:txBody>
          <a:bodyPr/>
          <a:lstStyle/>
          <a:p>
            <a:endParaRPr lang="en-US"/>
          </a:p>
        </p:txBody>
      </p:sp>
      <p:pic>
        <p:nvPicPr>
          <p:cNvPr id="16" name="Image 4" descr="/mnt/data/probe_frames/scores.png"/>
          <p:cNvPicPr>
            <a:picLocks noChangeAspect="1"/>
          </p:cNvPicPr>
          <p:nvPr/>
        </p:nvPicPr>
        <p:blipFill>
          <a:blip r:embed="rId7"/>
          <a:stretch>
            <a:fillRect/>
          </a:stretch>
        </p:blipFill>
        <p:spPr>
          <a:xfrm>
            <a:off x="8942832" y="4069366"/>
            <a:ext cx="2404872" cy="1352741"/>
          </a:xfrm>
          <a:prstGeom prst="rect">
            <a:avLst/>
          </a:prstGeom>
        </p:spPr>
      </p:pic>
      <p:sp>
        <p:nvSpPr>
          <p:cNvPr id="17" name="Text 10"/>
          <p:cNvSpPr/>
          <p:nvPr/>
        </p:nvSpPr>
        <p:spPr>
          <a:xfrm>
            <a:off x="6236208" y="5669280"/>
            <a:ext cx="5029200" cy="310896"/>
          </a:xfrm>
          <a:prstGeom prst="rect">
            <a:avLst/>
          </a:prstGeom>
          <a:noFill/>
          <a:ln/>
        </p:spPr>
        <p:txBody>
          <a:bodyPr wrap="square" lIns="0" tIns="0" rIns="0" bIns="0" rtlCol="0" anchor="ctr"/>
          <a:lstStyle/>
          <a:p>
            <a:pPr marL="0" indent="0">
              <a:buNone/>
            </a:pPr>
            <a:r>
              <a:rPr lang="en-US" sz="1250" b="1">
                <a:solidFill>
                  <a:srgbClr val="2A4453"/>
                </a:solidFill>
                <a:latin typeface="Aptos" pitchFamily="34" charset="0"/>
                <a:ea typeface="Aptos" pitchFamily="34" charset="-122"/>
                <a:cs typeface="Aptos" pitchFamily="34" charset="-120"/>
              </a:rPr>
              <a:t>A refreshed Power BI dashboard for clearer quality-of-life reporting, faster interpretation, and stronger advocacy support.</a:t>
            </a:r>
            <a:endParaRPr lang="en-US" sz="1250"/>
          </a:p>
        </p:txBody>
      </p:sp>
      <p:sp>
        <p:nvSpPr>
          <p:cNvPr id="18" name="Shape 11"/>
          <p:cNvSpPr/>
          <p:nvPr/>
        </p:nvSpPr>
        <p:spPr>
          <a:xfrm>
            <a:off x="566928" y="6419088"/>
            <a:ext cx="11064240" cy="0"/>
          </a:xfrm>
          <a:prstGeom prst="line">
            <a:avLst/>
          </a:prstGeom>
          <a:noFill/>
          <a:ln w="10160">
            <a:solidFill>
              <a:srgbClr val="CDEEEF"/>
            </a:solidFill>
            <a:prstDash val="solid"/>
          </a:ln>
        </p:spPr>
        <p:txBody>
          <a:bodyPr/>
          <a:lstStyle/>
          <a:p>
            <a:endParaRPr lang="en-US"/>
          </a:p>
        </p:txBody>
      </p:sp>
      <p:sp>
        <p:nvSpPr>
          <p:cNvPr id="19" name="Text 12"/>
          <p:cNvSpPr/>
          <p:nvPr/>
        </p:nvSpPr>
        <p:spPr>
          <a:xfrm>
            <a:off x="658368" y="6473952"/>
            <a:ext cx="4206240" cy="146304"/>
          </a:xfrm>
          <a:prstGeom prst="rect">
            <a:avLst/>
          </a:prstGeom>
          <a:noFill/>
          <a:ln/>
        </p:spPr>
        <p:txBody>
          <a:bodyPr wrap="square" lIns="0" tIns="0" rIns="0" bIns="0" rtlCol="0" anchor="ctr"/>
          <a:lstStyle/>
          <a:p>
            <a:pPr marL="0" indent="0">
              <a:buNone/>
            </a:pPr>
            <a:r>
              <a:rPr lang="en-US" sz="850">
                <a:solidFill>
                  <a:srgbClr val="687883"/>
                </a:solidFill>
                <a:latin typeface="Aptos" pitchFamily="34" charset="0"/>
                <a:ea typeface="Aptos" pitchFamily="34" charset="-122"/>
                <a:cs typeface="Aptos" pitchFamily="34" charset="-120"/>
              </a:rPr>
              <a:t>PROBE Dashboard • Oral presentation</a:t>
            </a:r>
            <a:endParaRPr lang="en-US" sz="850"/>
          </a:p>
        </p:txBody>
      </p:sp>
      <p:sp>
        <p:nvSpPr>
          <p:cNvPr id="20" name="Text 13"/>
          <p:cNvSpPr/>
          <p:nvPr/>
        </p:nvSpPr>
        <p:spPr>
          <a:xfrm>
            <a:off x="8595360" y="6473952"/>
            <a:ext cx="2286000" cy="146304"/>
          </a:xfrm>
          <a:prstGeom prst="rect">
            <a:avLst/>
          </a:prstGeom>
          <a:noFill/>
          <a:ln/>
        </p:spPr>
        <p:txBody>
          <a:bodyPr wrap="square" lIns="0" tIns="0" rIns="0" bIns="0" rtlCol="0" anchor="ctr"/>
          <a:lstStyle/>
          <a:p>
            <a:pPr marL="0" indent="0" algn="r">
              <a:buNone/>
            </a:pPr>
            <a:r>
              <a:rPr lang="en-US" sz="850">
                <a:solidFill>
                  <a:srgbClr val="687883"/>
                </a:solidFill>
                <a:latin typeface="Aptos" pitchFamily="34" charset="0"/>
                <a:ea typeface="Aptos" pitchFamily="34" charset="-122"/>
                <a:cs typeface="Aptos" pitchFamily="34" charset="-120"/>
              </a:rPr>
              <a:t>Opening</a:t>
            </a:r>
            <a:endParaRPr lang="en-US" sz="850"/>
          </a:p>
        </p:txBody>
      </p:sp>
      <p:sp>
        <p:nvSpPr>
          <p:cNvPr id="21" name="Text 14"/>
          <p:cNvSpPr/>
          <p:nvPr/>
        </p:nvSpPr>
        <p:spPr>
          <a:xfrm>
            <a:off x="11064240" y="6441948"/>
            <a:ext cx="365760" cy="182880"/>
          </a:xfrm>
          <a:prstGeom prst="rect">
            <a:avLst/>
          </a:prstGeom>
          <a:noFill/>
          <a:ln/>
        </p:spPr>
        <p:txBody>
          <a:bodyPr wrap="square" lIns="0" tIns="0" rIns="0" bIns="0" rtlCol="0" anchor="ctr"/>
          <a:lstStyle/>
          <a:p>
            <a:pPr marL="0" indent="0" algn="r">
              <a:buNone/>
            </a:pPr>
            <a:r>
              <a:rPr lang="en-US" sz="900" b="1">
                <a:solidFill>
                  <a:srgbClr val="0C4F57"/>
                </a:solidFill>
                <a:latin typeface="Aptos" pitchFamily="34" charset="0"/>
                <a:ea typeface="Aptos" pitchFamily="34" charset="-122"/>
                <a:cs typeface="Aptos" pitchFamily="34" charset="-120"/>
              </a:rPr>
              <a:t>1</a:t>
            </a:r>
            <a:endParaRPr lang="en-US" sz="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mnt/data/a_digital_illustration_serves_as_a_background_with.png"/>
          <p:cNvPicPr>
            <a:picLocks noChangeAspect="1"/>
          </p:cNvPicPr>
          <p:nvPr/>
        </p:nvPicPr>
        <p:blipFill>
          <a:blip r:embed="rId3"/>
          <a:stretch>
            <a:fillRect/>
          </a:stretch>
        </p:blipFill>
        <p:spPr>
          <a:xfrm>
            <a:off x="0" y="0"/>
            <a:ext cx="12191695" cy="6858000"/>
          </a:xfrm>
          <a:prstGeom prst="rect">
            <a:avLst/>
          </a:prstGeom>
        </p:spPr>
      </p:pic>
      <p:sp>
        <p:nvSpPr>
          <p:cNvPr id="3" name="Shape 0"/>
          <p:cNvSpPr/>
          <p:nvPr/>
        </p:nvSpPr>
        <p:spPr>
          <a:xfrm>
            <a:off x="685800" y="868680"/>
            <a:ext cx="6675120" cy="4663440"/>
          </a:xfrm>
          <a:prstGeom prst="roundRect">
            <a:avLst>
              <a:gd name="adj" fmla="val 1569"/>
            </a:avLst>
          </a:prstGeom>
          <a:solidFill>
            <a:srgbClr val="FFFFFF">
              <a:alpha val="92000"/>
            </a:srgbClr>
          </a:solidFill>
          <a:ln w="12700">
            <a:solidFill>
              <a:srgbClr val="FFFFFF">
                <a:alpha val="0"/>
              </a:srgbClr>
            </a:solidFill>
            <a:prstDash val="solid"/>
          </a:ln>
        </p:spPr>
        <p:txBody>
          <a:bodyPr/>
          <a:lstStyle/>
          <a:p>
            <a:r>
              <a:rPr lang="en-US"/>
              <a:t> </a:t>
            </a:r>
          </a:p>
        </p:txBody>
      </p:sp>
      <p:sp>
        <p:nvSpPr>
          <p:cNvPr id="4" name="Text 1"/>
          <p:cNvSpPr/>
          <p:nvPr/>
        </p:nvSpPr>
        <p:spPr>
          <a:xfrm>
            <a:off x="914400" y="1143000"/>
            <a:ext cx="2286000" cy="329184"/>
          </a:xfrm>
          <a:prstGeom prst="rect">
            <a:avLst/>
          </a:prstGeom>
          <a:noFill/>
          <a:ln/>
        </p:spPr>
        <p:txBody>
          <a:bodyPr wrap="square" lIns="0" tIns="0" rIns="0" bIns="0" rtlCol="0" anchor="ctr"/>
          <a:lstStyle/>
          <a:p>
            <a:pPr marL="0" indent="0">
              <a:buNone/>
            </a:pPr>
            <a:r>
              <a:rPr lang="en-US" sz="2800" b="1">
                <a:solidFill>
                  <a:srgbClr val="0C4F57"/>
                </a:solidFill>
                <a:latin typeface="Aptos Display" pitchFamily="34" charset="0"/>
                <a:ea typeface="Aptos Display" pitchFamily="34" charset="-122"/>
                <a:cs typeface="Aptos Display" pitchFamily="34" charset="-120"/>
              </a:rPr>
              <a:t>Thank you</a:t>
            </a:r>
            <a:endParaRPr lang="en-US" sz="2800"/>
          </a:p>
        </p:txBody>
      </p:sp>
      <p:sp>
        <p:nvSpPr>
          <p:cNvPr id="5" name="Text 2"/>
          <p:cNvSpPr/>
          <p:nvPr/>
        </p:nvSpPr>
        <p:spPr>
          <a:xfrm>
            <a:off x="932688" y="1664208"/>
            <a:ext cx="5806440" cy="914400"/>
          </a:xfrm>
          <a:prstGeom prst="rect">
            <a:avLst/>
          </a:prstGeom>
          <a:noFill/>
          <a:ln/>
        </p:spPr>
        <p:txBody>
          <a:bodyPr wrap="square" lIns="0" tIns="0" rIns="0" bIns="0" rtlCol="0" anchor="ctr"/>
          <a:lstStyle/>
          <a:p>
            <a:pPr marL="0" indent="0">
              <a:buNone/>
            </a:pPr>
            <a:r>
              <a:rPr lang="en-US" sz="1800" b="1">
                <a:solidFill>
                  <a:srgbClr val="2A4453"/>
                </a:solidFill>
                <a:latin typeface="Aptos" pitchFamily="34" charset="0"/>
                <a:ea typeface="Aptos" pitchFamily="34" charset="-122"/>
                <a:cs typeface="Aptos" pitchFamily="34" charset="-120"/>
              </a:rPr>
              <a:t>Enhanced access to clear, interpretable PROBE and EQ-5D-5L indicators can help patient organizations monitor outcomes, inform policy, and strengthen patient-centered care.</a:t>
            </a:r>
            <a:endParaRPr lang="en-US" sz="1800"/>
          </a:p>
        </p:txBody>
      </p:sp>
      <p:sp>
        <p:nvSpPr>
          <p:cNvPr id="6" name="Text 3"/>
          <p:cNvSpPr/>
          <p:nvPr/>
        </p:nvSpPr>
        <p:spPr>
          <a:xfrm>
            <a:off x="932688" y="2788920"/>
            <a:ext cx="2560320" cy="182880"/>
          </a:xfrm>
          <a:prstGeom prst="rect">
            <a:avLst/>
          </a:prstGeom>
          <a:noFill/>
          <a:ln/>
        </p:spPr>
        <p:txBody>
          <a:bodyPr wrap="square" lIns="0" tIns="0" rIns="0" bIns="0" rtlCol="0" anchor="ctr"/>
          <a:lstStyle/>
          <a:p>
            <a:pPr marL="0" indent="0">
              <a:buNone/>
            </a:pPr>
            <a:r>
              <a:rPr lang="en-US" sz="1600" b="1">
                <a:solidFill>
                  <a:srgbClr val="0C4F57"/>
                </a:solidFill>
                <a:latin typeface="Aptos" pitchFamily="34" charset="0"/>
                <a:ea typeface="Aptos" pitchFamily="34" charset="-122"/>
                <a:cs typeface="Aptos" pitchFamily="34" charset="-120"/>
              </a:rPr>
              <a:t>Final take-home points</a:t>
            </a:r>
            <a:endParaRPr lang="en-US" sz="1600"/>
          </a:p>
        </p:txBody>
      </p:sp>
      <p:sp>
        <p:nvSpPr>
          <p:cNvPr id="7" name="Shape 4"/>
          <p:cNvSpPr/>
          <p:nvPr/>
        </p:nvSpPr>
        <p:spPr>
          <a:xfrm>
            <a:off x="987552" y="3127248"/>
            <a:ext cx="164592" cy="164592"/>
          </a:xfrm>
          <a:prstGeom prst="ellipse">
            <a:avLst/>
          </a:prstGeom>
          <a:solidFill>
            <a:srgbClr val="3E9397"/>
          </a:solidFill>
          <a:ln w="12700">
            <a:solidFill>
              <a:srgbClr val="3E9397">
                <a:alpha val="0"/>
              </a:srgbClr>
            </a:solidFill>
            <a:prstDash val="solid"/>
          </a:ln>
        </p:spPr>
        <p:txBody>
          <a:bodyPr/>
          <a:lstStyle/>
          <a:p>
            <a:endParaRPr lang="en-US"/>
          </a:p>
        </p:txBody>
      </p:sp>
      <p:sp>
        <p:nvSpPr>
          <p:cNvPr id="8" name="Text 5"/>
          <p:cNvSpPr/>
          <p:nvPr/>
        </p:nvSpPr>
        <p:spPr>
          <a:xfrm>
            <a:off x="1280160" y="3044952"/>
            <a:ext cx="5440680" cy="201168"/>
          </a:xfrm>
          <a:prstGeom prst="rect">
            <a:avLst/>
          </a:prstGeom>
          <a:noFill/>
          <a:ln/>
        </p:spPr>
        <p:txBody>
          <a:bodyPr wrap="square" lIns="0" tIns="0" rIns="0" bIns="0" rtlCol="0" anchor="ctr"/>
          <a:lstStyle/>
          <a:p>
            <a:pPr marL="0" indent="0">
              <a:buNone/>
            </a:pPr>
            <a:r>
              <a:rPr lang="en-US" sz="1270">
                <a:solidFill>
                  <a:srgbClr val="2A4453"/>
                </a:solidFill>
                <a:latin typeface="Aptos" pitchFamily="34" charset="0"/>
                <a:ea typeface="Aptos" pitchFamily="34" charset="-122"/>
                <a:cs typeface="Aptos" pitchFamily="34" charset="-120"/>
              </a:rPr>
              <a:t>Designed with NMOs and patient partners in mind</a:t>
            </a:r>
            <a:endParaRPr lang="en-US" sz="1270"/>
          </a:p>
        </p:txBody>
      </p:sp>
      <p:sp>
        <p:nvSpPr>
          <p:cNvPr id="9" name="Shape 6"/>
          <p:cNvSpPr/>
          <p:nvPr/>
        </p:nvSpPr>
        <p:spPr>
          <a:xfrm>
            <a:off x="987552" y="3639312"/>
            <a:ext cx="164592" cy="164592"/>
          </a:xfrm>
          <a:prstGeom prst="ellipse">
            <a:avLst/>
          </a:prstGeom>
          <a:solidFill>
            <a:srgbClr val="F39B23"/>
          </a:solidFill>
          <a:ln w="12700">
            <a:solidFill>
              <a:srgbClr val="F39B23">
                <a:alpha val="0"/>
              </a:srgbClr>
            </a:solidFill>
            <a:prstDash val="solid"/>
          </a:ln>
        </p:spPr>
        <p:txBody>
          <a:bodyPr/>
          <a:lstStyle/>
          <a:p>
            <a:endParaRPr lang="en-US"/>
          </a:p>
        </p:txBody>
      </p:sp>
      <p:sp>
        <p:nvSpPr>
          <p:cNvPr id="10" name="Text 7"/>
          <p:cNvSpPr/>
          <p:nvPr/>
        </p:nvSpPr>
        <p:spPr>
          <a:xfrm>
            <a:off x="1280160" y="3557016"/>
            <a:ext cx="5440680" cy="201168"/>
          </a:xfrm>
          <a:prstGeom prst="rect">
            <a:avLst/>
          </a:prstGeom>
          <a:noFill/>
          <a:ln/>
        </p:spPr>
        <p:txBody>
          <a:bodyPr wrap="square" lIns="0" tIns="0" rIns="0" bIns="0" rtlCol="0" anchor="ctr"/>
          <a:lstStyle/>
          <a:p>
            <a:pPr marL="0" indent="0">
              <a:buNone/>
            </a:pPr>
            <a:r>
              <a:rPr lang="en-US" sz="1270">
                <a:solidFill>
                  <a:srgbClr val="2A4453"/>
                </a:solidFill>
                <a:latin typeface="Aptos" pitchFamily="34" charset="0"/>
                <a:ea typeface="Aptos" pitchFamily="34" charset="-122"/>
                <a:cs typeface="Aptos" pitchFamily="34" charset="-120"/>
              </a:rPr>
              <a:t>Built for faster interpretation, cleaner reporting, and stronger advocacy</a:t>
            </a:r>
            <a:endParaRPr lang="en-US" sz="1270"/>
          </a:p>
        </p:txBody>
      </p:sp>
      <p:sp>
        <p:nvSpPr>
          <p:cNvPr id="11" name="Shape 8"/>
          <p:cNvSpPr/>
          <p:nvPr/>
        </p:nvSpPr>
        <p:spPr>
          <a:xfrm>
            <a:off x="987552" y="4151376"/>
            <a:ext cx="164592" cy="164592"/>
          </a:xfrm>
          <a:prstGeom prst="ellipse">
            <a:avLst/>
          </a:prstGeom>
          <a:solidFill>
            <a:srgbClr val="7FBF5B"/>
          </a:solidFill>
          <a:ln w="12700">
            <a:solidFill>
              <a:srgbClr val="7FBF5B">
                <a:alpha val="0"/>
              </a:srgbClr>
            </a:solidFill>
            <a:prstDash val="solid"/>
          </a:ln>
        </p:spPr>
        <p:txBody>
          <a:bodyPr/>
          <a:lstStyle/>
          <a:p>
            <a:endParaRPr lang="en-US"/>
          </a:p>
        </p:txBody>
      </p:sp>
      <p:sp>
        <p:nvSpPr>
          <p:cNvPr id="12" name="Text 9"/>
          <p:cNvSpPr/>
          <p:nvPr/>
        </p:nvSpPr>
        <p:spPr>
          <a:xfrm>
            <a:off x="1280160" y="4069080"/>
            <a:ext cx="5440680" cy="201168"/>
          </a:xfrm>
          <a:prstGeom prst="rect">
            <a:avLst/>
          </a:prstGeom>
          <a:noFill/>
          <a:ln/>
        </p:spPr>
        <p:txBody>
          <a:bodyPr wrap="square" lIns="0" tIns="0" rIns="0" bIns="0" rtlCol="0" anchor="ctr"/>
          <a:lstStyle/>
          <a:p>
            <a:pPr marL="0" indent="0">
              <a:buNone/>
            </a:pPr>
            <a:r>
              <a:rPr lang="en-US" sz="1270">
                <a:solidFill>
                  <a:srgbClr val="2A4453"/>
                </a:solidFill>
                <a:latin typeface="Aptos" pitchFamily="34" charset="0"/>
                <a:ea typeface="Aptos" pitchFamily="34" charset="-122"/>
                <a:cs typeface="Aptos" pitchFamily="34" charset="-120"/>
              </a:rPr>
              <a:t>Scalable for future PROBE modules and broader bleeding disorder communities</a:t>
            </a:r>
            <a:endParaRPr lang="en-US" sz="1270"/>
          </a:p>
        </p:txBody>
      </p:sp>
      <p:sp>
        <p:nvSpPr>
          <p:cNvPr id="13" name="Text 10"/>
          <p:cNvSpPr/>
          <p:nvPr/>
        </p:nvSpPr>
        <p:spPr>
          <a:xfrm>
            <a:off x="932688" y="4659284"/>
            <a:ext cx="1554480" cy="201168"/>
          </a:xfrm>
          <a:prstGeom prst="rect">
            <a:avLst/>
          </a:prstGeom>
          <a:noFill/>
          <a:ln/>
        </p:spPr>
        <p:txBody>
          <a:bodyPr wrap="square" lIns="0" tIns="0" rIns="0" bIns="0" rtlCol="0" anchor="ctr"/>
          <a:lstStyle/>
          <a:p>
            <a:pPr marL="0" indent="0">
              <a:buNone/>
            </a:pPr>
            <a:r>
              <a:rPr lang="en-US" sz="1600" b="1">
                <a:solidFill>
                  <a:srgbClr val="0C4F57"/>
                </a:solidFill>
                <a:latin typeface="Aptos" pitchFamily="34" charset="0"/>
                <a:ea typeface="Aptos" pitchFamily="34" charset="-122"/>
                <a:cs typeface="Aptos" pitchFamily="34" charset="-120"/>
              </a:rPr>
              <a:t>Questions?</a:t>
            </a:r>
            <a:endParaRPr lang="en-US" sz="1600"/>
          </a:p>
        </p:txBody>
      </p:sp>
      <p:sp>
        <p:nvSpPr>
          <p:cNvPr id="14" name="Text 11"/>
          <p:cNvSpPr/>
          <p:nvPr/>
        </p:nvSpPr>
        <p:spPr>
          <a:xfrm>
            <a:off x="932688" y="4979324"/>
            <a:ext cx="5806440" cy="288452"/>
          </a:xfrm>
          <a:prstGeom prst="rect">
            <a:avLst/>
          </a:prstGeom>
          <a:noFill/>
          <a:ln/>
        </p:spPr>
        <p:txBody>
          <a:bodyPr wrap="square" lIns="0" tIns="0" rIns="0" bIns="0" rtlCol="0" anchor="ctr"/>
          <a:lstStyle/>
          <a:p>
            <a:pPr marL="0" indent="0">
              <a:buNone/>
            </a:pPr>
            <a:r>
              <a:rPr lang="en-US" sz="1130" i="1" dirty="0">
                <a:solidFill>
                  <a:srgbClr val="687883"/>
                </a:solidFill>
                <a:latin typeface="Aptos" pitchFamily="34" charset="0"/>
              </a:rPr>
              <a:t>Presented by Mark W. Skinner</a:t>
            </a:r>
          </a:p>
          <a:p>
            <a:pPr marL="0" indent="0">
              <a:buNone/>
            </a:pPr>
            <a:r>
              <a:rPr lang="en-US" sz="1130" i="1" dirty="0">
                <a:solidFill>
                  <a:srgbClr val="687883"/>
                </a:solidFill>
                <a:latin typeface="Aptos" pitchFamily="34" charset="0"/>
              </a:rPr>
              <a:t>Prepared by Alexandra (Sasha) Kucher (</a:t>
            </a:r>
            <a:r>
              <a:rPr lang="en-US" sz="1130" i="1" dirty="0" err="1">
                <a:solidFill>
                  <a:srgbClr val="687883"/>
                </a:solidFill>
                <a:latin typeface="Aptos" pitchFamily="34" charset="0"/>
              </a:rPr>
              <a:t>akucher@probestudy.org</a:t>
            </a:r>
            <a:r>
              <a:rPr lang="en-US" sz="1130" i="1" dirty="0">
                <a:solidFill>
                  <a:srgbClr val="687883"/>
                </a:solidFill>
                <a:latin typeface="Aptos" pitchFamily="34" charset="0"/>
              </a:rPr>
              <a:t>)</a:t>
            </a:r>
            <a:endParaRPr lang="en-US" sz="1130" dirty="0"/>
          </a:p>
        </p:txBody>
      </p:sp>
      <p:pic>
        <p:nvPicPr>
          <p:cNvPr id="15" name="Image 1" descr="/mnt/data/Probe_Logo_registered-bar_v04.jpg"/>
          <p:cNvPicPr>
            <a:picLocks noChangeAspect="1"/>
          </p:cNvPicPr>
          <p:nvPr/>
        </p:nvPicPr>
        <p:blipFill>
          <a:blip r:embed="rId4"/>
          <a:stretch>
            <a:fillRect/>
          </a:stretch>
        </p:blipFill>
        <p:spPr>
          <a:xfrm>
            <a:off x="695530" y="5674268"/>
            <a:ext cx="2065958" cy="566928"/>
          </a:xfrm>
          <a:prstGeom prst="rect">
            <a:avLst/>
          </a:prstGeom>
        </p:spPr>
      </p:pic>
      <p:sp>
        <p:nvSpPr>
          <p:cNvPr id="17" name="Shape 12"/>
          <p:cNvSpPr/>
          <p:nvPr/>
        </p:nvSpPr>
        <p:spPr>
          <a:xfrm>
            <a:off x="566928" y="6419088"/>
            <a:ext cx="11064240" cy="0"/>
          </a:xfrm>
          <a:prstGeom prst="line">
            <a:avLst/>
          </a:prstGeom>
          <a:noFill/>
          <a:ln w="10160">
            <a:solidFill>
              <a:srgbClr val="CDEEEF"/>
            </a:solidFill>
            <a:prstDash val="solid"/>
          </a:ln>
        </p:spPr>
        <p:txBody>
          <a:bodyPr/>
          <a:lstStyle/>
          <a:p>
            <a:endParaRPr lang="en-US"/>
          </a:p>
        </p:txBody>
      </p:sp>
      <p:sp>
        <p:nvSpPr>
          <p:cNvPr id="18" name="Text 13"/>
          <p:cNvSpPr/>
          <p:nvPr/>
        </p:nvSpPr>
        <p:spPr>
          <a:xfrm>
            <a:off x="658368" y="6473952"/>
            <a:ext cx="4206240" cy="146304"/>
          </a:xfrm>
          <a:prstGeom prst="rect">
            <a:avLst/>
          </a:prstGeom>
          <a:noFill/>
          <a:ln/>
        </p:spPr>
        <p:txBody>
          <a:bodyPr wrap="square" lIns="0" tIns="0" rIns="0" bIns="0" rtlCol="0" anchor="ctr"/>
          <a:lstStyle/>
          <a:p>
            <a:pPr marL="0" indent="0">
              <a:buNone/>
            </a:pPr>
            <a:r>
              <a:rPr lang="en-US" sz="850">
                <a:solidFill>
                  <a:srgbClr val="687883"/>
                </a:solidFill>
                <a:latin typeface="Aptos" pitchFamily="34" charset="0"/>
                <a:ea typeface="Aptos" pitchFamily="34" charset="-122"/>
                <a:cs typeface="Aptos" pitchFamily="34" charset="-120"/>
              </a:rPr>
              <a:t>PROBE Dashboard • Oral presentation</a:t>
            </a:r>
            <a:endParaRPr lang="en-US" sz="850"/>
          </a:p>
        </p:txBody>
      </p:sp>
      <p:sp>
        <p:nvSpPr>
          <p:cNvPr id="19" name="Text 14"/>
          <p:cNvSpPr/>
          <p:nvPr/>
        </p:nvSpPr>
        <p:spPr>
          <a:xfrm>
            <a:off x="8595360" y="6473952"/>
            <a:ext cx="2286000" cy="146304"/>
          </a:xfrm>
          <a:prstGeom prst="rect">
            <a:avLst/>
          </a:prstGeom>
          <a:noFill/>
          <a:ln/>
        </p:spPr>
        <p:txBody>
          <a:bodyPr wrap="square" lIns="0" tIns="0" rIns="0" bIns="0" rtlCol="0" anchor="ctr"/>
          <a:lstStyle/>
          <a:p>
            <a:pPr marL="0" indent="0" algn="r">
              <a:buNone/>
            </a:pPr>
            <a:r>
              <a:rPr lang="en-US" sz="850">
                <a:solidFill>
                  <a:srgbClr val="687883"/>
                </a:solidFill>
                <a:latin typeface="Aptos" pitchFamily="34" charset="0"/>
                <a:ea typeface="Aptos" pitchFamily="34" charset="-122"/>
                <a:cs typeface="Aptos" pitchFamily="34" charset="-120"/>
              </a:rPr>
              <a:t>Close / Q&amp;A</a:t>
            </a:r>
            <a:endParaRPr lang="en-US" sz="850"/>
          </a:p>
        </p:txBody>
      </p:sp>
      <p:sp>
        <p:nvSpPr>
          <p:cNvPr id="20" name="Text 15"/>
          <p:cNvSpPr/>
          <p:nvPr/>
        </p:nvSpPr>
        <p:spPr>
          <a:xfrm>
            <a:off x="11064240" y="6441948"/>
            <a:ext cx="365760" cy="182880"/>
          </a:xfrm>
          <a:prstGeom prst="rect">
            <a:avLst/>
          </a:prstGeom>
          <a:noFill/>
          <a:ln/>
        </p:spPr>
        <p:txBody>
          <a:bodyPr wrap="square" lIns="0" tIns="0" rIns="0" bIns="0" rtlCol="0" anchor="ctr"/>
          <a:lstStyle/>
          <a:p>
            <a:pPr marL="0" indent="0" algn="r">
              <a:buNone/>
            </a:pPr>
            <a:r>
              <a:rPr lang="en-US" sz="900" b="1">
                <a:solidFill>
                  <a:srgbClr val="0C4F57"/>
                </a:solidFill>
                <a:latin typeface="Aptos" pitchFamily="34" charset="0"/>
              </a:rPr>
              <a:t>10</a:t>
            </a:r>
            <a:endParaRPr lang="en-US" sz="900"/>
          </a:p>
        </p:txBody>
      </p:sp>
      <p:pic>
        <p:nvPicPr>
          <p:cNvPr id="22" name="Picture 21">
            <a:extLst>
              <a:ext uri="{FF2B5EF4-FFF2-40B4-BE49-F238E27FC236}">
                <a16:creationId xmlns:a16="http://schemas.microsoft.com/office/drawing/2014/main" id="{99093660-4397-069F-A9A6-490A135DF136}"/>
              </a:ext>
            </a:extLst>
          </p:cNvPr>
          <p:cNvPicPr>
            <a:picLocks noChangeAspect="1"/>
          </p:cNvPicPr>
          <p:nvPr/>
        </p:nvPicPr>
        <p:blipFill>
          <a:blip r:embed="rId5"/>
          <a:stretch>
            <a:fillRect/>
          </a:stretch>
        </p:blipFill>
        <p:spPr>
          <a:xfrm>
            <a:off x="7607807" y="1664207"/>
            <a:ext cx="4372079" cy="291471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02A3A-C5FD-1AB8-FEBE-2831A7114E54}"/>
            </a:ext>
          </a:extLst>
        </p:cNvPr>
        <p:cNvGrpSpPr/>
        <p:nvPr/>
      </p:nvGrpSpPr>
      <p:grpSpPr>
        <a:xfrm>
          <a:off x="0" y="0"/>
          <a:ext cx="0" cy="0"/>
          <a:chOff x="0" y="0"/>
          <a:chExt cx="0" cy="0"/>
        </a:xfrm>
      </p:grpSpPr>
      <p:pic>
        <p:nvPicPr>
          <p:cNvPr id="2" name="Image 0" descr="/mnt/data/a_digital_background_background_features_a_serene.png">
            <a:extLst>
              <a:ext uri="{FF2B5EF4-FFF2-40B4-BE49-F238E27FC236}">
                <a16:creationId xmlns:a16="http://schemas.microsoft.com/office/drawing/2014/main" id="{3D3C28E2-52B4-920F-16A8-CBCFBC112B6C}"/>
              </a:ext>
            </a:extLst>
          </p:cNvPr>
          <p:cNvPicPr>
            <a:picLocks noChangeAspect="1"/>
          </p:cNvPicPr>
          <p:nvPr/>
        </p:nvPicPr>
        <p:blipFill>
          <a:blip r:embed="rId3"/>
          <a:stretch>
            <a:fillRect/>
          </a:stretch>
        </p:blipFill>
        <p:spPr>
          <a:xfrm>
            <a:off x="0" y="7255"/>
            <a:ext cx="12191695" cy="6858000"/>
          </a:xfrm>
          <a:prstGeom prst="rect">
            <a:avLst/>
          </a:prstGeom>
        </p:spPr>
      </p:pic>
      <p:sp>
        <p:nvSpPr>
          <p:cNvPr id="3" name="Text 0">
            <a:extLst>
              <a:ext uri="{FF2B5EF4-FFF2-40B4-BE49-F238E27FC236}">
                <a16:creationId xmlns:a16="http://schemas.microsoft.com/office/drawing/2014/main" id="{1C6B88FA-FCF3-FC59-EFB7-D22E35B98C34}"/>
              </a:ext>
            </a:extLst>
          </p:cNvPr>
          <p:cNvSpPr/>
          <p:nvPr/>
        </p:nvSpPr>
        <p:spPr>
          <a:xfrm>
            <a:off x="548640" y="472437"/>
            <a:ext cx="8046720" cy="438912"/>
          </a:xfrm>
          <a:prstGeom prst="rect">
            <a:avLst/>
          </a:prstGeom>
          <a:noFill/>
          <a:ln/>
        </p:spPr>
        <p:txBody>
          <a:bodyPr wrap="square" lIns="0" tIns="0" rIns="0" bIns="0" rtlCol="0" anchor="ctr"/>
          <a:lstStyle/>
          <a:p>
            <a:pPr marL="0" indent="0">
              <a:buNone/>
            </a:pPr>
            <a:r>
              <a:rPr lang="en-US" sz="2600" b="1">
                <a:solidFill>
                  <a:srgbClr val="0C4F57"/>
                </a:solidFill>
                <a:latin typeface="Aptos Display" pitchFamily="34" charset="0"/>
                <a:ea typeface="Aptos Display" pitchFamily="34" charset="-122"/>
                <a:cs typeface="Aptos Display" pitchFamily="34" charset="-120"/>
              </a:rPr>
              <a:t>Disclosures for: Mark W. Skinner JD </a:t>
            </a:r>
          </a:p>
        </p:txBody>
      </p:sp>
      <p:sp>
        <p:nvSpPr>
          <p:cNvPr id="7" name="Shape 4">
            <a:extLst>
              <a:ext uri="{FF2B5EF4-FFF2-40B4-BE49-F238E27FC236}">
                <a16:creationId xmlns:a16="http://schemas.microsoft.com/office/drawing/2014/main" id="{06C34185-3C5D-A428-CD28-1096F4660D6D}"/>
              </a:ext>
            </a:extLst>
          </p:cNvPr>
          <p:cNvSpPr/>
          <p:nvPr/>
        </p:nvSpPr>
        <p:spPr>
          <a:xfrm>
            <a:off x="566928" y="1078992"/>
            <a:ext cx="11064240" cy="0"/>
          </a:xfrm>
          <a:prstGeom prst="line">
            <a:avLst/>
          </a:prstGeom>
          <a:noFill/>
          <a:ln w="15240">
            <a:solidFill>
              <a:srgbClr val="3E9397">
                <a:alpha val="85000"/>
              </a:srgbClr>
            </a:solidFill>
            <a:prstDash val="solid"/>
          </a:ln>
        </p:spPr>
        <p:txBody>
          <a:bodyPr/>
          <a:lstStyle/>
          <a:p>
            <a:endParaRPr lang="en-US"/>
          </a:p>
        </p:txBody>
      </p:sp>
      <p:sp>
        <p:nvSpPr>
          <p:cNvPr id="22" name="Shape 19">
            <a:extLst>
              <a:ext uri="{FF2B5EF4-FFF2-40B4-BE49-F238E27FC236}">
                <a16:creationId xmlns:a16="http://schemas.microsoft.com/office/drawing/2014/main" id="{BA36E3EC-EE9E-C200-8BD1-B3EC9006B222}"/>
              </a:ext>
            </a:extLst>
          </p:cNvPr>
          <p:cNvSpPr/>
          <p:nvPr/>
        </p:nvSpPr>
        <p:spPr>
          <a:xfrm>
            <a:off x="566928" y="6419088"/>
            <a:ext cx="11064240" cy="0"/>
          </a:xfrm>
          <a:prstGeom prst="line">
            <a:avLst/>
          </a:prstGeom>
          <a:noFill/>
          <a:ln w="10160">
            <a:solidFill>
              <a:srgbClr val="CDEEEF"/>
            </a:solidFill>
            <a:prstDash val="solid"/>
          </a:ln>
        </p:spPr>
        <p:txBody>
          <a:bodyPr/>
          <a:lstStyle/>
          <a:p>
            <a:endParaRPr lang="en-US"/>
          </a:p>
        </p:txBody>
      </p:sp>
      <p:sp>
        <p:nvSpPr>
          <p:cNvPr id="23" name="Text 20">
            <a:extLst>
              <a:ext uri="{FF2B5EF4-FFF2-40B4-BE49-F238E27FC236}">
                <a16:creationId xmlns:a16="http://schemas.microsoft.com/office/drawing/2014/main" id="{426BC77F-D5C1-0DEC-AF82-78166CBD8F25}"/>
              </a:ext>
            </a:extLst>
          </p:cNvPr>
          <p:cNvSpPr/>
          <p:nvPr/>
        </p:nvSpPr>
        <p:spPr>
          <a:xfrm>
            <a:off x="658368" y="6473952"/>
            <a:ext cx="4206240" cy="146304"/>
          </a:xfrm>
          <a:prstGeom prst="rect">
            <a:avLst/>
          </a:prstGeom>
          <a:noFill/>
          <a:ln/>
        </p:spPr>
        <p:txBody>
          <a:bodyPr wrap="square" lIns="0" tIns="0" rIns="0" bIns="0" rtlCol="0" anchor="ctr"/>
          <a:lstStyle/>
          <a:p>
            <a:pPr marL="0" indent="0">
              <a:buNone/>
            </a:pPr>
            <a:r>
              <a:rPr lang="en-US" sz="850">
                <a:solidFill>
                  <a:srgbClr val="687883"/>
                </a:solidFill>
                <a:latin typeface="Aptos" pitchFamily="34" charset="0"/>
                <a:ea typeface="Aptos" pitchFamily="34" charset="-122"/>
                <a:cs typeface="Aptos" pitchFamily="34" charset="-120"/>
              </a:rPr>
              <a:t>PROBE Dashboard • Oral presentation</a:t>
            </a:r>
            <a:endParaRPr lang="en-US" sz="850"/>
          </a:p>
        </p:txBody>
      </p:sp>
      <p:sp>
        <p:nvSpPr>
          <p:cNvPr id="24" name="Text 21">
            <a:extLst>
              <a:ext uri="{FF2B5EF4-FFF2-40B4-BE49-F238E27FC236}">
                <a16:creationId xmlns:a16="http://schemas.microsoft.com/office/drawing/2014/main" id="{4E0D9820-8A88-DE72-6828-99B6077EBB3A}"/>
              </a:ext>
            </a:extLst>
          </p:cNvPr>
          <p:cNvSpPr/>
          <p:nvPr/>
        </p:nvSpPr>
        <p:spPr>
          <a:xfrm>
            <a:off x="8595360" y="6473952"/>
            <a:ext cx="2286000" cy="146304"/>
          </a:xfrm>
          <a:prstGeom prst="rect">
            <a:avLst/>
          </a:prstGeom>
          <a:noFill/>
          <a:ln/>
        </p:spPr>
        <p:txBody>
          <a:bodyPr wrap="square" lIns="0" tIns="0" rIns="0" bIns="0" rtlCol="0" anchor="ctr"/>
          <a:lstStyle/>
          <a:p>
            <a:pPr marL="0" indent="0" algn="r">
              <a:buNone/>
            </a:pPr>
            <a:r>
              <a:rPr lang="en-US" sz="850">
                <a:solidFill>
                  <a:srgbClr val="687883"/>
                </a:solidFill>
                <a:latin typeface="Aptos" pitchFamily="34" charset="0"/>
                <a:ea typeface="Aptos" pitchFamily="34" charset="-122"/>
                <a:cs typeface="Aptos" pitchFamily="34" charset="-120"/>
              </a:rPr>
              <a:t>Disclosures</a:t>
            </a:r>
            <a:endParaRPr lang="en-US" sz="850"/>
          </a:p>
        </p:txBody>
      </p:sp>
      <p:sp>
        <p:nvSpPr>
          <p:cNvPr id="25" name="Text 22">
            <a:extLst>
              <a:ext uri="{FF2B5EF4-FFF2-40B4-BE49-F238E27FC236}">
                <a16:creationId xmlns:a16="http://schemas.microsoft.com/office/drawing/2014/main" id="{89A69F33-56E0-15E4-F431-A62F664728E2}"/>
              </a:ext>
            </a:extLst>
          </p:cNvPr>
          <p:cNvSpPr/>
          <p:nvPr/>
        </p:nvSpPr>
        <p:spPr>
          <a:xfrm>
            <a:off x="11064240" y="6441948"/>
            <a:ext cx="365760" cy="182880"/>
          </a:xfrm>
          <a:prstGeom prst="rect">
            <a:avLst/>
          </a:prstGeom>
          <a:noFill/>
          <a:ln/>
        </p:spPr>
        <p:txBody>
          <a:bodyPr wrap="square" lIns="0" tIns="0" rIns="0" bIns="0" rtlCol="0" anchor="ctr"/>
          <a:lstStyle/>
          <a:p>
            <a:pPr marL="0" indent="0" algn="r">
              <a:buNone/>
            </a:pPr>
            <a:r>
              <a:rPr lang="en-US" sz="900" b="1">
                <a:solidFill>
                  <a:srgbClr val="0C4F57"/>
                </a:solidFill>
                <a:latin typeface="Aptos" pitchFamily="34" charset="0"/>
              </a:rPr>
              <a:t>2</a:t>
            </a:r>
            <a:endParaRPr lang="en-US" sz="900"/>
          </a:p>
        </p:txBody>
      </p:sp>
      <p:graphicFrame>
        <p:nvGraphicFramePr>
          <p:cNvPr id="26" name="Table 25">
            <a:extLst>
              <a:ext uri="{FF2B5EF4-FFF2-40B4-BE49-F238E27FC236}">
                <a16:creationId xmlns:a16="http://schemas.microsoft.com/office/drawing/2014/main" id="{018A6D7C-8626-A8F3-FABF-FF1B12312656}"/>
              </a:ext>
            </a:extLst>
          </p:cNvPr>
          <p:cNvGraphicFramePr>
            <a:graphicFrameLocks noGrp="1"/>
          </p:cNvGraphicFramePr>
          <p:nvPr>
            <p:extLst>
              <p:ext uri="{D42A27DB-BD31-4B8C-83A1-F6EECF244321}">
                <p14:modId xmlns:p14="http://schemas.microsoft.com/office/powerpoint/2010/main" val="1305024330"/>
              </p:ext>
            </p:extLst>
          </p:nvPr>
        </p:nvGraphicFramePr>
        <p:xfrm>
          <a:off x="1210962" y="1376531"/>
          <a:ext cx="9853278" cy="4229289"/>
        </p:xfrm>
        <a:graphic>
          <a:graphicData uri="http://schemas.openxmlformats.org/drawingml/2006/table">
            <a:tbl>
              <a:tblPr firstRow="1" bandRow="1">
                <a:tableStyleId>{5C22544A-7EE6-4342-B048-85BDC9FD1C3A}</a:tableStyleId>
              </a:tblPr>
              <a:tblGrid>
                <a:gridCol w="2850412">
                  <a:extLst>
                    <a:ext uri="{9D8B030D-6E8A-4147-A177-3AD203B41FA5}">
                      <a16:colId xmlns:a16="http://schemas.microsoft.com/office/drawing/2014/main" val="3359755170"/>
                    </a:ext>
                  </a:extLst>
                </a:gridCol>
                <a:gridCol w="7002866">
                  <a:extLst>
                    <a:ext uri="{9D8B030D-6E8A-4147-A177-3AD203B41FA5}">
                      <a16:colId xmlns:a16="http://schemas.microsoft.com/office/drawing/2014/main" val="3673526585"/>
                    </a:ext>
                  </a:extLst>
                </a:gridCol>
              </a:tblGrid>
              <a:tr h="550229">
                <a:tc>
                  <a:txBody>
                    <a:bodyPr/>
                    <a:lstStyle/>
                    <a:p>
                      <a:pPr algn="ctr"/>
                      <a:r>
                        <a:rPr lang="en-US" sz="1800" b="1" dirty="0">
                          <a:solidFill>
                            <a:schemeClr val="bg1"/>
                          </a:solidFill>
                          <a:latin typeface="+mn-lt"/>
                          <a:ea typeface="Aptos Display" pitchFamily="34" charset="-122"/>
                          <a:cs typeface="Aptos Display" pitchFamily="34" charset="-120"/>
                        </a:rPr>
                        <a:t>Conflict</a:t>
                      </a:r>
                      <a:endParaRPr lang="en-US" dirty="0">
                        <a:solidFill>
                          <a:schemeClr val="bg1"/>
                        </a:solidFill>
                        <a:latin typeface="+mn-lt"/>
                      </a:endParaRPr>
                    </a:p>
                  </a:txBody>
                  <a:tcPr anchor="ctr">
                    <a:solidFill>
                      <a:srgbClr val="3E9397"/>
                    </a:solidFill>
                  </a:tcPr>
                </a:tc>
                <a:tc>
                  <a:txBody>
                    <a:bodyPr/>
                    <a:lstStyle/>
                    <a:p>
                      <a:pPr algn="ctr"/>
                      <a:r>
                        <a:rPr lang="en-US">
                          <a:latin typeface="+mn-lt"/>
                        </a:rPr>
                        <a:t>Disclosure – if conflict of interest exists</a:t>
                      </a:r>
                    </a:p>
                  </a:txBody>
                  <a:tcPr anchor="ctr">
                    <a:solidFill>
                      <a:srgbClr val="3E9397"/>
                    </a:solidFill>
                  </a:tcPr>
                </a:tc>
                <a:extLst>
                  <a:ext uri="{0D108BD9-81ED-4DB2-BD59-A6C34878D82A}">
                    <a16:rowId xmlns:a16="http://schemas.microsoft.com/office/drawing/2014/main" val="2471180898"/>
                  </a:ext>
                </a:extLst>
              </a:tr>
              <a:tr h="779370">
                <a:tc>
                  <a:txBody>
                    <a:bodyPr/>
                    <a:lstStyle/>
                    <a:p>
                      <a:r>
                        <a:rPr lang="en-US" sz="1800" b="1" dirty="0">
                          <a:solidFill>
                            <a:srgbClr val="0C4F57"/>
                          </a:solidFill>
                          <a:latin typeface="+mn-lt"/>
                        </a:rPr>
                        <a:t>Research Support</a:t>
                      </a:r>
                      <a:endParaRPr lang="en-US" dirty="0">
                        <a:solidFill>
                          <a:srgbClr val="0C4F57"/>
                        </a:solidFill>
                        <a:latin typeface="+mn-lt"/>
                      </a:endParaRPr>
                    </a:p>
                  </a:txBody>
                  <a:tcPr anchor="ctr">
                    <a:gradFill flip="none" rotWithShape="1">
                      <a:gsLst>
                        <a:gs pos="0">
                          <a:srgbClr val="F39B23">
                            <a:tint val="66000"/>
                            <a:satMod val="160000"/>
                          </a:srgbClr>
                        </a:gs>
                        <a:gs pos="50000">
                          <a:srgbClr val="F39B23">
                            <a:tint val="44500"/>
                            <a:satMod val="160000"/>
                          </a:srgbClr>
                        </a:gs>
                        <a:gs pos="100000">
                          <a:srgbClr val="F39B23">
                            <a:tint val="23500"/>
                            <a:satMod val="160000"/>
                          </a:srgbClr>
                        </a:gs>
                      </a:gsLst>
                      <a:lin ang="2700000" scaled="1"/>
                      <a:tileRect/>
                    </a:gradFill>
                  </a:tcPr>
                </a:tc>
                <a:tc>
                  <a:txBody>
                    <a:bodyPr/>
                    <a:lstStyle/>
                    <a:p>
                      <a:r>
                        <a:rPr lang="en-US" sz="1800" b="0" dirty="0">
                          <a:solidFill>
                            <a:srgbClr val="0C4F57"/>
                          </a:solidFill>
                          <a:latin typeface="+mn-lt"/>
                        </a:rPr>
                        <a:t>Institution received research project support from Band, </a:t>
                      </a:r>
                      <a:r>
                        <a:rPr lang="en-US" sz="1800" b="0" dirty="0" err="1">
                          <a:solidFill>
                            <a:srgbClr val="0C4F57"/>
                          </a:solidFill>
                          <a:latin typeface="+mn-lt"/>
                        </a:rPr>
                        <a:t>Biomarin</a:t>
                      </a:r>
                      <a:r>
                        <a:rPr lang="en-US" sz="1800" b="0" dirty="0">
                          <a:solidFill>
                            <a:srgbClr val="0C4F57"/>
                          </a:solidFill>
                          <a:latin typeface="+mn-lt"/>
                        </a:rPr>
                        <a:t>, Chugai, CSL, Roche, Pfizer, Sanofi, Spark, Takeda, Vega</a:t>
                      </a:r>
                      <a:endParaRPr lang="en-US" b="0" dirty="0">
                        <a:solidFill>
                          <a:srgbClr val="0C4F57"/>
                        </a:solidFill>
                        <a:latin typeface="+mn-lt"/>
                      </a:endParaRPr>
                    </a:p>
                  </a:txBody>
                  <a:tcPr anchor="ctr">
                    <a:gradFill flip="none" rotWithShape="1">
                      <a:gsLst>
                        <a:gs pos="0">
                          <a:srgbClr val="F39B23">
                            <a:tint val="66000"/>
                            <a:satMod val="160000"/>
                          </a:srgbClr>
                        </a:gs>
                        <a:gs pos="50000">
                          <a:srgbClr val="F39B23">
                            <a:tint val="44500"/>
                            <a:satMod val="160000"/>
                          </a:srgbClr>
                        </a:gs>
                        <a:gs pos="100000">
                          <a:srgbClr val="F39B23">
                            <a:tint val="23500"/>
                            <a:satMod val="160000"/>
                          </a:srgbClr>
                        </a:gs>
                      </a:gsLst>
                      <a:lin ang="2700000" scaled="1"/>
                      <a:tileRect/>
                    </a:gradFill>
                  </a:tcPr>
                </a:tc>
                <a:extLst>
                  <a:ext uri="{0D108BD9-81ED-4DB2-BD59-A6C34878D82A}">
                    <a16:rowId xmlns:a16="http://schemas.microsoft.com/office/drawing/2014/main" val="2470021720"/>
                  </a:ext>
                </a:extLst>
              </a:tr>
              <a:tr h="766119">
                <a:tc>
                  <a:txBody>
                    <a:bodyPr/>
                    <a:lstStyle/>
                    <a:p>
                      <a:r>
                        <a:rPr lang="en-US" sz="1800" b="1" dirty="0">
                          <a:solidFill>
                            <a:srgbClr val="0C4F57"/>
                          </a:solidFill>
                          <a:latin typeface="+mn-lt"/>
                          <a:ea typeface="Aptos Display" pitchFamily="34" charset="-122"/>
                          <a:cs typeface="Aptos Display" pitchFamily="34" charset="-120"/>
                        </a:rPr>
                        <a:t>Director, Officer, Employee</a:t>
                      </a:r>
                      <a:endParaRPr lang="en-US" dirty="0">
                        <a:solidFill>
                          <a:srgbClr val="0C4F57"/>
                        </a:solidFill>
                        <a:latin typeface="+mn-lt"/>
                      </a:endParaRPr>
                    </a:p>
                  </a:txBody>
                  <a:tcPr anchor="ctr">
                    <a:solidFill>
                      <a:schemeClr val="bg1">
                        <a:lumMod val="95000"/>
                      </a:schemeClr>
                    </a:solidFill>
                  </a:tcPr>
                </a:tc>
                <a:tc>
                  <a:txBody>
                    <a:bodyPr/>
                    <a:lstStyle/>
                    <a:p>
                      <a:r>
                        <a:rPr lang="en-US" sz="1800" b="0" dirty="0">
                          <a:solidFill>
                            <a:srgbClr val="0C4F57"/>
                          </a:solidFill>
                          <a:latin typeface="+mn-lt"/>
                          <a:ea typeface="Aptos Display" pitchFamily="34" charset="-122"/>
                          <a:cs typeface="Aptos Display" pitchFamily="34" charset="-120"/>
                        </a:rPr>
                        <a:t>EPOCH Ltd., ICER, Institute for Policy Advancement Ltd., McMaster University, NORD, Patient Outcomes Research Group Ltd., WFH USA</a:t>
                      </a:r>
                      <a:endParaRPr lang="en-US" b="0" dirty="0">
                        <a:solidFill>
                          <a:srgbClr val="0C4F57"/>
                        </a:solidFill>
                        <a:latin typeface="+mn-lt"/>
                      </a:endParaRPr>
                    </a:p>
                  </a:txBody>
                  <a:tcPr anchor="ctr">
                    <a:solidFill>
                      <a:schemeClr val="bg1">
                        <a:lumMod val="95000"/>
                      </a:schemeClr>
                    </a:solidFill>
                  </a:tcPr>
                </a:tc>
                <a:extLst>
                  <a:ext uri="{0D108BD9-81ED-4DB2-BD59-A6C34878D82A}">
                    <a16:rowId xmlns:a16="http://schemas.microsoft.com/office/drawing/2014/main" val="694499979"/>
                  </a:ext>
                </a:extLst>
              </a:tr>
              <a:tr h="518983">
                <a:tc>
                  <a:txBody>
                    <a:bodyPr/>
                    <a:lstStyle/>
                    <a:p>
                      <a:r>
                        <a:rPr lang="en-US" sz="1800" b="1" dirty="0">
                          <a:solidFill>
                            <a:srgbClr val="0C4F57"/>
                          </a:solidFill>
                          <a:latin typeface="+mn-lt"/>
                          <a:ea typeface="Aptos Display" pitchFamily="34" charset="-122"/>
                          <a:cs typeface="Aptos Display" pitchFamily="34" charset="-120"/>
                        </a:rPr>
                        <a:t>Shareholder</a:t>
                      </a:r>
                      <a:endParaRPr lang="en-US" dirty="0">
                        <a:solidFill>
                          <a:srgbClr val="0C4F57"/>
                        </a:solidFill>
                        <a:latin typeface="+mn-lt"/>
                      </a:endParaRPr>
                    </a:p>
                  </a:txBody>
                  <a:tcPr anchor="ctr">
                    <a:gradFill flip="none" rotWithShape="1">
                      <a:gsLst>
                        <a:gs pos="0">
                          <a:srgbClr val="F39B23">
                            <a:tint val="66000"/>
                            <a:satMod val="160000"/>
                          </a:srgbClr>
                        </a:gs>
                        <a:gs pos="50000">
                          <a:srgbClr val="F39B23">
                            <a:tint val="44500"/>
                            <a:satMod val="160000"/>
                          </a:srgbClr>
                        </a:gs>
                        <a:gs pos="100000">
                          <a:srgbClr val="F39B23">
                            <a:tint val="23500"/>
                            <a:satMod val="160000"/>
                          </a:srgbClr>
                        </a:gs>
                      </a:gsLst>
                      <a:lin ang="27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C4F57"/>
                          </a:solidFill>
                          <a:latin typeface="+mn-lt"/>
                          <a:ea typeface="Aptos Display" pitchFamily="34" charset="-122"/>
                          <a:cs typeface="Aptos Display" pitchFamily="34" charset="-120"/>
                        </a:rPr>
                        <a:t>n/a</a:t>
                      </a:r>
                      <a:endParaRPr lang="en-US" b="0" dirty="0">
                        <a:solidFill>
                          <a:srgbClr val="0C4F57"/>
                        </a:solidFill>
                        <a:latin typeface="+mn-lt"/>
                      </a:endParaRPr>
                    </a:p>
                  </a:txBody>
                  <a:tcPr anchor="ctr">
                    <a:gradFill flip="none" rotWithShape="1">
                      <a:gsLst>
                        <a:gs pos="0">
                          <a:srgbClr val="F39B23">
                            <a:tint val="66000"/>
                            <a:satMod val="160000"/>
                          </a:srgbClr>
                        </a:gs>
                        <a:gs pos="50000">
                          <a:srgbClr val="F39B23">
                            <a:tint val="44500"/>
                            <a:satMod val="160000"/>
                          </a:srgbClr>
                        </a:gs>
                        <a:gs pos="100000">
                          <a:srgbClr val="F39B23">
                            <a:tint val="23500"/>
                            <a:satMod val="160000"/>
                          </a:srgbClr>
                        </a:gs>
                      </a:gsLst>
                      <a:lin ang="2700000" scaled="1"/>
                      <a:tileRect/>
                    </a:gradFill>
                  </a:tcPr>
                </a:tc>
                <a:extLst>
                  <a:ext uri="{0D108BD9-81ED-4DB2-BD59-A6C34878D82A}">
                    <a16:rowId xmlns:a16="http://schemas.microsoft.com/office/drawing/2014/main" val="2933954905"/>
                  </a:ext>
                </a:extLst>
              </a:tr>
              <a:tr h="721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C4F57"/>
                          </a:solidFill>
                          <a:latin typeface="+mn-lt"/>
                          <a:ea typeface="Aptos Display" pitchFamily="34" charset="-122"/>
                          <a:cs typeface="Aptos Display" pitchFamily="34" charset="-120"/>
                        </a:rPr>
                        <a:t>Honoraria</a:t>
                      </a:r>
                      <a:endParaRPr lang="en-US" dirty="0">
                        <a:solidFill>
                          <a:srgbClr val="0C4F57"/>
                        </a:solidFill>
                        <a:latin typeface="+mn-lt"/>
                      </a:endParaRPr>
                    </a:p>
                  </a:txBody>
                  <a:tcPr anchor="ctr">
                    <a:solidFill>
                      <a:schemeClr val="bg1">
                        <a:lumMod val="95000"/>
                      </a:schemeClr>
                    </a:solidFill>
                  </a:tcPr>
                </a:tc>
                <a:tc>
                  <a:txBody>
                    <a:bodyPr/>
                    <a:lstStyle/>
                    <a:p>
                      <a:r>
                        <a:rPr lang="en-US" sz="1800" b="0" dirty="0">
                          <a:solidFill>
                            <a:srgbClr val="0C4F57"/>
                          </a:solidFill>
                          <a:latin typeface="+mn-lt"/>
                          <a:ea typeface="Aptos Display" pitchFamily="34" charset="-122"/>
                          <a:cs typeface="Aptos Display" pitchFamily="34" charset="-120"/>
                        </a:rPr>
                        <a:t>Institution received honoraria or fees from: Bayer, Enzyre, Novo Nordisk, Regeneron, Genentech, Sanofi, Sobi, Takeda</a:t>
                      </a:r>
                      <a:endParaRPr lang="en-US" b="0" dirty="0">
                        <a:solidFill>
                          <a:srgbClr val="0C4F57"/>
                        </a:solidFill>
                        <a:latin typeface="+mn-lt"/>
                      </a:endParaRPr>
                    </a:p>
                  </a:txBody>
                  <a:tcPr anchor="ctr">
                    <a:solidFill>
                      <a:schemeClr val="bg1">
                        <a:lumMod val="95000"/>
                      </a:schemeClr>
                    </a:solidFill>
                  </a:tcPr>
                </a:tc>
                <a:extLst>
                  <a:ext uri="{0D108BD9-81ED-4DB2-BD59-A6C34878D82A}">
                    <a16:rowId xmlns:a16="http://schemas.microsoft.com/office/drawing/2014/main" val="2855190471"/>
                  </a:ext>
                </a:extLst>
              </a:tr>
              <a:tr h="4462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C4F57"/>
                          </a:solidFill>
                          <a:latin typeface="+mn-lt"/>
                          <a:ea typeface="Aptos Display" pitchFamily="34" charset="-122"/>
                          <a:cs typeface="Aptos Display" pitchFamily="34" charset="-120"/>
                        </a:rPr>
                        <a:t>Advisory Committee</a:t>
                      </a:r>
                      <a:endParaRPr lang="en-US" dirty="0">
                        <a:solidFill>
                          <a:srgbClr val="0C4F57"/>
                        </a:solidFill>
                        <a:latin typeface="+mn-lt"/>
                      </a:endParaRPr>
                    </a:p>
                  </a:txBody>
                  <a:tcPr anchor="ctr">
                    <a:gradFill flip="none" rotWithShape="1">
                      <a:gsLst>
                        <a:gs pos="0">
                          <a:srgbClr val="F39B23">
                            <a:tint val="66000"/>
                            <a:satMod val="160000"/>
                          </a:srgbClr>
                        </a:gs>
                        <a:gs pos="50000">
                          <a:srgbClr val="F39B23">
                            <a:tint val="44500"/>
                            <a:satMod val="160000"/>
                          </a:srgbClr>
                        </a:gs>
                        <a:gs pos="100000">
                          <a:srgbClr val="F39B23">
                            <a:tint val="23500"/>
                            <a:satMod val="160000"/>
                          </a:srgbClr>
                        </a:gs>
                      </a:gsLst>
                      <a:lin ang="2700000" scaled="1"/>
                      <a:tileRect/>
                    </a:gradFill>
                  </a:tcPr>
                </a:tc>
                <a:tc>
                  <a:txBody>
                    <a:bodyPr/>
                    <a:lstStyle/>
                    <a:p>
                      <a:r>
                        <a:rPr lang="en-US" sz="1800" b="0" dirty="0">
                          <a:solidFill>
                            <a:srgbClr val="0C4F57"/>
                          </a:solidFill>
                          <a:latin typeface="+mn-lt"/>
                          <a:ea typeface="Aptos Display" pitchFamily="34" charset="-122"/>
                          <a:cs typeface="Aptos Display" pitchFamily="34" charset="-120"/>
                        </a:rPr>
                        <a:t>DSMB - Pfizer</a:t>
                      </a:r>
                      <a:endParaRPr lang="en-US" b="0" dirty="0">
                        <a:solidFill>
                          <a:srgbClr val="0C4F57"/>
                        </a:solidFill>
                        <a:latin typeface="+mn-lt"/>
                      </a:endParaRPr>
                    </a:p>
                  </a:txBody>
                  <a:tcPr anchor="ctr">
                    <a:gradFill flip="none" rotWithShape="1">
                      <a:gsLst>
                        <a:gs pos="0">
                          <a:srgbClr val="F39B23">
                            <a:tint val="66000"/>
                            <a:satMod val="160000"/>
                          </a:srgbClr>
                        </a:gs>
                        <a:gs pos="50000">
                          <a:srgbClr val="F39B23">
                            <a:tint val="44500"/>
                            <a:satMod val="160000"/>
                          </a:srgbClr>
                        </a:gs>
                        <a:gs pos="100000">
                          <a:srgbClr val="F39B23">
                            <a:tint val="23500"/>
                            <a:satMod val="160000"/>
                          </a:srgbClr>
                        </a:gs>
                      </a:gsLst>
                      <a:lin ang="2700000" scaled="1"/>
                      <a:tileRect/>
                    </a:gradFill>
                  </a:tcPr>
                </a:tc>
                <a:extLst>
                  <a:ext uri="{0D108BD9-81ED-4DB2-BD59-A6C34878D82A}">
                    <a16:rowId xmlns:a16="http://schemas.microsoft.com/office/drawing/2014/main" val="2605854801"/>
                  </a:ext>
                </a:extLst>
              </a:tr>
              <a:tr h="446297">
                <a:tc>
                  <a:txBody>
                    <a:bodyPr/>
                    <a:lstStyle/>
                    <a:p>
                      <a:r>
                        <a:rPr lang="en-US" sz="1800" b="1" dirty="0">
                          <a:solidFill>
                            <a:srgbClr val="0C4F57"/>
                          </a:solidFill>
                          <a:latin typeface="+mn-lt"/>
                          <a:ea typeface="Aptos Display" pitchFamily="34" charset="-122"/>
                          <a:cs typeface="Aptos Display" pitchFamily="34" charset="-120"/>
                        </a:rPr>
                        <a:t>Consultant</a:t>
                      </a:r>
                      <a:endParaRPr lang="en-US" dirty="0">
                        <a:solidFill>
                          <a:srgbClr val="0C4F57"/>
                        </a:solidFill>
                        <a:latin typeface="+mn-lt"/>
                      </a:endParaRPr>
                    </a:p>
                  </a:txBody>
                  <a:tcPr anchor="ctr">
                    <a:solidFill>
                      <a:schemeClr val="bg1">
                        <a:lumMod val="95000"/>
                      </a:schemeClr>
                    </a:solidFill>
                  </a:tcPr>
                </a:tc>
                <a:tc>
                  <a:txBody>
                    <a:bodyPr/>
                    <a:lstStyle/>
                    <a:p>
                      <a:r>
                        <a:rPr lang="en-US" sz="1800" b="0" dirty="0">
                          <a:solidFill>
                            <a:srgbClr val="0C4F57"/>
                          </a:solidFill>
                          <a:latin typeface="+mn-lt"/>
                          <a:ea typeface="Aptos Display" pitchFamily="34" charset="-122"/>
                          <a:cs typeface="Aptos Display" pitchFamily="34" charset="-120"/>
                        </a:rPr>
                        <a:t>NBDF</a:t>
                      </a:r>
                      <a:endParaRPr lang="en-US" b="0" dirty="0">
                        <a:solidFill>
                          <a:srgbClr val="0C4F57"/>
                        </a:solidFill>
                        <a:latin typeface="+mn-lt"/>
                      </a:endParaRPr>
                    </a:p>
                  </a:txBody>
                  <a:tcPr anchor="ctr">
                    <a:solidFill>
                      <a:schemeClr val="bg1">
                        <a:lumMod val="95000"/>
                      </a:schemeClr>
                    </a:solidFill>
                  </a:tcPr>
                </a:tc>
                <a:extLst>
                  <a:ext uri="{0D108BD9-81ED-4DB2-BD59-A6C34878D82A}">
                    <a16:rowId xmlns:a16="http://schemas.microsoft.com/office/drawing/2014/main" val="524895398"/>
                  </a:ext>
                </a:extLst>
              </a:tr>
            </a:tbl>
          </a:graphicData>
        </a:graphic>
      </p:graphicFrame>
    </p:spTree>
    <p:extLst>
      <p:ext uri="{BB962C8B-B14F-4D97-AF65-F5344CB8AC3E}">
        <p14:creationId xmlns:p14="http://schemas.microsoft.com/office/powerpoint/2010/main" val="1450146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mnt/data/a_digital_background_background_features_a_serene.png"/>
          <p:cNvPicPr>
            <a:picLocks noChangeAspect="1"/>
          </p:cNvPicPr>
          <p:nvPr/>
        </p:nvPicPr>
        <p:blipFill>
          <a:blip r:embed="rId3"/>
          <a:stretch>
            <a:fillRect/>
          </a:stretch>
        </p:blipFill>
        <p:spPr>
          <a:xfrm>
            <a:off x="0" y="0"/>
            <a:ext cx="12191695" cy="6858000"/>
          </a:xfrm>
          <a:prstGeom prst="rect">
            <a:avLst/>
          </a:prstGeom>
        </p:spPr>
      </p:pic>
      <p:sp>
        <p:nvSpPr>
          <p:cNvPr id="3" name="Text 0"/>
          <p:cNvSpPr/>
          <p:nvPr/>
        </p:nvSpPr>
        <p:spPr>
          <a:xfrm>
            <a:off x="548640" y="320040"/>
            <a:ext cx="8046720" cy="438912"/>
          </a:xfrm>
          <a:prstGeom prst="rect">
            <a:avLst/>
          </a:prstGeom>
          <a:noFill/>
          <a:ln/>
        </p:spPr>
        <p:txBody>
          <a:bodyPr wrap="square" lIns="0" tIns="0" rIns="0" bIns="0" rtlCol="0" anchor="ctr"/>
          <a:lstStyle/>
          <a:p>
            <a:pPr marL="0" indent="0">
              <a:buNone/>
            </a:pPr>
            <a:r>
              <a:rPr lang="en-US" sz="2600" b="1">
                <a:solidFill>
                  <a:srgbClr val="0C4F57"/>
                </a:solidFill>
                <a:latin typeface="Aptos Display" pitchFamily="34" charset="0"/>
                <a:ea typeface="Aptos Display" pitchFamily="34" charset="-122"/>
                <a:cs typeface="Aptos Display" pitchFamily="34" charset="-120"/>
              </a:rPr>
              <a:t>Why redesign the dashboard?</a:t>
            </a:r>
            <a:endParaRPr lang="en-US" sz="2600"/>
          </a:p>
        </p:txBody>
      </p:sp>
      <p:sp>
        <p:nvSpPr>
          <p:cNvPr id="4" name="Text 1"/>
          <p:cNvSpPr/>
          <p:nvPr/>
        </p:nvSpPr>
        <p:spPr>
          <a:xfrm>
            <a:off x="566928" y="777240"/>
            <a:ext cx="8686800" cy="228600"/>
          </a:xfrm>
          <a:prstGeom prst="rect">
            <a:avLst/>
          </a:prstGeom>
          <a:noFill/>
          <a:ln/>
        </p:spPr>
        <p:txBody>
          <a:bodyPr wrap="square" lIns="0" tIns="0" rIns="0" bIns="0" rtlCol="0" anchor="ctr"/>
          <a:lstStyle/>
          <a:p>
            <a:pPr marL="0" indent="0">
              <a:buNone/>
            </a:pPr>
            <a:r>
              <a:rPr lang="en-US" sz="1050">
                <a:solidFill>
                  <a:srgbClr val="687883"/>
                </a:solidFill>
                <a:latin typeface="Aptos" pitchFamily="34" charset="0"/>
                <a:ea typeface="Aptos" pitchFamily="34" charset="-122"/>
                <a:cs typeface="Aptos" pitchFamily="34" charset="-120"/>
              </a:rPr>
              <a:t>The need grew as PROBE participation and reporting uses expanded.</a:t>
            </a:r>
            <a:endParaRPr lang="en-US" sz="1050"/>
          </a:p>
        </p:txBody>
      </p:sp>
      <p:sp>
        <p:nvSpPr>
          <p:cNvPr id="7" name="Shape 4"/>
          <p:cNvSpPr/>
          <p:nvPr/>
        </p:nvSpPr>
        <p:spPr>
          <a:xfrm>
            <a:off x="566928" y="1078992"/>
            <a:ext cx="11064240" cy="0"/>
          </a:xfrm>
          <a:prstGeom prst="line">
            <a:avLst/>
          </a:prstGeom>
          <a:noFill/>
          <a:ln w="15240">
            <a:solidFill>
              <a:srgbClr val="3E9397">
                <a:alpha val="85000"/>
              </a:srgbClr>
            </a:solidFill>
            <a:prstDash val="solid"/>
          </a:ln>
        </p:spPr>
        <p:txBody>
          <a:bodyPr/>
          <a:lstStyle/>
          <a:p>
            <a:endParaRPr lang="en-US"/>
          </a:p>
        </p:txBody>
      </p:sp>
      <p:sp>
        <p:nvSpPr>
          <p:cNvPr id="8" name="Text 5"/>
          <p:cNvSpPr/>
          <p:nvPr/>
        </p:nvSpPr>
        <p:spPr>
          <a:xfrm>
            <a:off x="731520" y="1353312"/>
            <a:ext cx="5486400" cy="640080"/>
          </a:xfrm>
          <a:prstGeom prst="rect">
            <a:avLst/>
          </a:prstGeom>
          <a:noFill/>
          <a:ln/>
        </p:spPr>
        <p:txBody>
          <a:bodyPr wrap="square" lIns="0" tIns="0" rIns="0" bIns="0" rtlCol="0" anchor="ctr"/>
          <a:lstStyle/>
          <a:p>
            <a:pPr marL="0" indent="0">
              <a:buNone/>
            </a:pPr>
            <a:r>
              <a:rPr lang="en-US" sz="1900" b="1" dirty="0">
                <a:solidFill>
                  <a:srgbClr val="2A4453"/>
                </a:solidFill>
                <a:latin typeface="Aptos" pitchFamily="34" charset="0"/>
                <a:ea typeface="Aptos" pitchFamily="34" charset="-122"/>
                <a:cs typeface="Aptos" pitchFamily="34" charset="-120"/>
              </a:rPr>
              <a:t>The original dashboard was valuable — but PROBE needed a tool that could better support flexible interpretation, local advocacy, and scientific communication.</a:t>
            </a:r>
            <a:endParaRPr lang="en-US" sz="1900" dirty="0"/>
          </a:p>
        </p:txBody>
      </p:sp>
      <p:sp>
        <p:nvSpPr>
          <p:cNvPr id="9" name="Shape 6"/>
          <p:cNvSpPr/>
          <p:nvPr/>
        </p:nvSpPr>
        <p:spPr>
          <a:xfrm>
            <a:off x="758952" y="2643444"/>
            <a:ext cx="0" cy="694944"/>
          </a:xfrm>
          <a:prstGeom prst="line">
            <a:avLst/>
          </a:prstGeom>
          <a:noFill/>
          <a:ln w="57150">
            <a:solidFill>
              <a:srgbClr val="3E9397"/>
            </a:solidFill>
            <a:prstDash val="solid"/>
          </a:ln>
        </p:spPr>
        <p:txBody>
          <a:bodyPr/>
          <a:lstStyle/>
          <a:p>
            <a:endParaRPr lang="en-US"/>
          </a:p>
        </p:txBody>
      </p:sp>
      <p:sp>
        <p:nvSpPr>
          <p:cNvPr id="10" name="Text 7"/>
          <p:cNvSpPr/>
          <p:nvPr/>
        </p:nvSpPr>
        <p:spPr>
          <a:xfrm>
            <a:off x="960120" y="2625156"/>
            <a:ext cx="4027516" cy="201168"/>
          </a:xfrm>
          <a:prstGeom prst="rect">
            <a:avLst/>
          </a:prstGeom>
          <a:noFill/>
          <a:ln/>
        </p:spPr>
        <p:txBody>
          <a:bodyPr wrap="square" lIns="0" tIns="0" rIns="0" bIns="0" rtlCol="0" anchor="ctr"/>
          <a:lstStyle/>
          <a:p>
            <a:pPr marL="0" indent="0">
              <a:buNone/>
            </a:pPr>
            <a:r>
              <a:rPr lang="en-US" sz="1650" b="1">
                <a:solidFill>
                  <a:srgbClr val="0C4F57"/>
                </a:solidFill>
                <a:latin typeface="Aptos" pitchFamily="34" charset="0"/>
                <a:ea typeface="Aptos" pitchFamily="34" charset="-122"/>
                <a:cs typeface="Aptos" pitchFamily="34" charset="-120"/>
              </a:rPr>
              <a:t>More participating patient organizations</a:t>
            </a:r>
            <a:endParaRPr lang="en-US" sz="1650"/>
          </a:p>
        </p:txBody>
      </p:sp>
      <p:sp>
        <p:nvSpPr>
          <p:cNvPr id="11" name="Text 8"/>
          <p:cNvSpPr/>
          <p:nvPr/>
        </p:nvSpPr>
        <p:spPr>
          <a:xfrm>
            <a:off x="960120" y="2872044"/>
            <a:ext cx="4937760" cy="411480"/>
          </a:xfrm>
          <a:prstGeom prst="rect">
            <a:avLst/>
          </a:prstGeom>
          <a:noFill/>
          <a:ln/>
        </p:spPr>
        <p:txBody>
          <a:bodyPr wrap="square" lIns="0" tIns="0" rIns="0" bIns="0" rtlCol="0" anchor="ctr"/>
          <a:lstStyle/>
          <a:p>
            <a:pPr marL="0" indent="0">
              <a:buNone/>
            </a:pPr>
            <a:r>
              <a:rPr lang="en-US" sz="1220">
                <a:solidFill>
                  <a:srgbClr val="2A4453"/>
                </a:solidFill>
                <a:latin typeface="Aptos" pitchFamily="34" charset="0"/>
                <a:ea typeface="Aptos" pitchFamily="34" charset="-122"/>
                <a:cs typeface="Aptos" pitchFamily="34" charset="-120"/>
              </a:rPr>
              <a:t>Semi-annual data collection across countries created a larger and more diverse PROBE dataset.</a:t>
            </a:r>
            <a:endParaRPr lang="en-US" sz="1220"/>
          </a:p>
        </p:txBody>
      </p:sp>
      <p:sp>
        <p:nvSpPr>
          <p:cNvPr id="12" name="Shape 9"/>
          <p:cNvSpPr/>
          <p:nvPr/>
        </p:nvSpPr>
        <p:spPr>
          <a:xfrm>
            <a:off x="758952" y="3722436"/>
            <a:ext cx="0" cy="694944"/>
          </a:xfrm>
          <a:prstGeom prst="line">
            <a:avLst/>
          </a:prstGeom>
          <a:noFill/>
          <a:ln w="57150">
            <a:solidFill>
              <a:srgbClr val="F39B23"/>
            </a:solidFill>
            <a:prstDash val="solid"/>
          </a:ln>
        </p:spPr>
        <p:txBody>
          <a:bodyPr/>
          <a:lstStyle/>
          <a:p>
            <a:endParaRPr lang="en-US"/>
          </a:p>
        </p:txBody>
      </p:sp>
      <p:sp>
        <p:nvSpPr>
          <p:cNvPr id="13" name="Text 10"/>
          <p:cNvSpPr/>
          <p:nvPr/>
        </p:nvSpPr>
        <p:spPr>
          <a:xfrm>
            <a:off x="960120" y="3704148"/>
            <a:ext cx="2560320" cy="201168"/>
          </a:xfrm>
          <a:prstGeom prst="rect">
            <a:avLst/>
          </a:prstGeom>
          <a:noFill/>
          <a:ln/>
        </p:spPr>
        <p:txBody>
          <a:bodyPr wrap="square" lIns="0" tIns="0" rIns="0" bIns="0" rtlCol="0" anchor="ctr"/>
          <a:lstStyle/>
          <a:p>
            <a:pPr marL="0" indent="0">
              <a:buNone/>
            </a:pPr>
            <a:r>
              <a:rPr lang="en-US" sz="1650" b="1">
                <a:solidFill>
                  <a:srgbClr val="0C4F57"/>
                </a:solidFill>
                <a:latin typeface="Aptos" pitchFamily="34" charset="0"/>
                <a:ea typeface="Aptos" pitchFamily="34" charset="-122"/>
                <a:cs typeface="Aptos" pitchFamily="34" charset="-120"/>
              </a:rPr>
              <a:t>More reporting use cases</a:t>
            </a:r>
            <a:endParaRPr lang="en-US" sz="1650"/>
          </a:p>
        </p:txBody>
      </p:sp>
      <p:sp>
        <p:nvSpPr>
          <p:cNvPr id="14" name="Text 11"/>
          <p:cNvSpPr/>
          <p:nvPr/>
        </p:nvSpPr>
        <p:spPr>
          <a:xfrm>
            <a:off x="960120" y="3951036"/>
            <a:ext cx="4937760" cy="411480"/>
          </a:xfrm>
          <a:prstGeom prst="rect">
            <a:avLst/>
          </a:prstGeom>
          <a:noFill/>
          <a:ln/>
        </p:spPr>
        <p:txBody>
          <a:bodyPr wrap="square" lIns="0" tIns="0" rIns="0" bIns="0" rtlCol="0" anchor="ctr"/>
          <a:lstStyle/>
          <a:p>
            <a:pPr marL="0" indent="0">
              <a:buNone/>
            </a:pPr>
            <a:r>
              <a:rPr lang="en-US" sz="1220">
                <a:solidFill>
                  <a:srgbClr val="2A4453"/>
                </a:solidFill>
                <a:latin typeface="Aptos" pitchFamily="34" charset="0"/>
                <a:ea typeface="Aptos" pitchFamily="34" charset="-122"/>
                <a:cs typeface="Aptos" pitchFamily="34" charset="-120"/>
              </a:rPr>
              <a:t>National organizations increasingly needed figures and summary tables for abstracts, reports, presentations, and advocacy briefs.</a:t>
            </a:r>
            <a:endParaRPr lang="en-US" sz="1220"/>
          </a:p>
        </p:txBody>
      </p:sp>
      <p:sp>
        <p:nvSpPr>
          <p:cNvPr id="15" name="Shape 12"/>
          <p:cNvSpPr/>
          <p:nvPr/>
        </p:nvSpPr>
        <p:spPr>
          <a:xfrm>
            <a:off x="758952" y="4801428"/>
            <a:ext cx="0" cy="694944"/>
          </a:xfrm>
          <a:prstGeom prst="line">
            <a:avLst/>
          </a:prstGeom>
          <a:noFill/>
          <a:ln w="57150">
            <a:solidFill>
              <a:srgbClr val="7FBF5B"/>
            </a:solidFill>
            <a:prstDash val="solid"/>
          </a:ln>
        </p:spPr>
        <p:txBody>
          <a:bodyPr/>
          <a:lstStyle/>
          <a:p>
            <a:endParaRPr lang="en-US"/>
          </a:p>
        </p:txBody>
      </p:sp>
      <p:sp>
        <p:nvSpPr>
          <p:cNvPr id="16" name="Text 13"/>
          <p:cNvSpPr/>
          <p:nvPr/>
        </p:nvSpPr>
        <p:spPr>
          <a:xfrm>
            <a:off x="960120" y="4783140"/>
            <a:ext cx="2560320" cy="201168"/>
          </a:xfrm>
          <a:prstGeom prst="rect">
            <a:avLst/>
          </a:prstGeom>
          <a:noFill/>
          <a:ln/>
        </p:spPr>
        <p:txBody>
          <a:bodyPr wrap="square" lIns="0" tIns="0" rIns="0" bIns="0" rtlCol="0" anchor="ctr"/>
          <a:lstStyle/>
          <a:p>
            <a:pPr marL="0" indent="0">
              <a:buNone/>
            </a:pPr>
            <a:r>
              <a:rPr lang="en-US" sz="1650" b="1">
                <a:solidFill>
                  <a:srgbClr val="0C4F57"/>
                </a:solidFill>
                <a:latin typeface="Aptos" pitchFamily="34" charset="0"/>
                <a:ea typeface="Aptos" pitchFamily="34" charset="-122"/>
                <a:cs typeface="Aptos" pitchFamily="34" charset="-120"/>
              </a:rPr>
              <a:t>More need for visual depth</a:t>
            </a:r>
            <a:endParaRPr lang="en-US" sz="1650"/>
          </a:p>
        </p:txBody>
      </p:sp>
      <p:sp>
        <p:nvSpPr>
          <p:cNvPr id="17" name="Text 14"/>
          <p:cNvSpPr/>
          <p:nvPr/>
        </p:nvSpPr>
        <p:spPr>
          <a:xfrm>
            <a:off x="960120" y="5030028"/>
            <a:ext cx="4937760" cy="411480"/>
          </a:xfrm>
          <a:prstGeom prst="rect">
            <a:avLst/>
          </a:prstGeom>
          <a:noFill/>
          <a:ln/>
        </p:spPr>
        <p:txBody>
          <a:bodyPr wrap="square" lIns="0" tIns="0" rIns="0" bIns="0" rtlCol="0" anchor="ctr"/>
          <a:lstStyle/>
          <a:p>
            <a:pPr marL="0" indent="0">
              <a:buNone/>
            </a:pPr>
            <a:r>
              <a:rPr lang="en-US" sz="1220" dirty="0">
                <a:solidFill>
                  <a:srgbClr val="2A4453"/>
                </a:solidFill>
                <a:latin typeface="Aptos" pitchFamily="34" charset="0"/>
                <a:ea typeface="Aptos" pitchFamily="34" charset="-122"/>
                <a:cs typeface="Aptos" pitchFamily="34" charset="-120"/>
              </a:rPr>
              <a:t>Users wanted a dashboard that was more intuitive, filterable, visually rich, and easier to interpret in real time.</a:t>
            </a:r>
            <a:endParaRPr lang="en-US" sz="1220" dirty="0"/>
          </a:p>
        </p:txBody>
      </p:sp>
      <p:sp>
        <p:nvSpPr>
          <p:cNvPr id="18" name="Shape 15"/>
          <p:cNvSpPr/>
          <p:nvPr/>
        </p:nvSpPr>
        <p:spPr>
          <a:xfrm>
            <a:off x="6400800" y="1417320"/>
            <a:ext cx="5074920" cy="4526280"/>
          </a:xfrm>
          <a:prstGeom prst="roundRect">
            <a:avLst>
              <a:gd name="adj" fmla="val 1616"/>
            </a:avLst>
          </a:prstGeom>
          <a:solidFill>
            <a:srgbClr val="FFFFFF">
              <a:alpha val="95000"/>
            </a:srgbClr>
          </a:solidFill>
          <a:ln w="15240">
            <a:solidFill>
              <a:srgbClr val="CDEEEF"/>
            </a:solidFill>
            <a:prstDash val="solid"/>
          </a:ln>
        </p:spPr>
        <p:txBody>
          <a:bodyPr/>
          <a:lstStyle/>
          <a:p>
            <a:endParaRPr lang="en-US"/>
          </a:p>
        </p:txBody>
      </p:sp>
      <p:sp>
        <p:nvSpPr>
          <p:cNvPr id="19" name="Text 16"/>
          <p:cNvSpPr/>
          <p:nvPr/>
        </p:nvSpPr>
        <p:spPr>
          <a:xfrm>
            <a:off x="6693408" y="1691640"/>
            <a:ext cx="2011680" cy="228600"/>
          </a:xfrm>
          <a:prstGeom prst="rect">
            <a:avLst/>
          </a:prstGeom>
          <a:noFill/>
          <a:ln/>
        </p:spPr>
        <p:txBody>
          <a:bodyPr wrap="square" lIns="0" tIns="0" rIns="0" bIns="0" rtlCol="0" anchor="ctr"/>
          <a:lstStyle/>
          <a:p>
            <a:pPr marL="0" indent="0">
              <a:buNone/>
            </a:pPr>
            <a:r>
              <a:rPr lang="en-US" sz="1800" b="1">
                <a:solidFill>
                  <a:srgbClr val="0C4F57"/>
                </a:solidFill>
                <a:latin typeface="Aptos" pitchFamily="34" charset="0"/>
                <a:ea typeface="Aptos" pitchFamily="34" charset="-122"/>
                <a:cs typeface="Aptos" pitchFamily="34" charset="-120"/>
              </a:rPr>
              <a:t>Redesign goals</a:t>
            </a:r>
            <a:endParaRPr lang="en-US" sz="1800"/>
          </a:p>
        </p:txBody>
      </p:sp>
      <p:sp>
        <p:nvSpPr>
          <p:cNvPr id="20" name="Shape 17"/>
          <p:cNvSpPr/>
          <p:nvPr/>
        </p:nvSpPr>
        <p:spPr>
          <a:xfrm>
            <a:off x="6720840" y="2212848"/>
            <a:ext cx="201168" cy="201168"/>
          </a:xfrm>
          <a:prstGeom prst="ellipse">
            <a:avLst/>
          </a:prstGeom>
          <a:solidFill>
            <a:srgbClr val="3E9397"/>
          </a:solidFill>
          <a:ln w="12700">
            <a:solidFill>
              <a:srgbClr val="3E9397">
                <a:alpha val="0"/>
              </a:srgbClr>
            </a:solidFill>
            <a:prstDash val="solid"/>
          </a:ln>
        </p:spPr>
        <p:txBody>
          <a:bodyPr/>
          <a:lstStyle/>
          <a:p>
            <a:endParaRPr lang="en-US"/>
          </a:p>
        </p:txBody>
      </p:sp>
      <p:sp>
        <p:nvSpPr>
          <p:cNvPr id="21" name="Text 18"/>
          <p:cNvSpPr/>
          <p:nvPr/>
        </p:nvSpPr>
        <p:spPr>
          <a:xfrm>
            <a:off x="7059168" y="2139696"/>
            <a:ext cx="4041648" cy="310896"/>
          </a:xfrm>
          <a:prstGeom prst="rect">
            <a:avLst/>
          </a:prstGeom>
          <a:noFill/>
          <a:ln/>
        </p:spPr>
        <p:txBody>
          <a:bodyPr wrap="square" lIns="0" tIns="0" rIns="0" bIns="0" rtlCol="0" anchor="ctr"/>
          <a:lstStyle/>
          <a:p>
            <a:pPr marL="0" indent="0">
              <a:buNone/>
            </a:pPr>
            <a:r>
              <a:rPr lang="en-US" sz="1340">
                <a:solidFill>
                  <a:srgbClr val="2A4453"/>
                </a:solidFill>
                <a:latin typeface="Aptos" pitchFamily="34" charset="0"/>
                <a:ea typeface="Aptos" pitchFamily="34" charset="-122"/>
                <a:cs typeface="Aptos" pitchFamily="34" charset="-120"/>
              </a:rPr>
              <a:t>Improve visualization and interpretation of PROBE quality-of-life data</a:t>
            </a:r>
            <a:endParaRPr lang="en-US" sz="1340"/>
          </a:p>
        </p:txBody>
      </p:sp>
      <p:sp>
        <p:nvSpPr>
          <p:cNvPr id="22" name="Shape 19"/>
          <p:cNvSpPr/>
          <p:nvPr/>
        </p:nvSpPr>
        <p:spPr>
          <a:xfrm>
            <a:off x="6720840" y="3017520"/>
            <a:ext cx="201168" cy="201168"/>
          </a:xfrm>
          <a:prstGeom prst="ellipse">
            <a:avLst/>
          </a:prstGeom>
          <a:solidFill>
            <a:srgbClr val="F39B23"/>
          </a:solidFill>
          <a:ln w="12700">
            <a:solidFill>
              <a:srgbClr val="F39B23">
                <a:alpha val="0"/>
              </a:srgbClr>
            </a:solidFill>
            <a:prstDash val="solid"/>
          </a:ln>
        </p:spPr>
        <p:txBody>
          <a:bodyPr/>
          <a:lstStyle/>
          <a:p>
            <a:endParaRPr lang="en-US"/>
          </a:p>
        </p:txBody>
      </p:sp>
      <p:sp>
        <p:nvSpPr>
          <p:cNvPr id="23" name="Text 20"/>
          <p:cNvSpPr/>
          <p:nvPr/>
        </p:nvSpPr>
        <p:spPr>
          <a:xfrm>
            <a:off x="7059168" y="2944368"/>
            <a:ext cx="4041648" cy="310896"/>
          </a:xfrm>
          <a:prstGeom prst="rect">
            <a:avLst/>
          </a:prstGeom>
          <a:noFill/>
          <a:ln/>
        </p:spPr>
        <p:txBody>
          <a:bodyPr wrap="square" lIns="0" tIns="0" rIns="0" bIns="0" rtlCol="0" anchor="ctr"/>
          <a:lstStyle/>
          <a:p>
            <a:pPr marL="0" indent="0">
              <a:buNone/>
            </a:pPr>
            <a:r>
              <a:rPr lang="en-US" sz="1340">
                <a:solidFill>
                  <a:srgbClr val="2A4453"/>
                </a:solidFill>
                <a:latin typeface="Aptos" pitchFamily="34" charset="0"/>
                <a:ea typeface="Aptos" pitchFamily="34" charset="-122"/>
                <a:cs typeface="Aptos" pitchFamily="34" charset="-120"/>
              </a:rPr>
              <a:t>Make abstracts, reports, and presentations faster to prepare</a:t>
            </a:r>
            <a:endParaRPr lang="en-US" sz="1340"/>
          </a:p>
        </p:txBody>
      </p:sp>
      <p:sp>
        <p:nvSpPr>
          <p:cNvPr id="24" name="Shape 21"/>
          <p:cNvSpPr/>
          <p:nvPr/>
        </p:nvSpPr>
        <p:spPr>
          <a:xfrm>
            <a:off x="6720840" y="3822192"/>
            <a:ext cx="201168" cy="201168"/>
          </a:xfrm>
          <a:prstGeom prst="ellipse">
            <a:avLst/>
          </a:prstGeom>
          <a:solidFill>
            <a:srgbClr val="7FBF5B"/>
          </a:solidFill>
          <a:ln w="12700">
            <a:solidFill>
              <a:srgbClr val="7FBF5B">
                <a:alpha val="0"/>
              </a:srgbClr>
            </a:solidFill>
            <a:prstDash val="solid"/>
          </a:ln>
        </p:spPr>
        <p:txBody>
          <a:bodyPr/>
          <a:lstStyle/>
          <a:p>
            <a:endParaRPr lang="en-US"/>
          </a:p>
        </p:txBody>
      </p:sp>
      <p:sp>
        <p:nvSpPr>
          <p:cNvPr id="25" name="Text 22"/>
          <p:cNvSpPr/>
          <p:nvPr/>
        </p:nvSpPr>
        <p:spPr>
          <a:xfrm>
            <a:off x="7059168" y="3749040"/>
            <a:ext cx="4041648" cy="310896"/>
          </a:xfrm>
          <a:prstGeom prst="rect">
            <a:avLst/>
          </a:prstGeom>
          <a:noFill/>
          <a:ln/>
        </p:spPr>
        <p:txBody>
          <a:bodyPr wrap="square" lIns="0" tIns="0" rIns="0" bIns="0" rtlCol="0" anchor="ctr"/>
          <a:lstStyle/>
          <a:p>
            <a:pPr marL="0" indent="0">
              <a:buNone/>
            </a:pPr>
            <a:r>
              <a:rPr lang="en-US" sz="1340">
                <a:solidFill>
                  <a:srgbClr val="2A4453"/>
                </a:solidFill>
                <a:latin typeface="Aptos" pitchFamily="34" charset="0"/>
                <a:ea typeface="Aptos" pitchFamily="34" charset="-122"/>
                <a:cs typeface="Aptos" pitchFamily="34" charset="-120"/>
              </a:rPr>
              <a:t>Enable clearer country-level or subgroup comparisons</a:t>
            </a:r>
            <a:endParaRPr lang="en-US" sz="1340"/>
          </a:p>
        </p:txBody>
      </p:sp>
      <p:sp>
        <p:nvSpPr>
          <p:cNvPr id="26" name="Shape 23"/>
          <p:cNvSpPr/>
          <p:nvPr/>
        </p:nvSpPr>
        <p:spPr>
          <a:xfrm>
            <a:off x="6720840" y="4626864"/>
            <a:ext cx="201168" cy="201168"/>
          </a:xfrm>
          <a:prstGeom prst="ellipse">
            <a:avLst/>
          </a:prstGeom>
          <a:solidFill>
            <a:srgbClr val="3E9397"/>
          </a:solidFill>
          <a:ln w="12700">
            <a:solidFill>
              <a:srgbClr val="3E9397">
                <a:alpha val="0"/>
              </a:srgbClr>
            </a:solidFill>
            <a:prstDash val="solid"/>
          </a:ln>
        </p:spPr>
        <p:txBody>
          <a:bodyPr/>
          <a:lstStyle/>
          <a:p>
            <a:endParaRPr lang="en-US"/>
          </a:p>
        </p:txBody>
      </p:sp>
      <p:sp>
        <p:nvSpPr>
          <p:cNvPr id="27" name="Text 24"/>
          <p:cNvSpPr/>
          <p:nvPr/>
        </p:nvSpPr>
        <p:spPr>
          <a:xfrm>
            <a:off x="7059168" y="4553712"/>
            <a:ext cx="4041648" cy="310896"/>
          </a:xfrm>
          <a:prstGeom prst="rect">
            <a:avLst/>
          </a:prstGeom>
          <a:noFill/>
          <a:ln/>
        </p:spPr>
        <p:txBody>
          <a:bodyPr wrap="square" lIns="0" tIns="0" rIns="0" bIns="0" rtlCol="0" anchor="ctr"/>
          <a:lstStyle/>
          <a:p>
            <a:pPr marL="0" indent="0">
              <a:buNone/>
            </a:pPr>
            <a:r>
              <a:rPr lang="en-US" sz="1340">
                <a:solidFill>
                  <a:srgbClr val="2A4453"/>
                </a:solidFill>
                <a:latin typeface="Aptos" pitchFamily="34" charset="0"/>
                <a:ea typeface="Aptos" pitchFamily="34" charset="-122"/>
                <a:cs typeface="Aptos" pitchFamily="34" charset="-120"/>
              </a:rPr>
              <a:t>Create a scalable foundation for future PROBE modules</a:t>
            </a:r>
            <a:endParaRPr lang="en-US" sz="1340"/>
          </a:p>
        </p:txBody>
      </p:sp>
      <p:sp>
        <p:nvSpPr>
          <p:cNvPr id="28" name="Text 25"/>
          <p:cNvSpPr/>
          <p:nvPr/>
        </p:nvSpPr>
        <p:spPr>
          <a:xfrm>
            <a:off x="6693408" y="5440680"/>
            <a:ext cx="4297680" cy="274320"/>
          </a:xfrm>
          <a:prstGeom prst="rect">
            <a:avLst/>
          </a:prstGeom>
          <a:noFill/>
          <a:ln/>
        </p:spPr>
        <p:txBody>
          <a:bodyPr wrap="square" lIns="0" tIns="0" rIns="0" bIns="0" rtlCol="0" anchor="ctr"/>
          <a:lstStyle/>
          <a:p>
            <a:pPr marL="0" indent="0">
              <a:buNone/>
            </a:pPr>
            <a:r>
              <a:rPr lang="en-US" sz="1280" i="1">
                <a:solidFill>
                  <a:srgbClr val="687883"/>
                </a:solidFill>
                <a:latin typeface="Aptos" pitchFamily="34" charset="0"/>
                <a:ea typeface="Aptos" pitchFamily="34" charset="-122"/>
                <a:cs typeface="Aptos" pitchFamily="34" charset="-120"/>
              </a:rPr>
              <a:t>Core message: make PROBE data easier to turn into local evidence and action.</a:t>
            </a:r>
            <a:endParaRPr lang="en-US" sz="1280"/>
          </a:p>
        </p:txBody>
      </p:sp>
      <p:sp>
        <p:nvSpPr>
          <p:cNvPr id="29" name="Shape 26"/>
          <p:cNvSpPr/>
          <p:nvPr/>
        </p:nvSpPr>
        <p:spPr>
          <a:xfrm>
            <a:off x="566928" y="6419088"/>
            <a:ext cx="11064240" cy="0"/>
          </a:xfrm>
          <a:prstGeom prst="line">
            <a:avLst/>
          </a:prstGeom>
          <a:noFill/>
          <a:ln w="10160">
            <a:solidFill>
              <a:srgbClr val="CDEEEF"/>
            </a:solidFill>
            <a:prstDash val="solid"/>
          </a:ln>
        </p:spPr>
        <p:txBody>
          <a:bodyPr/>
          <a:lstStyle/>
          <a:p>
            <a:endParaRPr lang="en-US"/>
          </a:p>
        </p:txBody>
      </p:sp>
      <p:sp>
        <p:nvSpPr>
          <p:cNvPr id="30" name="Text 27"/>
          <p:cNvSpPr/>
          <p:nvPr/>
        </p:nvSpPr>
        <p:spPr>
          <a:xfrm>
            <a:off x="658368" y="6473952"/>
            <a:ext cx="4206240" cy="146304"/>
          </a:xfrm>
          <a:prstGeom prst="rect">
            <a:avLst/>
          </a:prstGeom>
          <a:noFill/>
          <a:ln/>
        </p:spPr>
        <p:txBody>
          <a:bodyPr wrap="square" lIns="0" tIns="0" rIns="0" bIns="0" rtlCol="0" anchor="ctr"/>
          <a:lstStyle/>
          <a:p>
            <a:pPr marL="0" indent="0">
              <a:buNone/>
            </a:pPr>
            <a:r>
              <a:rPr lang="en-US" sz="850">
                <a:solidFill>
                  <a:srgbClr val="687883"/>
                </a:solidFill>
                <a:latin typeface="Aptos" pitchFamily="34" charset="0"/>
                <a:ea typeface="Aptos" pitchFamily="34" charset="-122"/>
                <a:cs typeface="Aptos" pitchFamily="34" charset="-120"/>
              </a:rPr>
              <a:t>PROBE Dashboard • Oral presentation</a:t>
            </a:r>
            <a:endParaRPr lang="en-US" sz="850"/>
          </a:p>
        </p:txBody>
      </p:sp>
      <p:sp>
        <p:nvSpPr>
          <p:cNvPr id="31" name="Text 28"/>
          <p:cNvSpPr/>
          <p:nvPr/>
        </p:nvSpPr>
        <p:spPr>
          <a:xfrm>
            <a:off x="8595360" y="6473952"/>
            <a:ext cx="2286000" cy="146304"/>
          </a:xfrm>
          <a:prstGeom prst="rect">
            <a:avLst/>
          </a:prstGeom>
          <a:noFill/>
          <a:ln/>
        </p:spPr>
        <p:txBody>
          <a:bodyPr wrap="square" lIns="0" tIns="0" rIns="0" bIns="0" rtlCol="0" anchor="ctr"/>
          <a:lstStyle/>
          <a:p>
            <a:pPr marL="0" indent="0" algn="r">
              <a:buNone/>
            </a:pPr>
            <a:r>
              <a:rPr lang="en-US" sz="850">
                <a:solidFill>
                  <a:srgbClr val="687883"/>
                </a:solidFill>
                <a:latin typeface="Aptos" pitchFamily="34" charset="0"/>
                <a:ea typeface="Aptos" pitchFamily="34" charset="-122"/>
                <a:cs typeface="Aptos" pitchFamily="34" charset="-120"/>
              </a:rPr>
              <a:t>Background</a:t>
            </a:r>
            <a:endParaRPr lang="en-US" sz="850"/>
          </a:p>
        </p:txBody>
      </p:sp>
      <p:sp>
        <p:nvSpPr>
          <p:cNvPr id="32" name="Text 29"/>
          <p:cNvSpPr/>
          <p:nvPr/>
        </p:nvSpPr>
        <p:spPr>
          <a:xfrm>
            <a:off x="11064240" y="6441948"/>
            <a:ext cx="365760" cy="182880"/>
          </a:xfrm>
          <a:prstGeom prst="rect">
            <a:avLst/>
          </a:prstGeom>
          <a:noFill/>
          <a:ln/>
        </p:spPr>
        <p:txBody>
          <a:bodyPr wrap="square" lIns="0" tIns="0" rIns="0" bIns="0" rtlCol="0" anchor="ctr"/>
          <a:lstStyle/>
          <a:p>
            <a:pPr marL="0" indent="0" algn="r">
              <a:buNone/>
            </a:pPr>
            <a:r>
              <a:rPr lang="en-US" sz="900" b="1">
                <a:solidFill>
                  <a:srgbClr val="0C4F57"/>
                </a:solidFill>
                <a:latin typeface="Aptos" pitchFamily="34" charset="0"/>
              </a:rPr>
              <a:t>3</a:t>
            </a:r>
            <a:endParaRPr lang="en-US" sz="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mnt/data/a_digital_illustration_serves_as_a_background_with.png"/>
          <p:cNvPicPr>
            <a:picLocks noChangeAspect="1"/>
          </p:cNvPicPr>
          <p:nvPr/>
        </p:nvPicPr>
        <p:blipFill>
          <a:blip r:embed="rId3"/>
          <a:stretch>
            <a:fillRect/>
          </a:stretch>
        </p:blipFill>
        <p:spPr>
          <a:xfrm>
            <a:off x="0" y="0"/>
            <a:ext cx="12191695" cy="6858000"/>
          </a:xfrm>
          <a:prstGeom prst="rect">
            <a:avLst/>
          </a:prstGeom>
        </p:spPr>
      </p:pic>
      <p:sp>
        <p:nvSpPr>
          <p:cNvPr id="3" name="Text 0"/>
          <p:cNvSpPr/>
          <p:nvPr/>
        </p:nvSpPr>
        <p:spPr>
          <a:xfrm>
            <a:off x="548640" y="320040"/>
            <a:ext cx="8046720" cy="438912"/>
          </a:xfrm>
          <a:prstGeom prst="rect">
            <a:avLst/>
          </a:prstGeom>
          <a:noFill/>
          <a:ln/>
        </p:spPr>
        <p:txBody>
          <a:bodyPr wrap="square" lIns="0" tIns="0" rIns="0" bIns="0" rtlCol="0" anchor="ctr"/>
          <a:lstStyle/>
          <a:p>
            <a:pPr marL="0" indent="0">
              <a:buNone/>
            </a:pPr>
            <a:r>
              <a:rPr lang="en-US" sz="2600" b="1">
                <a:solidFill>
                  <a:srgbClr val="0C4F57"/>
                </a:solidFill>
                <a:latin typeface="Aptos Display" pitchFamily="34" charset="0"/>
                <a:ea typeface="Aptos Display" pitchFamily="34" charset="-122"/>
                <a:cs typeface="Aptos Display" pitchFamily="34" charset="-120"/>
              </a:rPr>
              <a:t>What we built in Power BI</a:t>
            </a:r>
            <a:endParaRPr lang="en-US" sz="2600"/>
          </a:p>
        </p:txBody>
      </p:sp>
      <p:sp>
        <p:nvSpPr>
          <p:cNvPr id="4" name="Text 1"/>
          <p:cNvSpPr/>
          <p:nvPr/>
        </p:nvSpPr>
        <p:spPr>
          <a:xfrm>
            <a:off x="566928" y="777240"/>
            <a:ext cx="8686800" cy="228600"/>
          </a:xfrm>
          <a:prstGeom prst="rect">
            <a:avLst/>
          </a:prstGeom>
          <a:noFill/>
          <a:ln/>
        </p:spPr>
        <p:txBody>
          <a:bodyPr wrap="square" lIns="0" tIns="0" rIns="0" bIns="0" rtlCol="0" anchor="ctr"/>
          <a:lstStyle/>
          <a:p>
            <a:pPr marL="0" indent="0">
              <a:buNone/>
            </a:pPr>
            <a:r>
              <a:rPr lang="en-US" sz="1050">
                <a:solidFill>
                  <a:srgbClr val="687883"/>
                </a:solidFill>
                <a:latin typeface="Aptos" pitchFamily="34" charset="0"/>
                <a:ea typeface="Aptos" pitchFamily="34" charset="-122"/>
                <a:cs typeface="Aptos" pitchFamily="34" charset="-120"/>
              </a:rPr>
              <a:t>A monthly refreshed, theme-based dashboard connected to the central PROBE database.</a:t>
            </a:r>
            <a:endParaRPr lang="en-US" sz="1050"/>
          </a:p>
        </p:txBody>
      </p:sp>
      <p:sp>
        <p:nvSpPr>
          <p:cNvPr id="7" name="Shape 4"/>
          <p:cNvSpPr/>
          <p:nvPr/>
        </p:nvSpPr>
        <p:spPr>
          <a:xfrm>
            <a:off x="566928" y="1078992"/>
            <a:ext cx="11064240" cy="0"/>
          </a:xfrm>
          <a:prstGeom prst="line">
            <a:avLst/>
          </a:prstGeom>
          <a:noFill/>
          <a:ln w="15240">
            <a:solidFill>
              <a:srgbClr val="3E9397">
                <a:alpha val="85000"/>
              </a:srgbClr>
            </a:solidFill>
            <a:prstDash val="solid"/>
          </a:ln>
        </p:spPr>
        <p:txBody>
          <a:bodyPr/>
          <a:lstStyle/>
          <a:p>
            <a:endParaRPr lang="en-US"/>
          </a:p>
        </p:txBody>
      </p:sp>
      <p:sp>
        <p:nvSpPr>
          <p:cNvPr id="8" name="Shape 5"/>
          <p:cNvSpPr/>
          <p:nvPr/>
        </p:nvSpPr>
        <p:spPr>
          <a:xfrm>
            <a:off x="658368" y="1389888"/>
            <a:ext cx="6492240" cy="3840480"/>
          </a:xfrm>
          <a:prstGeom prst="roundRect">
            <a:avLst>
              <a:gd name="adj" fmla="val 1905"/>
            </a:avLst>
          </a:prstGeom>
          <a:solidFill>
            <a:srgbClr val="FFFFFF"/>
          </a:solidFill>
          <a:ln w="12700">
            <a:solidFill>
              <a:srgbClr val="C8E8EA"/>
            </a:solidFill>
            <a:prstDash val="solid"/>
          </a:ln>
          <a:effectLst>
            <a:outerShdw blurRad="12700" dist="50800" dir="2700000" algn="bl" rotWithShape="0">
              <a:srgbClr val="A0C7CA">
                <a:alpha val="18000"/>
              </a:srgbClr>
            </a:outerShdw>
          </a:effectLst>
        </p:spPr>
        <p:txBody>
          <a:bodyPr/>
          <a:lstStyle/>
          <a:p>
            <a:endParaRPr lang="en-US"/>
          </a:p>
        </p:txBody>
      </p:sp>
      <p:pic>
        <p:nvPicPr>
          <p:cNvPr id="9" name="Image 1" descr="/mnt/data/probe_frames/dashboard_main.png"/>
          <p:cNvPicPr>
            <a:picLocks noChangeAspect="1"/>
          </p:cNvPicPr>
          <p:nvPr/>
        </p:nvPicPr>
        <p:blipFill>
          <a:blip r:embed="rId4"/>
          <a:stretch>
            <a:fillRect/>
          </a:stretch>
        </p:blipFill>
        <p:spPr>
          <a:xfrm>
            <a:off x="713232" y="1515047"/>
            <a:ext cx="6382512" cy="3590163"/>
          </a:xfrm>
          <a:prstGeom prst="rect">
            <a:avLst/>
          </a:prstGeom>
        </p:spPr>
      </p:pic>
      <p:sp>
        <p:nvSpPr>
          <p:cNvPr id="10" name="Shape 6"/>
          <p:cNvSpPr/>
          <p:nvPr/>
        </p:nvSpPr>
        <p:spPr>
          <a:xfrm>
            <a:off x="7452360" y="1389888"/>
            <a:ext cx="4069080" cy="4526280"/>
          </a:xfrm>
          <a:prstGeom prst="roundRect">
            <a:avLst>
              <a:gd name="adj" fmla="val 1798"/>
            </a:avLst>
          </a:prstGeom>
          <a:solidFill>
            <a:srgbClr val="FFFFFF">
              <a:alpha val="97000"/>
            </a:srgbClr>
          </a:solidFill>
          <a:ln w="12700">
            <a:solidFill>
              <a:srgbClr val="CDEEEF"/>
            </a:solidFill>
            <a:prstDash val="solid"/>
          </a:ln>
        </p:spPr>
        <p:txBody>
          <a:bodyPr/>
          <a:lstStyle/>
          <a:p>
            <a:endParaRPr lang="en-US"/>
          </a:p>
        </p:txBody>
      </p:sp>
      <p:sp>
        <p:nvSpPr>
          <p:cNvPr id="11" name="Shape 7"/>
          <p:cNvSpPr/>
          <p:nvPr/>
        </p:nvSpPr>
        <p:spPr>
          <a:xfrm>
            <a:off x="7699248" y="1682496"/>
            <a:ext cx="0" cy="658368"/>
          </a:xfrm>
          <a:prstGeom prst="line">
            <a:avLst/>
          </a:prstGeom>
          <a:noFill/>
          <a:ln w="53340">
            <a:solidFill>
              <a:srgbClr val="3E9397"/>
            </a:solidFill>
            <a:prstDash val="solid"/>
          </a:ln>
        </p:spPr>
        <p:txBody>
          <a:bodyPr/>
          <a:lstStyle/>
          <a:p>
            <a:endParaRPr lang="en-US"/>
          </a:p>
        </p:txBody>
      </p:sp>
      <p:sp>
        <p:nvSpPr>
          <p:cNvPr id="12" name="Text 8"/>
          <p:cNvSpPr/>
          <p:nvPr/>
        </p:nvSpPr>
        <p:spPr>
          <a:xfrm>
            <a:off x="7927848" y="1664208"/>
            <a:ext cx="2194560" cy="182880"/>
          </a:xfrm>
          <a:prstGeom prst="rect">
            <a:avLst/>
          </a:prstGeom>
          <a:noFill/>
          <a:ln/>
        </p:spPr>
        <p:txBody>
          <a:bodyPr wrap="square" lIns="0" tIns="0" rIns="0" bIns="0" rtlCol="0" anchor="ctr"/>
          <a:lstStyle/>
          <a:p>
            <a:pPr marL="0" indent="0">
              <a:buNone/>
            </a:pPr>
            <a:r>
              <a:rPr lang="en-US" sz="1520" b="1">
                <a:solidFill>
                  <a:srgbClr val="0C4F57"/>
                </a:solidFill>
                <a:latin typeface="Aptos" pitchFamily="34" charset="0"/>
                <a:ea typeface="Aptos" pitchFamily="34" charset="-122"/>
                <a:cs typeface="Aptos" pitchFamily="34" charset="-120"/>
              </a:rPr>
              <a:t>Monthly refresh</a:t>
            </a:r>
            <a:endParaRPr lang="en-US" sz="1520"/>
          </a:p>
        </p:txBody>
      </p:sp>
      <p:sp>
        <p:nvSpPr>
          <p:cNvPr id="13" name="Text 9"/>
          <p:cNvSpPr/>
          <p:nvPr/>
        </p:nvSpPr>
        <p:spPr>
          <a:xfrm>
            <a:off x="7927848" y="1883664"/>
            <a:ext cx="3154680" cy="329184"/>
          </a:xfrm>
          <a:prstGeom prst="rect">
            <a:avLst/>
          </a:prstGeom>
          <a:noFill/>
          <a:ln/>
        </p:spPr>
        <p:txBody>
          <a:bodyPr wrap="square" lIns="0" tIns="0" rIns="0" bIns="0" rtlCol="0" anchor="ctr"/>
          <a:lstStyle/>
          <a:p>
            <a:pPr marL="0" indent="0">
              <a:buNone/>
            </a:pPr>
            <a:r>
              <a:rPr lang="en-US" sz="1170">
                <a:solidFill>
                  <a:srgbClr val="2A4453"/>
                </a:solidFill>
                <a:latin typeface="Aptos" pitchFamily="34" charset="0"/>
                <a:ea typeface="Aptos" pitchFamily="34" charset="-122"/>
                <a:cs typeface="Aptos" pitchFamily="34" charset="-120"/>
              </a:rPr>
              <a:t>Updated monthly from the central PROBE database</a:t>
            </a:r>
            <a:endParaRPr lang="en-US" sz="1170"/>
          </a:p>
        </p:txBody>
      </p:sp>
      <p:sp>
        <p:nvSpPr>
          <p:cNvPr id="14" name="Shape 10"/>
          <p:cNvSpPr/>
          <p:nvPr/>
        </p:nvSpPr>
        <p:spPr>
          <a:xfrm>
            <a:off x="7699248" y="2688336"/>
            <a:ext cx="0" cy="658368"/>
          </a:xfrm>
          <a:prstGeom prst="line">
            <a:avLst/>
          </a:prstGeom>
          <a:noFill/>
          <a:ln w="53340">
            <a:solidFill>
              <a:srgbClr val="F39B23"/>
            </a:solidFill>
            <a:prstDash val="solid"/>
          </a:ln>
        </p:spPr>
        <p:txBody>
          <a:bodyPr/>
          <a:lstStyle/>
          <a:p>
            <a:endParaRPr lang="en-US"/>
          </a:p>
        </p:txBody>
      </p:sp>
      <p:sp>
        <p:nvSpPr>
          <p:cNvPr id="15" name="Text 11"/>
          <p:cNvSpPr/>
          <p:nvPr/>
        </p:nvSpPr>
        <p:spPr>
          <a:xfrm>
            <a:off x="7927848" y="2670048"/>
            <a:ext cx="2194560" cy="182880"/>
          </a:xfrm>
          <a:prstGeom prst="rect">
            <a:avLst/>
          </a:prstGeom>
          <a:noFill/>
          <a:ln/>
        </p:spPr>
        <p:txBody>
          <a:bodyPr wrap="square" lIns="0" tIns="0" rIns="0" bIns="0" rtlCol="0" anchor="ctr"/>
          <a:lstStyle/>
          <a:p>
            <a:pPr marL="0" indent="0">
              <a:buNone/>
            </a:pPr>
            <a:r>
              <a:rPr lang="en-US" sz="1520" b="1">
                <a:solidFill>
                  <a:srgbClr val="0C4F57"/>
                </a:solidFill>
                <a:latin typeface="Aptos" pitchFamily="34" charset="0"/>
                <a:ea typeface="Aptos" pitchFamily="34" charset="-122"/>
                <a:cs typeface="Aptos" pitchFamily="34" charset="-120"/>
              </a:rPr>
              <a:t>Theme-based pages</a:t>
            </a:r>
            <a:endParaRPr lang="en-US" sz="1520"/>
          </a:p>
        </p:txBody>
      </p:sp>
      <p:sp>
        <p:nvSpPr>
          <p:cNvPr id="16" name="Text 12"/>
          <p:cNvSpPr/>
          <p:nvPr/>
        </p:nvSpPr>
        <p:spPr>
          <a:xfrm>
            <a:off x="7927848" y="2889504"/>
            <a:ext cx="3154680" cy="457200"/>
          </a:xfrm>
          <a:prstGeom prst="rect">
            <a:avLst/>
          </a:prstGeom>
          <a:noFill/>
          <a:ln/>
        </p:spPr>
        <p:txBody>
          <a:bodyPr wrap="square" lIns="0" tIns="0" rIns="0" bIns="0" rtlCol="0" anchor="ctr"/>
          <a:lstStyle/>
          <a:p>
            <a:pPr marL="0" indent="0">
              <a:buNone/>
            </a:pPr>
            <a:r>
              <a:rPr lang="en-US" sz="1170">
                <a:solidFill>
                  <a:srgbClr val="2A4453"/>
                </a:solidFill>
                <a:latin typeface="Aptos" pitchFamily="34" charset="0"/>
                <a:ea typeface="Aptos" pitchFamily="34" charset="-122"/>
                <a:cs typeface="Aptos" pitchFamily="34" charset="-120"/>
              </a:rPr>
              <a:t>Demographics, difficulty with activities of daily living, pain, work/education, joints, treatment, scores, and much more</a:t>
            </a:r>
            <a:endParaRPr lang="en-US" sz="1170"/>
          </a:p>
        </p:txBody>
      </p:sp>
      <p:sp>
        <p:nvSpPr>
          <p:cNvPr id="17" name="Shape 13"/>
          <p:cNvSpPr/>
          <p:nvPr/>
        </p:nvSpPr>
        <p:spPr>
          <a:xfrm>
            <a:off x="7699248" y="3694176"/>
            <a:ext cx="0" cy="658368"/>
          </a:xfrm>
          <a:prstGeom prst="line">
            <a:avLst/>
          </a:prstGeom>
          <a:noFill/>
          <a:ln w="53340">
            <a:solidFill>
              <a:srgbClr val="7FBF5B"/>
            </a:solidFill>
            <a:prstDash val="solid"/>
          </a:ln>
        </p:spPr>
        <p:txBody>
          <a:bodyPr/>
          <a:lstStyle/>
          <a:p>
            <a:endParaRPr lang="en-US"/>
          </a:p>
        </p:txBody>
      </p:sp>
      <p:sp>
        <p:nvSpPr>
          <p:cNvPr id="18" name="Text 14"/>
          <p:cNvSpPr/>
          <p:nvPr/>
        </p:nvSpPr>
        <p:spPr>
          <a:xfrm>
            <a:off x="7927848" y="3675888"/>
            <a:ext cx="2194560" cy="182880"/>
          </a:xfrm>
          <a:prstGeom prst="rect">
            <a:avLst/>
          </a:prstGeom>
          <a:noFill/>
          <a:ln/>
        </p:spPr>
        <p:txBody>
          <a:bodyPr wrap="square" lIns="0" tIns="0" rIns="0" bIns="0" rtlCol="0" anchor="ctr"/>
          <a:lstStyle/>
          <a:p>
            <a:pPr marL="0" indent="0">
              <a:buNone/>
            </a:pPr>
            <a:r>
              <a:rPr lang="en-US" sz="1520" b="1">
                <a:solidFill>
                  <a:srgbClr val="0C4F57"/>
                </a:solidFill>
                <a:latin typeface="Aptos" pitchFamily="34" charset="0"/>
                <a:ea typeface="Aptos" pitchFamily="34" charset="-122"/>
                <a:cs typeface="Aptos" pitchFamily="34" charset="-120"/>
              </a:rPr>
              <a:t>Interactive filtering</a:t>
            </a:r>
            <a:endParaRPr lang="en-US" sz="1520"/>
          </a:p>
        </p:txBody>
      </p:sp>
      <p:sp>
        <p:nvSpPr>
          <p:cNvPr id="19" name="Text 15"/>
          <p:cNvSpPr/>
          <p:nvPr/>
        </p:nvSpPr>
        <p:spPr>
          <a:xfrm>
            <a:off x="7927848" y="3895344"/>
            <a:ext cx="3154680" cy="329184"/>
          </a:xfrm>
          <a:prstGeom prst="rect">
            <a:avLst/>
          </a:prstGeom>
          <a:noFill/>
          <a:ln/>
        </p:spPr>
        <p:txBody>
          <a:bodyPr wrap="square" lIns="0" tIns="0" rIns="0" bIns="0" rtlCol="0" anchor="ctr"/>
          <a:lstStyle/>
          <a:p>
            <a:pPr marL="0" indent="0">
              <a:buNone/>
            </a:pPr>
            <a:r>
              <a:rPr lang="en-US" sz="1170">
                <a:solidFill>
                  <a:srgbClr val="2A4453"/>
                </a:solidFill>
                <a:latin typeface="Aptos" pitchFamily="34" charset="0"/>
                <a:ea typeface="Aptos" pitchFamily="34" charset="-122"/>
                <a:cs typeface="Aptos" pitchFamily="34" charset="-120"/>
              </a:rPr>
              <a:t>Age, severity, inhibitor status, country, collection period, and related variables</a:t>
            </a:r>
            <a:endParaRPr lang="en-US" sz="1170"/>
          </a:p>
        </p:txBody>
      </p:sp>
      <p:sp>
        <p:nvSpPr>
          <p:cNvPr id="20" name="Shape 16"/>
          <p:cNvSpPr/>
          <p:nvPr/>
        </p:nvSpPr>
        <p:spPr>
          <a:xfrm>
            <a:off x="7699248" y="4700016"/>
            <a:ext cx="0" cy="658368"/>
          </a:xfrm>
          <a:prstGeom prst="line">
            <a:avLst/>
          </a:prstGeom>
          <a:noFill/>
          <a:ln w="53340">
            <a:solidFill>
              <a:srgbClr val="175E66"/>
            </a:solidFill>
            <a:prstDash val="solid"/>
          </a:ln>
        </p:spPr>
        <p:txBody>
          <a:bodyPr/>
          <a:lstStyle/>
          <a:p>
            <a:endParaRPr lang="en-US"/>
          </a:p>
        </p:txBody>
      </p:sp>
      <p:sp>
        <p:nvSpPr>
          <p:cNvPr id="21" name="Text 17"/>
          <p:cNvSpPr/>
          <p:nvPr/>
        </p:nvSpPr>
        <p:spPr>
          <a:xfrm>
            <a:off x="7927848" y="4681728"/>
            <a:ext cx="2194560" cy="182880"/>
          </a:xfrm>
          <a:prstGeom prst="rect">
            <a:avLst/>
          </a:prstGeom>
          <a:noFill/>
          <a:ln/>
        </p:spPr>
        <p:txBody>
          <a:bodyPr wrap="square" lIns="0" tIns="0" rIns="0" bIns="0" rtlCol="0" anchor="ctr"/>
          <a:lstStyle/>
          <a:p>
            <a:pPr marL="0" indent="0">
              <a:buNone/>
            </a:pPr>
            <a:r>
              <a:rPr lang="en-US" sz="1520" b="1">
                <a:solidFill>
                  <a:srgbClr val="0C4F57"/>
                </a:solidFill>
                <a:latin typeface="Aptos" pitchFamily="34" charset="0"/>
                <a:ea typeface="Aptos" pitchFamily="34" charset="-122"/>
                <a:cs typeface="Aptos" pitchFamily="34" charset="-120"/>
              </a:rPr>
              <a:t>Export-ready outputs</a:t>
            </a:r>
            <a:endParaRPr lang="en-US" sz="1520"/>
          </a:p>
        </p:txBody>
      </p:sp>
      <p:sp>
        <p:nvSpPr>
          <p:cNvPr id="22" name="Text 18"/>
          <p:cNvSpPr/>
          <p:nvPr/>
        </p:nvSpPr>
        <p:spPr>
          <a:xfrm>
            <a:off x="7927848" y="4901184"/>
            <a:ext cx="3154680" cy="329184"/>
          </a:xfrm>
          <a:prstGeom prst="rect">
            <a:avLst/>
          </a:prstGeom>
          <a:noFill/>
          <a:ln/>
        </p:spPr>
        <p:txBody>
          <a:bodyPr wrap="square" lIns="0" tIns="0" rIns="0" bIns="0" rtlCol="0" anchor="ctr"/>
          <a:lstStyle/>
          <a:p>
            <a:pPr marL="0" indent="0">
              <a:buNone/>
            </a:pPr>
            <a:r>
              <a:rPr lang="en-US" sz="1170">
                <a:solidFill>
                  <a:srgbClr val="2A4453"/>
                </a:solidFill>
                <a:latin typeface="Aptos" pitchFamily="34" charset="0"/>
                <a:ea typeface="Aptos" pitchFamily="34" charset="-122"/>
                <a:cs typeface="Aptos" pitchFamily="34" charset="-120"/>
              </a:rPr>
              <a:t>Figures and summary tables that can support reporting and communication</a:t>
            </a:r>
            <a:endParaRPr lang="en-US" sz="1170"/>
          </a:p>
        </p:txBody>
      </p:sp>
      <p:sp>
        <p:nvSpPr>
          <p:cNvPr id="23" name="Text 19"/>
          <p:cNvSpPr/>
          <p:nvPr/>
        </p:nvSpPr>
        <p:spPr>
          <a:xfrm>
            <a:off x="7699248" y="5532120"/>
            <a:ext cx="3474720" cy="219456"/>
          </a:xfrm>
          <a:prstGeom prst="rect">
            <a:avLst/>
          </a:prstGeom>
          <a:noFill/>
          <a:ln/>
        </p:spPr>
        <p:txBody>
          <a:bodyPr wrap="square" lIns="0" tIns="0" rIns="0" bIns="0" rtlCol="0" anchor="ctr"/>
          <a:lstStyle/>
          <a:p>
            <a:pPr marL="0" indent="0">
              <a:buNone/>
            </a:pPr>
            <a:r>
              <a:rPr lang="en-US" sz="1160" i="1">
                <a:solidFill>
                  <a:srgbClr val="687883"/>
                </a:solidFill>
                <a:latin typeface="Aptos" pitchFamily="34" charset="0"/>
                <a:ea typeface="Aptos" pitchFamily="34" charset="-122"/>
                <a:cs typeface="Aptos" pitchFamily="34" charset="-120"/>
              </a:rPr>
              <a:t>The redesign also drew on feedback from patient organizations, clinicians, and patient partners.</a:t>
            </a:r>
            <a:endParaRPr lang="en-US" sz="1160"/>
          </a:p>
        </p:txBody>
      </p:sp>
      <p:sp>
        <p:nvSpPr>
          <p:cNvPr id="24" name="Shape 20"/>
          <p:cNvSpPr/>
          <p:nvPr/>
        </p:nvSpPr>
        <p:spPr>
          <a:xfrm>
            <a:off x="566928" y="6419088"/>
            <a:ext cx="11064240" cy="0"/>
          </a:xfrm>
          <a:prstGeom prst="line">
            <a:avLst/>
          </a:prstGeom>
          <a:noFill/>
          <a:ln w="10160">
            <a:solidFill>
              <a:srgbClr val="CDEEEF"/>
            </a:solidFill>
            <a:prstDash val="solid"/>
          </a:ln>
        </p:spPr>
        <p:txBody>
          <a:bodyPr/>
          <a:lstStyle/>
          <a:p>
            <a:endParaRPr lang="en-US"/>
          </a:p>
        </p:txBody>
      </p:sp>
      <p:sp>
        <p:nvSpPr>
          <p:cNvPr id="25" name="Text 21"/>
          <p:cNvSpPr/>
          <p:nvPr/>
        </p:nvSpPr>
        <p:spPr>
          <a:xfrm>
            <a:off x="658368" y="6473952"/>
            <a:ext cx="4206240" cy="146304"/>
          </a:xfrm>
          <a:prstGeom prst="rect">
            <a:avLst/>
          </a:prstGeom>
          <a:noFill/>
          <a:ln/>
        </p:spPr>
        <p:txBody>
          <a:bodyPr wrap="square" lIns="0" tIns="0" rIns="0" bIns="0" rtlCol="0" anchor="ctr"/>
          <a:lstStyle/>
          <a:p>
            <a:pPr marL="0" indent="0">
              <a:buNone/>
            </a:pPr>
            <a:r>
              <a:rPr lang="en-US" sz="850">
                <a:solidFill>
                  <a:srgbClr val="687883"/>
                </a:solidFill>
                <a:latin typeface="Aptos" pitchFamily="34" charset="0"/>
                <a:ea typeface="Aptos" pitchFamily="34" charset="-122"/>
                <a:cs typeface="Aptos" pitchFamily="34" charset="-120"/>
              </a:rPr>
              <a:t>PROBE Dashboard • Oral presentation</a:t>
            </a:r>
            <a:endParaRPr lang="en-US" sz="850"/>
          </a:p>
        </p:txBody>
      </p:sp>
      <p:sp>
        <p:nvSpPr>
          <p:cNvPr id="26" name="Text 22"/>
          <p:cNvSpPr/>
          <p:nvPr/>
        </p:nvSpPr>
        <p:spPr>
          <a:xfrm>
            <a:off x="8595360" y="6473952"/>
            <a:ext cx="2286000" cy="146304"/>
          </a:xfrm>
          <a:prstGeom prst="rect">
            <a:avLst/>
          </a:prstGeom>
          <a:noFill/>
          <a:ln/>
        </p:spPr>
        <p:txBody>
          <a:bodyPr wrap="square" lIns="0" tIns="0" rIns="0" bIns="0" rtlCol="0" anchor="ctr"/>
          <a:lstStyle/>
          <a:p>
            <a:pPr marL="0" indent="0" algn="r">
              <a:buNone/>
            </a:pPr>
            <a:r>
              <a:rPr lang="en-US" sz="850">
                <a:solidFill>
                  <a:srgbClr val="687883"/>
                </a:solidFill>
                <a:latin typeface="Aptos" pitchFamily="34" charset="0"/>
                <a:ea typeface="Aptos" pitchFamily="34" charset="-122"/>
                <a:cs typeface="Aptos" pitchFamily="34" charset="-120"/>
              </a:rPr>
              <a:t>Methods</a:t>
            </a:r>
            <a:endParaRPr lang="en-US" sz="850"/>
          </a:p>
        </p:txBody>
      </p:sp>
      <p:sp>
        <p:nvSpPr>
          <p:cNvPr id="27" name="Text 23"/>
          <p:cNvSpPr/>
          <p:nvPr/>
        </p:nvSpPr>
        <p:spPr>
          <a:xfrm>
            <a:off x="11064240" y="6441948"/>
            <a:ext cx="365760" cy="182880"/>
          </a:xfrm>
          <a:prstGeom prst="rect">
            <a:avLst/>
          </a:prstGeom>
          <a:noFill/>
          <a:ln/>
        </p:spPr>
        <p:txBody>
          <a:bodyPr wrap="square" lIns="0" tIns="0" rIns="0" bIns="0" rtlCol="0" anchor="ctr"/>
          <a:lstStyle/>
          <a:p>
            <a:pPr marL="0" indent="0" algn="r">
              <a:buNone/>
            </a:pPr>
            <a:r>
              <a:rPr lang="en-US" sz="900" b="1">
                <a:solidFill>
                  <a:srgbClr val="0C4F57"/>
                </a:solidFill>
                <a:latin typeface="Aptos" pitchFamily="34" charset="0"/>
              </a:rPr>
              <a:t>4</a:t>
            </a:r>
            <a:endParaRPr lang="en-US"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mnt/data/a_digital_background_background_features_a_serene.png"/>
          <p:cNvPicPr>
            <a:picLocks noChangeAspect="1"/>
          </p:cNvPicPr>
          <p:nvPr/>
        </p:nvPicPr>
        <p:blipFill>
          <a:blip r:embed="rId3"/>
          <a:stretch>
            <a:fillRect/>
          </a:stretch>
        </p:blipFill>
        <p:spPr>
          <a:xfrm>
            <a:off x="0" y="320040"/>
            <a:ext cx="12191695" cy="6858000"/>
          </a:xfrm>
          <a:prstGeom prst="rect">
            <a:avLst/>
          </a:prstGeom>
        </p:spPr>
      </p:pic>
      <p:sp>
        <p:nvSpPr>
          <p:cNvPr id="3" name="Text 0"/>
          <p:cNvSpPr/>
          <p:nvPr/>
        </p:nvSpPr>
        <p:spPr>
          <a:xfrm>
            <a:off x="548640" y="320040"/>
            <a:ext cx="8046720" cy="438912"/>
          </a:xfrm>
          <a:prstGeom prst="rect">
            <a:avLst/>
          </a:prstGeom>
          <a:noFill/>
          <a:ln/>
        </p:spPr>
        <p:txBody>
          <a:bodyPr wrap="square" lIns="0" tIns="0" rIns="0" bIns="0" rtlCol="0" anchor="ctr"/>
          <a:lstStyle/>
          <a:p>
            <a:pPr marL="0" indent="0">
              <a:buNone/>
            </a:pPr>
            <a:r>
              <a:rPr lang="en-US" sz="2600" b="1">
                <a:solidFill>
                  <a:srgbClr val="0C4F57"/>
                </a:solidFill>
                <a:latin typeface="Aptos Display" pitchFamily="34" charset="0"/>
                <a:ea typeface="Aptos Display" pitchFamily="34" charset="-122"/>
                <a:cs typeface="Aptos Display" pitchFamily="34" charset="-120"/>
              </a:rPr>
              <a:t>90-second dashboard walkthrough</a:t>
            </a:r>
            <a:endParaRPr lang="en-US" sz="2600"/>
          </a:p>
        </p:txBody>
      </p:sp>
      <p:sp>
        <p:nvSpPr>
          <p:cNvPr id="4" name="Text 1"/>
          <p:cNvSpPr/>
          <p:nvPr/>
        </p:nvSpPr>
        <p:spPr>
          <a:xfrm>
            <a:off x="566928" y="777240"/>
            <a:ext cx="8686800" cy="228600"/>
          </a:xfrm>
          <a:prstGeom prst="rect">
            <a:avLst/>
          </a:prstGeom>
          <a:noFill/>
          <a:ln/>
        </p:spPr>
        <p:txBody>
          <a:bodyPr wrap="square" lIns="0" tIns="0" rIns="0" bIns="0" rtlCol="0" anchor="ctr"/>
          <a:lstStyle/>
          <a:p>
            <a:pPr marL="0" indent="0">
              <a:buNone/>
            </a:pPr>
            <a:r>
              <a:rPr lang="en-US" sz="1050">
                <a:solidFill>
                  <a:srgbClr val="687883"/>
                </a:solidFill>
                <a:latin typeface="Aptos" pitchFamily="34" charset="0"/>
                <a:ea typeface="Aptos" pitchFamily="34" charset="-122"/>
                <a:cs typeface="Aptos" pitchFamily="34" charset="-120"/>
              </a:rPr>
              <a:t>At this point in the oral presentation, play the short demo video.</a:t>
            </a:r>
            <a:endParaRPr lang="en-US" sz="1050"/>
          </a:p>
        </p:txBody>
      </p:sp>
      <p:sp>
        <p:nvSpPr>
          <p:cNvPr id="7" name="Shape 4"/>
          <p:cNvSpPr/>
          <p:nvPr/>
        </p:nvSpPr>
        <p:spPr>
          <a:xfrm>
            <a:off x="566928" y="1078992"/>
            <a:ext cx="11064240" cy="0"/>
          </a:xfrm>
          <a:prstGeom prst="line">
            <a:avLst/>
          </a:prstGeom>
          <a:noFill/>
          <a:ln w="15240">
            <a:solidFill>
              <a:srgbClr val="3E9397">
                <a:alpha val="85000"/>
              </a:srgbClr>
            </a:solidFill>
            <a:prstDash val="solid"/>
          </a:ln>
        </p:spPr>
        <p:txBody>
          <a:bodyPr/>
          <a:lstStyle/>
          <a:p>
            <a:endParaRPr lang="en-US"/>
          </a:p>
        </p:txBody>
      </p:sp>
      <p:sp>
        <p:nvSpPr>
          <p:cNvPr id="10" name="Shape 6"/>
          <p:cNvSpPr/>
          <p:nvPr/>
        </p:nvSpPr>
        <p:spPr>
          <a:xfrm>
            <a:off x="1741828" y="1463040"/>
            <a:ext cx="8234069" cy="4718285"/>
          </a:xfrm>
          <a:prstGeom prst="roundRect">
            <a:avLst>
              <a:gd name="adj" fmla="val 3265"/>
            </a:avLst>
          </a:prstGeom>
          <a:solidFill>
            <a:srgbClr val="FFFFFF"/>
          </a:solidFill>
          <a:ln w="12700">
            <a:solidFill>
              <a:srgbClr val="C8E8EA"/>
            </a:solidFill>
            <a:prstDash val="solid"/>
          </a:ln>
          <a:effectLst>
            <a:outerShdw blurRad="12700" dist="50800" dir="2700000" algn="bl" rotWithShape="0">
              <a:srgbClr val="A0C7CA">
                <a:alpha val="18000"/>
              </a:srgbClr>
            </a:outerShdw>
          </a:effectLst>
        </p:spPr>
        <p:txBody>
          <a:bodyPr/>
          <a:lstStyle/>
          <a:p>
            <a:endParaRPr lang="en-US"/>
          </a:p>
        </p:txBody>
      </p:sp>
      <p:sp>
        <p:nvSpPr>
          <p:cNvPr id="16" name="Shape 9"/>
          <p:cNvSpPr/>
          <p:nvPr/>
        </p:nvSpPr>
        <p:spPr>
          <a:xfrm>
            <a:off x="566928" y="6419088"/>
            <a:ext cx="11064240" cy="0"/>
          </a:xfrm>
          <a:prstGeom prst="line">
            <a:avLst/>
          </a:prstGeom>
          <a:noFill/>
          <a:ln w="10160">
            <a:solidFill>
              <a:srgbClr val="CDEEEF"/>
            </a:solidFill>
            <a:prstDash val="solid"/>
          </a:ln>
        </p:spPr>
        <p:txBody>
          <a:bodyPr/>
          <a:lstStyle/>
          <a:p>
            <a:endParaRPr lang="en-US"/>
          </a:p>
        </p:txBody>
      </p:sp>
      <p:sp>
        <p:nvSpPr>
          <p:cNvPr id="17" name="Text 10"/>
          <p:cNvSpPr/>
          <p:nvPr/>
        </p:nvSpPr>
        <p:spPr>
          <a:xfrm>
            <a:off x="658368" y="6473952"/>
            <a:ext cx="4206240" cy="146304"/>
          </a:xfrm>
          <a:prstGeom prst="rect">
            <a:avLst/>
          </a:prstGeom>
          <a:noFill/>
          <a:ln/>
        </p:spPr>
        <p:txBody>
          <a:bodyPr wrap="square" lIns="0" tIns="0" rIns="0" bIns="0" rtlCol="0" anchor="ctr"/>
          <a:lstStyle/>
          <a:p>
            <a:pPr marL="0" indent="0">
              <a:buNone/>
            </a:pPr>
            <a:r>
              <a:rPr lang="en-US" sz="850">
                <a:solidFill>
                  <a:srgbClr val="687883"/>
                </a:solidFill>
                <a:latin typeface="Aptos" pitchFamily="34" charset="0"/>
                <a:ea typeface="Aptos" pitchFamily="34" charset="-122"/>
                <a:cs typeface="Aptos" pitchFamily="34" charset="-120"/>
              </a:rPr>
              <a:t>PROBE Dashboard • Oral presentation</a:t>
            </a:r>
            <a:endParaRPr lang="en-US" sz="850"/>
          </a:p>
        </p:txBody>
      </p:sp>
      <p:sp>
        <p:nvSpPr>
          <p:cNvPr id="18" name="Text 11"/>
          <p:cNvSpPr/>
          <p:nvPr/>
        </p:nvSpPr>
        <p:spPr>
          <a:xfrm>
            <a:off x="8595360" y="6473952"/>
            <a:ext cx="2286000" cy="146304"/>
          </a:xfrm>
          <a:prstGeom prst="rect">
            <a:avLst/>
          </a:prstGeom>
          <a:noFill/>
          <a:ln/>
        </p:spPr>
        <p:txBody>
          <a:bodyPr wrap="square" lIns="0" tIns="0" rIns="0" bIns="0" rtlCol="0" anchor="ctr"/>
          <a:lstStyle/>
          <a:p>
            <a:pPr marL="0" indent="0" algn="r">
              <a:buNone/>
            </a:pPr>
            <a:r>
              <a:rPr lang="en-US" sz="850">
                <a:solidFill>
                  <a:srgbClr val="687883"/>
                </a:solidFill>
                <a:latin typeface="Aptos" pitchFamily="34" charset="0"/>
                <a:ea typeface="Aptos" pitchFamily="34" charset="-122"/>
                <a:cs typeface="Aptos" pitchFamily="34" charset="-120"/>
              </a:rPr>
              <a:t>Video</a:t>
            </a:r>
            <a:endParaRPr lang="en-US" sz="850"/>
          </a:p>
        </p:txBody>
      </p:sp>
      <p:sp>
        <p:nvSpPr>
          <p:cNvPr id="19" name="Text 12"/>
          <p:cNvSpPr/>
          <p:nvPr/>
        </p:nvSpPr>
        <p:spPr>
          <a:xfrm>
            <a:off x="11064240" y="6441948"/>
            <a:ext cx="365760" cy="182880"/>
          </a:xfrm>
          <a:prstGeom prst="rect">
            <a:avLst/>
          </a:prstGeom>
          <a:noFill/>
          <a:ln/>
        </p:spPr>
        <p:txBody>
          <a:bodyPr wrap="square" lIns="0" tIns="0" rIns="0" bIns="0" rtlCol="0" anchor="ctr"/>
          <a:lstStyle/>
          <a:p>
            <a:pPr marL="0" indent="0" algn="r">
              <a:buNone/>
            </a:pPr>
            <a:r>
              <a:rPr lang="en-US" sz="900" b="1">
                <a:solidFill>
                  <a:srgbClr val="0C4F57"/>
                </a:solidFill>
                <a:latin typeface="Aptos" pitchFamily="34" charset="0"/>
              </a:rPr>
              <a:t>5</a:t>
            </a:r>
            <a:endParaRPr lang="en-US" sz="900"/>
          </a:p>
        </p:txBody>
      </p:sp>
      <p:pic>
        <p:nvPicPr>
          <p:cNvPr id="6" name="Picture 5">
            <a:hlinkClick r:id="rId4"/>
            <a:extLst>
              <a:ext uri="{FF2B5EF4-FFF2-40B4-BE49-F238E27FC236}">
                <a16:creationId xmlns:a16="http://schemas.microsoft.com/office/drawing/2014/main" id="{00825061-F570-2780-6633-E04DA18A795F}"/>
              </a:ext>
            </a:extLst>
          </p:cNvPr>
          <p:cNvPicPr>
            <a:picLocks noChangeAspect="1"/>
          </p:cNvPicPr>
          <p:nvPr/>
        </p:nvPicPr>
        <p:blipFill>
          <a:blip r:embed="rId5"/>
          <a:stretch>
            <a:fillRect/>
          </a:stretch>
        </p:blipFill>
        <p:spPr>
          <a:xfrm>
            <a:off x="2626712" y="1653709"/>
            <a:ext cx="6464300" cy="43095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mnt/data/a_digital_background_background_features_a_serene.png"/>
          <p:cNvPicPr>
            <a:picLocks noChangeAspect="1"/>
          </p:cNvPicPr>
          <p:nvPr/>
        </p:nvPicPr>
        <p:blipFill>
          <a:blip r:embed="rId3"/>
          <a:stretch>
            <a:fillRect/>
          </a:stretch>
        </p:blipFill>
        <p:spPr>
          <a:xfrm>
            <a:off x="0" y="0"/>
            <a:ext cx="12191695" cy="6858000"/>
          </a:xfrm>
          <a:prstGeom prst="rect">
            <a:avLst/>
          </a:prstGeom>
        </p:spPr>
      </p:pic>
      <p:sp>
        <p:nvSpPr>
          <p:cNvPr id="3" name="Text 0"/>
          <p:cNvSpPr/>
          <p:nvPr/>
        </p:nvSpPr>
        <p:spPr>
          <a:xfrm>
            <a:off x="548640" y="320040"/>
            <a:ext cx="8046720" cy="438912"/>
          </a:xfrm>
          <a:prstGeom prst="rect">
            <a:avLst/>
          </a:prstGeom>
          <a:noFill/>
          <a:ln/>
        </p:spPr>
        <p:txBody>
          <a:bodyPr wrap="square" lIns="0" tIns="0" rIns="0" bIns="0" rtlCol="0" anchor="ctr"/>
          <a:lstStyle/>
          <a:p>
            <a:pPr marL="0" indent="0">
              <a:buNone/>
            </a:pPr>
            <a:r>
              <a:rPr lang="en-US" sz="2600" b="1">
                <a:solidFill>
                  <a:srgbClr val="0C4F57"/>
                </a:solidFill>
                <a:latin typeface="Aptos Display" pitchFamily="34" charset="0"/>
                <a:ea typeface="Aptos Display" pitchFamily="34" charset="-122"/>
                <a:cs typeface="Aptos Display" pitchFamily="34" charset="-120"/>
              </a:rPr>
              <a:t>What users can do in seconds</a:t>
            </a:r>
            <a:endParaRPr lang="en-US" sz="2600"/>
          </a:p>
        </p:txBody>
      </p:sp>
      <p:sp>
        <p:nvSpPr>
          <p:cNvPr id="4" name="Text 1"/>
          <p:cNvSpPr/>
          <p:nvPr/>
        </p:nvSpPr>
        <p:spPr>
          <a:xfrm>
            <a:off x="566928" y="777240"/>
            <a:ext cx="8686800" cy="228600"/>
          </a:xfrm>
          <a:prstGeom prst="rect">
            <a:avLst/>
          </a:prstGeom>
          <a:noFill/>
          <a:ln/>
        </p:spPr>
        <p:txBody>
          <a:bodyPr wrap="square" lIns="0" tIns="0" rIns="0" bIns="0" rtlCol="0" anchor="ctr"/>
          <a:lstStyle/>
          <a:p>
            <a:pPr marL="0" indent="0">
              <a:buNone/>
            </a:pPr>
            <a:r>
              <a:rPr lang="en-US" sz="1050">
                <a:solidFill>
                  <a:srgbClr val="687883"/>
                </a:solidFill>
                <a:latin typeface="Aptos" pitchFamily="34" charset="0"/>
                <a:ea typeface="Aptos" pitchFamily="34" charset="-122"/>
                <a:cs typeface="Aptos" pitchFamily="34" charset="-120"/>
              </a:rPr>
              <a:t>The dashboard is designed for fast navigation, filtering, and reporting.</a:t>
            </a:r>
            <a:endParaRPr lang="en-US" sz="1050"/>
          </a:p>
        </p:txBody>
      </p:sp>
      <p:sp>
        <p:nvSpPr>
          <p:cNvPr id="7" name="Shape 4"/>
          <p:cNvSpPr/>
          <p:nvPr/>
        </p:nvSpPr>
        <p:spPr>
          <a:xfrm>
            <a:off x="566928" y="1078992"/>
            <a:ext cx="11064240" cy="0"/>
          </a:xfrm>
          <a:prstGeom prst="line">
            <a:avLst/>
          </a:prstGeom>
          <a:noFill/>
          <a:ln w="15240">
            <a:solidFill>
              <a:srgbClr val="3E9397">
                <a:alpha val="85000"/>
              </a:srgbClr>
            </a:solidFill>
            <a:prstDash val="solid"/>
          </a:ln>
        </p:spPr>
        <p:txBody>
          <a:bodyPr/>
          <a:lstStyle/>
          <a:p>
            <a:endParaRPr lang="en-US"/>
          </a:p>
        </p:txBody>
      </p:sp>
      <p:sp>
        <p:nvSpPr>
          <p:cNvPr id="8" name="Shape 5"/>
          <p:cNvSpPr/>
          <p:nvPr/>
        </p:nvSpPr>
        <p:spPr>
          <a:xfrm>
            <a:off x="749808" y="1371600"/>
            <a:ext cx="5486400" cy="4206240"/>
          </a:xfrm>
          <a:prstGeom prst="roundRect">
            <a:avLst>
              <a:gd name="adj" fmla="val 1739"/>
            </a:avLst>
          </a:prstGeom>
          <a:solidFill>
            <a:srgbClr val="FFFFFF"/>
          </a:solidFill>
          <a:ln w="12700">
            <a:solidFill>
              <a:srgbClr val="C8E8EA"/>
            </a:solidFill>
            <a:prstDash val="solid"/>
          </a:ln>
          <a:effectLst>
            <a:outerShdw blurRad="12700" dist="50800" dir="2700000" algn="bl" rotWithShape="0">
              <a:srgbClr val="A0C7CA">
                <a:alpha val="18000"/>
              </a:srgbClr>
            </a:outerShdw>
          </a:effectLst>
        </p:spPr>
        <p:txBody>
          <a:bodyPr/>
          <a:lstStyle/>
          <a:p>
            <a:endParaRPr lang="en-US"/>
          </a:p>
        </p:txBody>
      </p:sp>
      <p:pic>
        <p:nvPicPr>
          <p:cNvPr id="9" name="Image 1" descr="/mnt/data/probe_frames/filters.png"/>
          <p:cNvPicPr>
            <a:picLocks noChangeAspect="1"/>
          </p:cNvPicPr>
          <p:nvPr/>
        </p:nvPicPr>
        <p:blipFill>
          <a:blip r:embed="rId4"/>
          <a:stretch>
            <a:fillRect/>
          </a:stretch>
        </p:blipFill>
        <p:spPr>
          <a:xfrm>
            <a:off x="804672" y="1962531"/>
            <a:ext cx="5376672" cy="3024378"/>
          </a:xfrm>
          <a:prstGeom prst="rect">
            <a:avLst/>
          </a:prstGeom>
        </p:spPr>
      </p:pic>
      <p:sp>
        <p:nvSpPr>
          <p:cNvPr id="10" name="Text 6"/>
          <p:cNvSpPr/>
          <p:nvPr/>
        </p:nvSpPr>
        <p:spPr>
          <a:xfrm>
            <a:off x="6537960" y="1481328"/>
            <a:ext cx="3017520" cy="201168"/>
          </a:xfrm>
          <a:prstGeom prst="rect">
            <a:avLst/>
          </a:prstGeom>
          <a:noFill/>
          <a:ln/>
        </p:spPr>
        <p:txBody>
          <a:bodyPr wrap="square" lIns="0" tIns="0" rIns="0" bIns="0" rtlCol="0" anchor="ctr"/>
          <a:lstStyle/>
          <a:p>
            <a:pPr marL="0" indent="0">
              <a:buNone/>
            </a:pPr>
            <a:r>
              <a:rPr lang="en-US" sz="1820" b="1">
                <a:solidFill>
                  <a:srgbClr val="0C4F57"/>
                </a:solidFill>
                <a:latin typeface="Aptos" pitchFamily="34" charset="0"/>
                <a:ea typeface="Aptos" pitchFamily="34" charset="-122"/>
                <a:cs typeface="Aptos" pitchFamily="34" charset="-120"/>
              </a:rPr>
              <a:t>A practical workflow for patient organizations</a:t>
            </a:r>
            <a:endParaRPr lang="en-US" sz="1820"/>
          </a:p>
        </p:txBody>
      </p:sp>
      <p:sp>
        <p:nvSpPr>
          <p:cNvPr id="11" name="Shape 7"/>
          <p:cNvSpPr/>
          <p:nvPr/>
        </p:nvSpPr>
        <p:spPr>
          <a:xfrm>
            <a:off x="6565392" y="1920240"/>
            <a:ext cx="329184" cy="329184"/>
          </a:xfrm>
          <a:prstGeom prst="ellipse">
            <a:avLst/>
          </a:prstGeom>
          <a:solidFill>
            <a:srgbClr val="3E9397"/>
          </a:solidFill>
          <a:ln w="12700">
            <a:solidFill>
              <a:srgbClr val="3E9397">
                <a:alpha val="0"/>
              </a:srgbClr>
            </a:solidFill>
            <a:prstDash val="solid"/>
          </a:ln>
        </p:spPr>
        <p:txBody>
          <a:bodyPr/>
          <a:lstStyle/>
          <a:p>
            <a:endParaRPr lang="en-US"/>
          </a:p>
        </p:txBody>
      </p:sp>
      <p:sp>
        <p:nvSpPr>
          <p:cNvPr id="12" name="Text 8"/>
          <p:cNvSpPr/>
          <p:nvPr/>
        </p:nvSpPr>
        <p:spPr>
          <a:xfrm>
            <a:off x="6565392" y="2028303"/>
            <a:ext cx="329184" cy="128016"/>
          </a:xfrm>
          <a:prstGeom prst="rect">
            <a:avLst/>
          </a:prstGeom>
          <a:noFill/>
          <a:ln/>
        </p:spPr>
        <p:txBody>
          <a:bodyPr wrap="square" lIns="0" tIns="0" rIns="0" bIns="0" rtlCol="0" anchor="ctr"/>
          <a:lstStyle/>
          <a:p>
            <a:pPr marL="0" indent="0" algn="ctr">
              <a:buNone/>
            </a:pPr>
            <a:r>
              <a:rPr lang="en-US" sz="1250" b="1">
                <a:solidFill>
                  <a:srgbClr val="FFFFFF"/>
                </a:solidFill>
                <a:latin typeface="Aptos" pitchFamily="34" charset="0"/>
                <a:ea typeface="Aptos" pitchFamily="34" charset="-122"/>
                <a:cs typeface="Aptos" pitchFamily="34" charset="-120"/>
              </a:rPr>
              <a:t>1</a:t>
            </a:r>
            <a:endParaRPr lang="en-US" sz="1250"/>
          </a:p>
        </p:txBody>
      </p:sp>
      <p:sp>
        <p:nvSpPr>
          <p:cNvPr id="13" name="Text 9"/>
          <p:cNvSpPr/>
          <p:nvPr/>
        </p:nvSpPr>
        <p:spPr>
          <a:xfrm>
            <a:off x="7059168" y="1911096"/>
            <a:ext cx="2514600" cy="164592"/>
          </a:xfrm>
          <a:prstGeom prst="rect">
            <a:avLst/>
          </a:prstGeom>
          <a:noFill/>
          <a:ln/>
        </p:spPr>
        <p:txBody>
          <a:bodyPr wrap="square" lIns="0" tIns="0" rIns="0" bIns="0" rtlCol="0" anchor="ctr"/>
          <a:lstStyle/>
          <a:p>
            <a:pPr marL="0" indent="0">
              <a:buNone/>
            </a:pPr>
            <a:r>
              <a:rPr lang="en-US" sz="1430" b="1">
                <a:solidFill>
                  <a:srgbClr val="0C4F57"/>
                </a:solidFill>
                <a:latin typeface="Aptos" pitchFamily="34" charset="0"/>
                <a:ea typeface="Aptos" pitchFamily="34" charset="-122"/>
                <a:cs typeface="Aptos" pitchFamily="34" charset="-120"/>
              </a:rPr>
              <a:t>Move across themed pages</a:t>
            </a:r>
            <a:endParaRPr lang="en-US" sz="1430"/>
          </a:p>
        </p:txBody>
      </p:sp>
      <p:sp>
        <p:nvSpPr>
          <p:cNvPr id="14" name="Text 10"/>
          <p:cNvSpPr/>
          <p:nvPr/>
        </p:nvSpPr>
        <p:spPr>
          <a:xfrm>
            <a:off x="7059168" y="2130552"/>
            <a:ext cx="3794760" cy="301752"/>
          </a:xfrm>
          <a:prstGeom prst="rect">
            <a:avLst/>
          </a:prstGeom>
          <a:noFill/>
          <a:ln/>
        </p:spPr>
        <p:txBody>
          <a:bodyPr wrap="square" lIns="0" tIns="0" rIns="0" bIns="0" rtlCol="0" anchor="ctr"/>
          <a:lstStyle/>
          <a:p>
            <a:pPr marL="0" indent="0">
              <a:buNone/>
            </a:pPr>
            <a:r>
              <a:rPr lang="en-US" sz="1150">
                <a:solidFill>
                  <a:srgbClr val="2A4453"/>
                </a:solidFill>
                <a:latin typeface="Aptos" pitchFamily="34" charset="0"/>
                <a:ea typeface="Aptos" pitchFamily="34" charset="-122"/>
                <a:cs typeface="Aptos" pitchFamily="34" charset="-120"/>
              </a:rPr>
              <a:t>Use the left navigation to go directly to pain, employment, severity, treatment, joints, or scores.</a:t>
            </a:r>
            <a:endParaRPr lang="en-US" sz="1150"/>
          </a:p>
        </p:txBody>
      </p:sp>
      <p:sp>
        <p:nvSpPr>
          <p:cNvPr id="15" name="Shape 11"/>
          <p:cNvSpPr/>
          <p:nvPr/>
        </p:nvSpPr>
        <p:spPr>
          <a:xfrm>
            <a:off x="6565392" y="2862072"/>
            <a:ext cx="329184" cy="329184"/>
          </a:xfrm>
          <a:prstGeom prst="ellipse">
            <a:avLst/>
          </a:prstGeom>
          <a:solidFill>
            <a:srgbClr val="F39B23"/>
          </a:solidFill>
          <a:ln w="12700">
            <a:solidFill>
              <a:srgbClr val="F39B23">
                <a:alpha val="0"/>
              </a:srgbClr>
            </a:solidFill>
            <a:prstDash val="solid"/>
          </a:ln>
        </p:spPr>
        <p:txBody>
          <a:bodyPr/>
          <a:lstStyle/>
          <a:p>
            <a:endParaRPr lang="en-US"/>
          </a:p>
        </p:txBody>
      </p:sp>
      <p:sp>
        <p:nvSpPr>
          <p:cNvPr id="16" name="Text 12"/>
          <p:cNvSpPr/>
          <p:nvPr/>
        </p:nvSpPr>
        <p:spPr>
          <a:xfrm>
            <a:off x="6565392" y="2963208"/>
            <a:ext cx="329184" cy="128016"/>
          </a:xfrm>
          <a:prstGeom prst="rect">
            <a:avLst/>
          </a:prstGeom>
          <a:noFill/>
          <a:ln/>
        </p:spPr>
        <p:txBody>
          <a:bodyPr wrap="square" lIns="0" tIns="0" rIns="0" bIns="0" rtlCol="0" anchor="ctr"/>
          <a:lstStyle/>
          <a:p>
            <a:pPr marL="0" indent="0" algn="ctr">
              <a:buNone/>
            </a:pPr>
            <a:r>
              <a:rPr lang="en-US" sz="1250" b="1">
                <a:solidFill>
                  <a:srgbClr val="FFFFFF"/>
                </a:solidFill>
                <a:latin typeface="Aptos" pitchFamily="34" charset="0"/>
                <a:ea typeface="Aptos" pitchFamily="34" charset="-122"/>
                <a:cs typeface="Aptos" pitchFamily="34" charset="-120"/>
              </a:rPr>
              <a:t>2</a:t>
            </a:r>
            <a:endParaRPr lang="en-US" sz="1250"/>
          </a:p>
        </p:txBody>
      </p:sp>
      <p:sp>
        <p:nvSpPr>
          <p:cNvPr id="17" name="Text 13"/>
          <p:cNvSpPr/>
          <p:nvPr/>
        </p:nvSpPr>
        <p:spPr>
          <a:xfrm>
            <a:off x="7059168" y="2852928"/>
            <a:ext cx="2514600" cy="164592"/>
          </a:xfrm>
          <a:prstGeom prst="rect">
            <a:avLst/>
          </a:prstGeom>
          <a:noFill/>
          <a:ln/>
        </p:spPr>
        <p:txBody>
          <a:bodyPr wrap="square" lIns="0" tIns="0" rIns="0" bIns="0" rtlCol="0" anchor="ctr"/>
          <a:lstStyle/>
          <a:p>
            <a:pPr marL="0" indent="0">
              <a:buNone/>
            </a:pPr>
            <a:r>
              <a:rPr lang="en-US" sz="1430" b="1">
                <a:solidFill>
                  <a:srgbClr val="0C4F57"/>
                </a:solidFill>
                <a:latin typeface="Aptos" pitchFamily="34" charset="0"/>
                <a:ea typeface="Aptos" pitchFamily="34" charset="-122"/>
                <a:cs typeface="Aptos" pitchFamily="34" charset="-120"/>
              </a:rPr>
              <a:t>Tailor the population</a:t>
            </a:r>
            <a:endParaRPr lang="en-US" sz="1430"/>
          </a:p>
        </p:txBody>
      </p:sp>
      <p:sp>
        <p:nvSpPr>
          <p:cNvPr id="18" name="Text 14"/>
          <p:cNvSpPr/>
          <p:nvPr/>
        </p:nvSpPr>
        <p:spPr>
          <a:xfrm>
            <a:off x="7059168" y="3072384"/>
            <a:ext cx="3794760" cy="301752"/>
          </a:xfrm>
          <a:prstGeom prst="rect">
            <a:avLst/>
          </a:prstGeom>
          <a:noFill/>
          <a:ln/>
        </p:spPr>
        <p:txBody>
          <a:bodyPr wrap="square" lIns="0" tIns="0" rIns="0" bIns="0" rtlCol="0" anchor="ctr"/>
          <a:lstStyle/>
          <a:p>
            <a:pPr marL="0" indent="0">
              <a:buNone/>
            </a:pPr>
            <a:r>
              <a:rPr lang="en-US" sz="1150">
                <a:solidFill>
                  <a:srgbClr val="2A4453"/>
                </a:solidFill>
                <a:latin typeface="Aptos" pitchFamily="34" charset="0"/>
                <a:ea typeface="Aptos" pitchFamily="34" charset="-122"/>
                <a:cs typeface="Aptos" pitchFamily="34" charset="-120"/>
              </a:rPr>
              <a:t>Apply filters for age, severity, inhibitor status, country, and collection phase or period.</a:t>
            </a:r>
            <a:endParaRPr lang="en-US" sz="1150"/>
          </a:p>
        </p:txBody>
      </p:sp>
      <p:sp>
        <p:nvSpPr>
          <p:cNvPr id="19" name="Shape 15"/>
          <p:cNvSpPr/>
          <p:nvPr/>
        </p:nvSpPr>
        <p:spPr>
          <a:xfrm>
            <a:off x="6565392" y="3803904"/>
            <a:ext cx="329184" cy="329184"/>
          </a:xfrm>
          <a:prstGeom prst="ellipse">
            <a:avLst/>
          </a:prstGeom>
          <a:solidFill>
            <a:srgbClr val="7FBF5B"/>
          </a:solidFill>
          <a:ln w="12700">
            <a:solidFill>
              <a:srgbClr val="7FBF5B">
                <a:alpha val="0"/>
              </a:srgbClr>
            </a:solidFill>
            <a:prstDash val="solid"/>
          </a:ln>
        </p:spPr>
        <p:txBody>
          <a:bodyPr/>
          <a:lstStyle/>
          <a:p>
            <a:endParaRPr lang="en-US"/>
          </a:p>
        </p:txBody>
      </p:sp>
      <p:sp>
        <p:nvSpPr>
          <p:cNvPr id="20" name="Text 16"/>
          <p:cNvSpPr/>
          <p:nvPr/>
        </p:nvSpPr>
        <p:spPr>
          <a:xfrm>
            <a:off x="6565392" y="3905040"/>
            <a:ext cx="329184" cy="128016"/>
          </a:xfrm>
          <a:prstGeom prst="rect">
            <a:avLst/>
          </a:prstGeom>
          <a:noFill/>
          <a:ln/>
        </p:spPr>
        <p:txBody>
          <a:bodyPr wrap="square" lIns="0" tIns="0" rIns="0" bIns="0" rtlCol="0" anchor="ctr"/>
          <a:lstStyle/>
          <a:p>
            <a:pPr marL="0" indent="0" algn="ctr">
              <a:buNone/>
            </a:pPr>
            <a:r>
              <a:rPr lang="en-US" sz="1250" b="1">
                <a:solidFill>
                  <a:srgbClr val="FFFFFF"/>
                </a:solidFill>
                <a:latin typeface="Aptos" pitchFamily="34" charset="0"/>
                <a:ea typeface="Aptos" pitchFamily="34" charset="-122"/>
                <a:cs typeface="Aptos" pitchFamily="34" charset="-120"/>
              </a:rPr>
              <a:t>3</a:t>
            </a:r>
            <a:endParaRPr lang="en-US" sz="1250"/>
          </a:p>
        </p:txBody>
      </p:sp>
      <p:sp>
        <p:nvSpPr>
          <p:cNvPr id="21" name="Text 17"/>
          <p:cNvSpPr/>
          <p:nvPr/>
        </p:nvSpPr>
        <p:spPr>
          <a:xfrm>
            <a:off x="7059168" y="3794760"/>
            <a:ext cx="2514600" cy="164592"/>
          </a:xfrm>
          <a:prstGeom prst="rect">
            <a:avLst/>
          </a:prstGeom>
          <a:noFill/>
          <a:ln/>
        </p:spPr>
        <p:txBody>
          <a:bodyPr wrap="square" lIns="0" tIns="0" rIns="0" bIns="0" rtlCol="0" anchor="ctr"/>
          <a:lstStyle/>
          <a:p>
            <a:pPr marL="0" indent="0">
              <a:buNone/>
            </a:pPr>
            <a:r>
              <a:rPr lang="en-US" sz="1430" b="1">
                <a:solidFill>
                  <a:srgbClr val="0C4F57"/>
                </a:solidFill>
                <a:latin typeface="Aptos" pitchFamily="34" charset="0"/>
                <a:ea typeface="Aptos" pitchFamily="34" charset="-122"/>
                <a:cs typeface="Aptos" pitchFamily="34" charset="-120"/>
              </a:rPr>
              <a:t>Compare patterns</a:t>
            </a:r>
            <a:endParaRPr lang="en-US" sz="1430"/>
          </a:p>
        </p:txBody>
      </p:sp>
      <p:sp>
        <p:nvSpPr>
          <p:cNvPr id="22" name="Text 18"/>
          <p:cNvSpPr/>
          <p:nvPr/>
        </p:nvSpPr>
        <p:spPr>
          <a:xfrm>
            <a:off x="7059168" y="4014216"/>
            <a:ext cx="3794760" cy="301752"/>
          </a:xfrm>
          <a:prstGeom prst="rect">
            <a:avLst/>
          </a:prstGeom>
          <a:noFill/>
          <a:ln/>
        </p:spPr>
        <p:txBody>
          <a:bodyPr wrap="square" lIns="0" tIns="0" rIns="0" bIns="0" rtlCol="0" anchor="ctr"/>
          <a:lstStyle/>
          <a:p>
            <a:pPr marL="0" indent="0">
              <a:buNone/>
            </a:pPr>
            <a:r>
              <a:rPr lang="en-US" sz="1150">
                <a:solidFill>
                  <a:srgbClr val="2A4453"/>
                </a:solidFill>
                <a:latin typeface="Aptos" pitchFamily="34" charset="0"/>
                <a:ea typeface="Aptos" pitchFamily="34" charset="-122"/>
                <a:cs typeface="Aptos" pitchFamily="34" charset="-120"/>
              </a:rPr>
              <a:t>Deep-dive pages support subgroup comparison and more focused discussion.</a:t>
            </a:r>
            <a:endParaRPr lang="en-US" sz="1150"/>
          </a:p>
        </p:txBody>
      </p:sp>
      <p:sp>
        <p:nvSpPr>
          <p:cNvPr id="23" name="Shape 19"/>
          <p:cNvSpPr/>
          <p:nvPr/>
        </p:nvSpPr>
        <p:spPr>
          <a:xfrm>
            <a:off x="6565392" y="4745736"/>
            <a:ext cx="329184" cy="329184"/>
          </a:xfrm>
          <a:prstGeom prst="ellipse">
            <a:avLst/>
          </a:prstGeom>
          <a:solidFill>
            <a:srgbClr val="175E66"/>
          </a:solidFill>
          <a:ln w="12700">
            <a:solidFill>
              <a:srgbClr val="175E66">
                <a:alpha val="0"/>
              </a:srgbClr>
            </a:solidFill>
            <a:prstDash val="solid"/>
          </a:ln>
        </p:spPr>
        <p:txBody>
          <a:bodyPr/>
          <a:lstStyle/>
          <a:p>
            <a:endParaRPr lang="en-US"/>
          </a:p>
        </p:txBody>
      </p:sp>
      <p:sp>
        <p:nvSpPr>
          <p:cNvPr id="24" name="Text 20"/>
          <p:cNvSpPr/>
          <p:nvPr/>
        </p:nvSpPr>
        <p:spPr>
          <a:xfrm>
            <a:off x="6565392" y="4846872"/>
            <a:ext cx="329184" cy="128016"/>
          </a:xfrm>
          <a:prstGeom prst="rect">
            <a:avLst/>
          </a:prstGeom>
          <a:noFill/>
          <a:ln/>
        </p:spPr>
        <p:txBody>
          <a:bodyPr wrap="square" lIns="0" tIns="0" rIns="0" bIns="0" rtlCol="0" anchor="ctr"/>
          <a:lstStyle/>
          <a:p>
            <a:pPr marL="0" indent="0" algn="ctr">
              <a:buNone/>
            </a:pPr>
            <a:r>
              <a:rPr lang="en-US" sz="1250" b="1">
                <a:solidFill>
                  <a:srgbClr val="FFFFFF"/>
                </a:solidFill>
                <a:latin typeface="Aptos" pitchFamily="34" charset="0"/>
                <a:ea typeface="Aptos" pitchFamily="34" charset="-122"/>
                <a:cs typeface="Aptos" pitchFamily="34" charset="-120"/>
              </a:rPr>
              <a:t>4</a:t>
            </a:r>
            <a:endParaRPr lang="en-US" sz="1250"/>
          </a:p>
        </p:txBody>
      </p:sp>
      <p:sp>
        <p:nvSpPr>
          <p:cNvPr id="25" name="Text 21"/>
          <p:cNvSpPr/>
          <p:nvPr/>
        </p:nvSpPr>
        <p:spPr>
          <a:xfrm>
            <a:off x="7059168" y="4736592"/>
            <a:ext cx="2514600" cy="164592"/>
          </a:xfrm>
          <a:prstGeom prst="rect">
            <a:avLst/>
          </a:prstGeom>
          <a:noFill/>
          <a:ln/>
        </p:spPr>
        <p:txBody>
          <a:bodyPr wrap="square" lIns="0" tIns="0" rIns="0" bIns="0" rtlCol="0" anchor="ctr"/>
          <a:lstStyle/>
          <a:p>
            <a:pPr marL="0" indent="0">
              <a:buNone/>
            </a:pPr>
            <a:r>
              <a:rPr lang="en-US" sz="1430" b="1">
                <a:solidFill>
                  <a:srgbClr val="0C4F57"/>
                </a:solidFill>
                <a:latin typeface="Aptos" pitchFamily="34" charset="0"/>
                <a:ea typeface="Aptos" pitchFamily="34" charset="-122"/>
                <a:cs typeface="Aptos" pitchFamily="34" charset="-120"/>
              </a:rPr>
              <a:t>Use the outputs</a:t>
            </a:r>
            <a:endParaRPr lang="en-US" sz="1430"/>
          </a:p>
        </p:txBody>
      </p:sp>
      <p:sp>
        <p:nvSpPr>
          <p:cNvPr id="26" name="Text 22"/>
          <p:cNvSpPr/>
          <p:nvPr/>
        </p:nvSpPr>
        <p:spPr>
          <a:xfrm>
            <a:off x="7059168" y="4956048"/>
            <a:ext cx="3794760" cy="301752"/>
          </a:xfrm>
          <a:prstGeom prst="rect">
            <a:avLst/>
          </a:prstGeom>
          <a:noFill/>
          <a:ln/>
        </p:spPr>
        <p:txBody>
          <a:bodyPr wrap="square" lIns="0" tIns="0" rIns="0" bIns="0" rtlCol="0" anchor="ctr"/>
          <a:lstStyle/>
          <a:p>
            <a:pPr marL="0" indent="0">
              <a:buNone/>
            </a:pPr>
            <a:r>
              <a:rPr lang="en-US" sz="1150">
                <a:solidFill>
                  <a:srgbClr val="2A4453"/>
                </a:solidFill>
                <a:latin typeface="Aptos" pitchFamily="34" charset="0"/>
                <a:ea typeface="Aptos" pitchFamily="34" charset="-122"/>
                <a:cs typeface="Aptos" pitchFamily="34" charset="-120"/>
              </a:rPr>
              <a:t>Export figures and summary tables for local presentations, reports, abstracts, or advocacy briefs.</a:t>
            </a:r>
            <a:endParaRPr lang="en-US" sz="1150"/>
          </a:p>
        </p:txBody>
      </p:sp>
      <p:sp>
        <p:nvSpPr>
          <p:cNvPr id="27" name="Shape 23"/>
          <p:cNvSpPr/>
          <p:nvPr/>
        </p:nvSpPr>
        <p:spPr>
          <a:xfrm>
            <a:off x="566928" y="6419088"/>
            <a:ext cx="11064240" cy="0"/>
          </a:xfrm>
          <a:prstGeom prst="line">
            <a:avLst/>
          </a:prstGeom>
          <a:noFill/>
          <a:ln w="10160">
            <a:solidFill>
              <a:srgbClr val="CDEEEF"/>
            </a:solidFill>
            <a:prstDash val="solid"/>
          </a:ln>
        </p:spPr>
        <p:txBody>
          <a:bodyPr/>
          <a:lstStyle/>
          <a:p>
            <a:endParaRPr lang="en-US"/>
          </a:p>
        </p:txBody>
      </p:sp>
      <p:sp>
        <p:nvSpPr>
          <p:cNvPr id="28" name="Text 24"/>
          <p:cNvSpPr/>
          <p:nvPr/>
        </p:nvSpPr>
        <p:spPr>
          <a:xfrm>
            <a:off x="658368" y="6473952"/>
            <a:ext cx="4206240" cy="146304"/>
          </a:xfrm>
          <a:prstGeom prst="rect">
            <a:avLst/>
          </a:prstGeom>
          <a:noFill/>
          <a:ln/>
        </p:spPr>
        <p:txBody>
          <a:bodyPr wrap="square" lIns="0" tIns="0" rIns="0" bIns="0" rtlCol="0" anchor="ctr"/>
          <a:lstStyle/>
          <a:p>
            <a:pPr marL="0" indent="0">
              <a:buNone/>
            </a:pPr>
            <a:r>
              <a:rPr lang="en-US" sz="850">
                <a:solidFill>
                  <a:srgbClr val="687883"/>
                </a:solidFill>
                <a:latin typeface="Aptos" pitchFamily="34" charset="0"/>
                <a:ea typeface="Aptos" pitchFamily="34" charset="-122"/>
                <a:cs typeface="Aptos" pitchFamily="34" charset="-120"/>
              </a:rPr>
              <a:t>PROBE Dashboard • Oral presentation</a:t>
            </a:r>
            <a:endParaRPr lang="en-US" sz="850"/>
          </a:p>
        </p:txBody>
      </p:sp>
      <p:sp>
        <p:nvSpPr>
          <p:cNvPr id="29" name="Text 25"/>
          <p:cNvSpPr/>
          <p:nvPr/>
        </p:nvSpPr>
        <p:spPr>
          <a:xfrm>
            <a:off x="8595360" y="6473952"/>
            <a:ext cx="2286000" cy="146304"/>
          </a:xfrm>
          <a:prstGeom prst="rect">
            <a:avLst/>
          </a:prstGeom>
          <a:noFill/>
          <a:ln/>
        </p:spPr>
        <p:txBody>
          <a:bodyPr wrap="square" lIns="0" tIns="0" rIns="0" bIns="0" rtlCol="0" anchor="ctr"/>
          <a:lstStyle/>
          <a:p>
            <a:pPr marL="0" indent="0" algn="r">
              <a:buNone/>
            </a:pPr>
            <a:r>
              <a:rPr lang="en-US" sz="850">
                <a:solidFill>
                  <a:srgbClr val="687883"/>
                </a:solidFill>
                <a:latin typeface="Aptos" pitchFamily="34" charset="0"/>
                <a:ea typeface="Aptos" pitchFamily="34" charset="-122"/>
                <a:cs typeface="Aptos" pitchFamily="34" charset="-120"/>
              </a:rPr>
              <a:t>User experience</a:t>
            </a:r>
            <a:endParaRPr lang="en-US" sz="850"/>
          </a:p>
        </p:txBody>
      </p:sp>
      <p:sp>
        <p:nvSpPr>
          <p:cNvPr id="30" name="Text 26"/>
          <p:cNvSpPr/>
          <p:nvPr/>
        </p:nvSpPr>
        <p:spPr>
          <a:xfrm>
            <a:off x="11064240" y="6441948"/>
            <a:ext cx="365760" cy="182880"/>
          </a:xfrm>
          <a:prstGeom prst="rect">
            <a:avLst/>
          </a:prstGeom>
          <a:noFill/>
          <a:ln/>
        </p:spPr>
        <p:txBody>
          <a:bodyPr wrap="square" lIns="0" tIns="0" rIns="0" bIns="0" rtlCol="0" anchor="ctr"/>
          <a:lstStyle/>
          <a:p>
            <a:pPr marL="0" indent="0" algn="r">
              <a:buNone/>
            </a:pPr>
            <a:r>
              <a:rPr lang="en-US" sz="900" b="1">
                <a:solidFill>
                  <a:srgbClr val="0C4F57"/>
                </a:solidFill>
                <a:latin typeface="Aptos" pitchFamily="34" charset="0"/>
              </a:rPr>
              <a:t>6</a:t>
            </a:r>
            <a:endParaRPr lang="en-US" sz="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mnt/data/a_digital_illustration_serves_as_a_background_with.png"/>
          <p:cNvPicPr>
            <a:picLocks noChangeAspect="1"/>
          </p:cNvPicPr>
          <p:nvPr/>
        </p:nvPicPr>
        <p:blipFill>
          <a:blip r:embed="rId3"/>
          <a:stretch>
            <a:fillRect/>
          </a:stretch>
        </p:blipFill>
        <p:spPr>
          <a:xfrm>
            <a:off x="0" y="6875"/>
            <a:ext cx="12191695" cy="6858000"/>
          </a:xfrm>
          <a:prstGeom prst="rect">
            <a:avLst/>
          </a:prstGeom>
        </p:spPr>
      </p:pic>
      <p:sp>
        <p:nvSpPr>
          <p:cNvPr id="3" name="Text 0"/>
          <p:cNvSpPr/>
          <p:nvPr/>
        </p:nvSpPr>
        <p:spPr>
          <a:xfrm>
            <a:off x="548640" y="320040"/>
            <a:ext cx="8046720" cy="438912"/>
          </a:xfrm>
          <a:prstGeom prst="rect">
            <a:avLst/>
          </a:prstGeom>
          <a:noFill/>
          <a:ln/>
        </p:spPr>
        <p:txBody>
          <a:bodyPr wrap="square" lIns="0" tIns="0" rIns="0" bIns="0" rtlCol="0" anchor="ctr"/>
          <a:lstStyle/>
          <a:p>
            <a:pPr marL="0" indent="0">
              <a:buNone/>
            </a:pPr>
            <a:r>
              <a:rPr lang="en-US" sz="2600" b="1">
                <a:solidFill>
                  <a:srgbClr val="0C4F57"/>
                </a:solidFill>
                <a:latin typeface="Aptos Display" pitchFamily="34" charset="0"/>
                <a:ea typeface="Aptos Display" pitchFamily="34" charset="-122"/>
                <a:cs typeface="Aptos Display" pitchFamily="34" charset="-120"/>
              </a:rPr>
              <a:t>What the dashboard helps reveal</a:t>
            </a:r>
            <a:endParaRPr lang="en-US" sz="2600"/>
          </a:p>
        </p:txBody>
      </p:sp>
      <p:sp>
        <p:nvSpPr>
          <p:cNvPr id="4" name="Text 1"/>
          <p:cNvSpPr/>
          <p:nvPr/>
        </p:nvSpPr>
        <p:spPr>
          <a:xfrm>
            <a:off x="566928" y="777240"/>
            <a:ext cx="8686800" cy="228600"/>
          </a:xfrm>
          <a:prstGeom prst="rect">
            <a:avLst/>
          </a:prstGeom>
          <a:noFill/>
          <a:ln/>
        </p:spPr>
        <p:txBody>
          <a:bodyPr wrap="square" lIns="0" tIns="0" rIns="0" bIns="0" rtlCol="0" anchor="ctr"/>
          <a:lstStyle/>
          <a:p>
            <a:pPr marL="0" indent="0">
              <a:buNone/>
            </a:pPr>
            <a:r>
              <a:rPr lang="en-US" sz="1050">
                <a:solidFill>
                  <a:srgbClr val="687883"/>
                </a:solidFill>
                <a:latin typeface="Aptos" pitchFamily="34" charset="0"/>
                <a:ea typeface="Aptos" pitchFamily="34" charset="-122"/>
                <a:cs typeface="Aptos" pitchFamily="34" charset="-120"/>
              </a:rPr>
              <a:t>Interactive charts make quality-of-life patterns easier to spot and discuss.</a:t>
            </a:r>
            <a:endParaRPr lang="en-US" sz="1050"/>
          </a:p>
        </p:txBody>
      </p:sp>
      <p:sp>
        <p:nvSpPr>
          <p:cNvPr id="7" name="Shape 4"/>
          <p:cNvSpPr/>
          <p:nvPr/>
        </p:nvSpPr>
        <p:spPr>
          <a:xfrm>
            <a:off x="289845" y="1078992"/>
            <a:ext cx="11064240" cy="0"/>
          </a:xfrm>
          <a:prstGeom prst="line">
            <a:avLst/>
          </a:prstGeom>
          <a:noFill/>
          <a:ln w="15240">
            <a:solidFill>
              <a:srgbClr val="3E9397">
                <a:alpha val="85000"/>
              </a:srgbClr>
            </a:solidFill>
            <a:prstDash val="solid"/>
          </a:ln>
        </p:spPr>
        <p:txBody>
          <a:bodyPr/>
          <a:lstStyle/>
          <a:p>
            <a:endParaRPr lang="en-US"/>
          </a:p>
        </p:txBody>
      </p:sp>
      <p:sp>
        <p:nvSpPr>
          <p:cNvPr id="8" name="Shape 5"/>
          <p:cNvSpPr/>
          <p:nvPr/>
        </p:nvSpPr>
        <p:spPr>
          <a:xfrm>
            <a:off x="381285" y="1353312"/>
            <a:ext cx="3703320" cy="2148840"/>
          </a:xfrm>
          <a:prstGeom prst="roundRect">
            <a:avLst>
              <a:gd name="adj" fmla="val 3404"/>
            </a:avLst>
          </a:prstGeom>
          <a:solidFill>
            <a:srgbClr val="FFFFFF"/>
          </a:solidFill>
          <a:ln w="12700">
            <a:solidFill>
              <a:srgbClr val="C8E8EA"/>
            </a:solidFill>
            <a:prstDash val="solid"/>
          </a:ln>
          <a:effectLst>
            <a:outerShdw blurRad="12700" dist="50800" dir="2700000" algn="bl" rotWithShape="0">
              <a:srgbClr val="A0C7CA">
                <a:alpha val="18000"/>
              </a:srgbClr>
            </a:outerShdw>
          </a:effectLst>
        </p:spPr>
        <p:txBody>
          <a:bodyPr/>
          <a:lstStyle/>
          <a:p>
            <a:endParaRPr lang="en-US"/>
          </a:p>
        </p:txBody>
      </p:sp>
      <p:pic>
        <p:nvPicPr>
          <p:cNvPr id="9" name="Image 1" descr="/mnt/data/probe_frames/dashboard_main.png"/>
          <p:cNvPicPr>
            <a:picLocks noChangeAspect="1"/>
          </p:cNvPicPr>
          <p:nvPr/>
        </p:nvPicPr>
        <p:blipFill>
          <a:blip r:embed="rId4"/>
          <a:stretch>
            <a:fillRect/>
          </a:stretch>
        </p:blipFill>
        <p:spPr>
          <a:xfrm>
            <a:off x="436149" y="1417034"/>
            <a:ext cx="3593592" cy="2021395"/>
          </a:xfrm>
          <a:prstGeom prst="rect">
            <a:avLst/>
          </a:prstGeom>
        </p:spPr>
      </p:pic>
      <p:sp>
        <p:nvSpPr>
          <p:cNvPr id="10" name="Text 6"/>
          <p:cNvSpPr/>
          <p:nvPr/>
        </p:nvSpPr>
        <p:spPr>
          <a:xfrm>
            <a:off x="658368" y="3547872"/>
            <a:ext cx="3703320" cy="164592"/>
          </a:xfrm>
          <a:prstGeom prst="rect">
            <a:avLst/>
          </a:prstGeom>
          <a:noFill/>
          <a:ln/>
        </p:spPr>
        <p:txBody>
          <a:bodyPr wrap="square" lIns="0" tIns="0" rIns="0" bIns="0" rtlCol="0" anchor="ctr"/>
          <a:lstStyle/>
          <a:p>
            <a:pPr marL="0" indent="0" algn="ctr">
              <a:buNone/>
            </a:pPr>
            <a:r>
              <a:rPr lang="en-US" sz="900">
                <a:solidFill>
                  <a:srgbClr val="687883"/>
                </a:solidFill>
                <a:latin typeface="Aptos" pitchFamily="34" charset="0"/>
                <a:ea typeface="Aptos" pitchFamily="34" charset="-122"/>
                <a:cs typeface="Aptos" pitchFamily="34" charset="-120"/>
              </a:rPr>
              <a:t>Pain burden</a:t>
            </a:r>
            <a:endParaRPr lang="en-US" sz="900"/>
          </a:p>
        </p:txBody>
      </p:sp>
      <p:sp>
        <p:nvSpPr>
          <p:cNvPr id="11" name="Shape 7"/>
          <p:cNvSpPr/>
          <p:nvPr/>
        </p:nvSpPr>
        <p:spPr>
          <a:xfrm>
            <a:off x="4249197" y="1353312"/>
            <a:ext cx="3703320" cy="2148840"/>
          </a:xfrm>
          <a:prstGeom prst="roundRect">
            <a:avLst>
              <a:gd name="adj" fmla="val 3404"/>
            </a:avLst>
          </a:prstGeom>
          <a:solidFill>
            <a:srgbClr val="FFFFFF"/>
          </a:solidFill>
          <a:ln w="12700">
            <a:solidFill>
              <a:srgbClr val="C8E8EA"/>
            </a:solidFill>
            <a:prstDash val="solid"/>
          </a:ln>
          <a:effectLst>
            <a:outerShdw blurRad="12700" dist="50800" dir="2700000" algn="bl" rotWithShape="0">
              <a:srgbClr val="A0C7CA">
                <a:alpha val="18000"/>
              </a:srgbClr>
            </a:outerShdw>
          </a:effectLst>
        </p:spPr>
        <p:txBody>
          <a:bodyPr/>
          <a:lstStyle/>
          <a:p>
            <a:endParaRPr lang="en-US"/>
          </a:p>
        </p:txBody>
      </p:sp>
      <p:pic>
        <p:nvPicPr>
          <p:cNvPr id="12" name="Image 2" descr="/mnt/data/probe_frames/employment.png"/>
          <p:cNvPicPr>
            <a:picLocks noChangeAspect="1"/>
          </p:cNvPicPr>
          <p:nvPr/>
        </p:nvPicPr>
        <p:blipFill>
          <a:blip r:embed="rId5"/>
          <a:stretch>
            <a:fillRect/>
          </a:stretch>
        </p:blipFill>
        <p:spPr>
          <a:xfrm>
            <a:off x="4304061" y="1417034"/>
            <a:ext cx="3593592" cy="2021395"/>
          </a:xfrm>
          <a:prstGeom prst="rect">
            <a:avLst/>
          </a:prstGeom>
        </p:spPr>
      </p:pic>
      <p:sp>
        <p:nvSpPr>
          <p:cNvPr id="13" name="Text 8"/>
          <p:cNvSpPr/>
          <p:nvPr/>
        </p:nvSpPr>
        <p:spPr>
          <a:xfrm>
            <a:off x="4526280" y="3547872"/>
            <a:ext cx="3703320" cy="164592"/>
          </a:xfrm>
          <a:prstGeom prst="rect">
            <a:avLst/>
          </a:prstGeom>
          <a:noFill/>
          <a:ln/>
        </p:spPr>
        <p:txBody>
          <a:bodyPr wrap="square" lIns="0" tIns="0" rIns="0" bIns="0" rtlCol="0" anchor="ctr"/>
          <a:lstStyle/>
          <a:p>
            <a:pPr marL="0" indent="0" algn="ctr">
              <a:buNone/>
            </a:pPr>
            <a:r>
              <a:rPr lang="en-US" sz="900">
                <a:solidFill>
                  <a:srgbClr val="687883"/>
                </a:solidFill>
                <a:latin typeface="Aptos" pitchFamily="34" charset="0"/>
                <a:ea typeface="Aptos" pitchFamily="34" charset="-122"/>
                <a:cs typeface="Aptos" pitchFamily="34" charset="-120"/>
              </a:rPr>
              <a:t>Employment &amp; education</a:t>
            </a:r>
            <a:endParaRPr lang="en-US" sz="900"/>
          </a:p>
        </p:txBody>
      </p:sp>
      <p:sp>
        <p:nvSpPr>
          <p:cNvPr id="14" name="Shape 9"/>
          <p:cNvSpPr/>
          <p:nvPr/>
        </p:nvSpPr>
        <p:spPr>
          <a:xfrm>
            <a:off x="8117109" y="1353312"/>
            <a:ext cx="3703320" cy="2148840"/>
          </a:xfrm>
          <a:prstGeom prst="roundRect">
            <a:avLst>
              <a:gd name="adj" fmla="val 3404"/>
            </a:avLst>
          </a:prstGeom>
          <a:solidFill>
            <a:srgbClr val="FFFFFF"/>
          </a:solidFill>
          <a:ln w="12700">
            <a:solidFill>
              <a:srgbClr val="C8E8EA"/>
            </a:solidFill>
            <a:prstDash val="solid"/>
          </a:ln>
          <a:effectLst>
            <a:outerShdw blurRad="12700" dist="50800" dir="2700000" algn="bl" rotWithShape="0">
              <a:srgbClr val="A0C7CA">
                <a:alpha val="18000"/>
              </a:srgbClr>
            </a:outerShdw>
          </a:effectLst>
        </p:spPr>
        <p:txBody>
          <a:bodyPr/>
          <a:lstStyle/>
          <a:p>
            <a:endParaRPr lang="en-US"/>
          </a:p>
        </p:txBody>
      </p:sp>
      <p:pic>
        <p:nvPicPr>
          <p:cNvPr id="15" name="Image 3" descr="/mnt/data/probe_frames/severity.png"/>
          <p:cNvPicPr>
            <a:picLocks noChangeAspect="1"/>
          </p:cNvPicPr>
          <p:nvPr/>
        </p:nvPicPr>
        <p:blipFill>
          <a:blip r:embed="rId6"/>
          <a:stretch>
            <a:fillRect/>
          </a:stretch>
        </p:blipFill>
        <p:spPr>
          <a:xfrm>
            <a:off x="8171973" y="1419113"/>
            <a:ext cx="3593592" cy="2021396"/>
          </a:xfrm>
          <a:prstGeom prst="rect">
            <a:avLst/>
          </a:prstGeom>
        </p:spPr>
      </p:pic>
      <p:sp>
        <p:nvSpPr>
          <p:cNvPr id="16" name="Text 10"/>
          <p:cNvSpPr/>
          <p:nvPr/>
        </p:nvSpPr>
        <p:spPr>
          <a:xfrm>
            <a:off x="8394192" y="3547872"/>
            <a:ext cx="3127248" cy="164592"/>
          </a:xfrm>
          <a:prstGeom prst="rect">
            <a:avLst/>
          </a:prstGeom>
          <a:noFill/>
          <a:ln/>
        </p:spPr>
        <p:txBody>
          <a:bodyPr wrap="square" lIns="0" tIns="0" rIns="0" bIns="0" rtlCol="0" anchor="ctr"/>
          <a:lstStyle/>
          <a:p>
            <a:pPr marL="0" indent="0" algn="ctr">
              <a:buNone/>
            </a:pPr>
            <a:r>
              <a:rPr lang="en-US" sz="900">
                <a:solidFill>
                  <a:srgbClr val="687883"/>
                </a:solidFill>
                <a:latin typeface="Aptos" pitchFamily="34" charset="0"/>
                <a:ea typeface="Aptos" pitchFamily="34" charset="-122"/>
                <a:cs typeface="Aptos" pitchFamily="34" charset="-120"/>
              </a:rPr>
              <a:t>Severity / inhibitors</a:t>
            </a:r>
            <a:endParaRPr lang="en-US" sz="900"/>
          </a:p>
        </p:txBody>
      </p:sp>
      <p:sp>
        <p:nvSpPr>
          <p:cNvPr id="17" name="Text 11"/>
          <p:cNvSpPr/>
          <p:nvPr/>
        </p:nvSpPr>
        <p:spPr>
          <a:xfrm>
            <a:off x="749808" y="3822192"/>
            <a:ext cx="5394960" cy="256032"/>
          </a:xfrm>
          <a:prstGeom prst="rect">
            <a:avLst/>
          </a:prstGeom>
          <a:noFill/>
          <a:ln/>
        </p:spPr>
        <p:txBody>
          <a:bodyPr wrap="square" lIns="0" tIns="0" rIns="0" bIns="0" rtlCol="0" anchor="ctr"/>
          <a:lstStyle/>
          <a:p>
            <a:pPr marL="0" indent="0">
              <a:buNone/>
            </a:pPr>
            <a:r>
              <a:rPr lang="en-US" sz="1620" b="1">
                <a:solidFill>
                  <a:srgbClr val="0C4F57"/>
                </a:solidFill>
                <a:latin typeface="Aptos" pitchFamily="34" charset="0"/>
                <a:ea typeface="Aptos" pitchFamily="34" charset="-122"/>
                <a:cs typeface="Aptos" pitchFamily="34" charset="-120"/>
              </a:rPr>
              <a:t>The dashboard surfaces interpretable patterns across multiple quality-of-life domains:</a:t>
            </a:r>
            <a:endParaRPr lang="en-US" sz="1620"/>
          </a:p>
        </p:txBody>
      </p:sp>
      <p:sp>
        <p:nvSpPr>
          <p:cNvPr id="18" name="Shape 12"/>
          <p:cNvSpPr/>
          <p:nvPr/>
        </p:nvSpPr>
        <p:spPr>
          <a:xfrm>
            <a:off x="777240" y="4592867"/>
            <a:ext cx="128016" cy="0"/>
          </a:xfrm>
          <a:prstGeom prst="line">
            <a:avLst/>
          </a:prstGeom>
          <a:noFill/>
          <a:ln w="38100">
            <a:solidFill>
              <a:srgbClr val="3E9397"/>
            </a:solidFill>
            <a:prstDash val="solid"/>
          </a:ln>
        </p:spPr>
        <p:txBody>
          <a:bodyPr/>
          <a:lstStyle/>
          <a:p>
            <a:endParaRPr lang="en-US"/>
          </a:p>
        </p:txBody>
      </p:sp>
      <p:sp>
        <p:nvSpPr>
          <p:cNvPr id="19" name="Text 13"/>
          <p:cNvSpPr/>
          <p:nvPr/>
        </p:nvSpPr>
        <p:spPr>
          <a:xfrm>
            <a:off x="987552" y="4492283"/>
            <a:ext cx="4023360" cy="164592"/>
          </a:xfrm>
          <a:prstGeom prst="rect">
            <a:avLst/>
          </a:prstGeom>
          <a:noFill/>
          <a:ln/>
        </p:spPr>
        <p:txBody>
          <a:bodyPr wrap="square" lIns="0" tIns="0" rIns="0" bIns="0" rtlCol="0" anchor="ctr"/>
          <a:lstStyle/>
          <a:p>
            <a:pPr marL="0" indent="0">
              <a:buNone/>
            </a:pPr>
            <a:r>
              <a:rPr lang="en-US" sz="1270">
                <a:solidFill>
                  <a:srgbClr val="2A4453"/>
                </a:solidFill>
                <a:latin typeface="Aptos" pitchFamily="34" charset="0"/>
                <a:ea typeface="Aptos" pitchFamily="34" charset="-122"/>
                <a:cs typeface="Aptos" pitchFamily="34" charset="-120"/>
              </a:rPr>
              <a:t>Mobility and activities of daily living</a:t>
            </a:r>
            <a:endParaRPr lang="en-US" sz="1270"/>
          </a:p>
        </p:txBody>
      </p:sp>
      <p:sp>
        <p:nvSpPr>
          <p:cNvPr id="20" name="Shape 14"/>
          <p:cNvSpPr/>
          <p:nvPr/>
        </p:nvSpPr>
        <p:spPr>
          <a:xfrm>
            <a:off x="777240" y="4940339"/>
            <a:ext cx="128016" cy="0"/>
          </a:xfrm>
          <a:prstGeom prst="line">
            <a:avLst/>
          </a:prstGeom>
          <a:noFill/>
          <a:ln w="38100">
            <a:solidFill>
              <a:srgbClr val="F39B23"/>
            </a:solidFill>
            <a:prstDash val="solid"/>
          </a:ln>
        </p:spPr>
        <p:txBody>
          <a:bodyPr/>
          <a:lstStyle/>
          <a:p>
            <a:endParaRPr lang="en-US"/>
          </a:p>
        </p:txBody>
      </p:sp>
      <p:sp>
        <p:nvSpPr>
          <p:cNvPr id="21" name="Text 15"/>
          <p:cNvSpPr/>
          <p:nvPr/>
        </p:nvSpPr>
        <p:spPr>
          <a:xfrm>
            <a:off x="987552" y="4839755"/>
            <a:ext cx="4023360" cy="164592"/>
          </a:xfrm>
          <a:prstGeom prst="rect">
            <a:avLst/>
          </a:prstGeom>
          <a:noFill/>
          <a:ln/>
        </p:spPr>
        <p:txBody>
          <a:bodyPr wrap="square" lIns="0" tIns="0" rIns="0" bIns="0" rtlCol="0" anchor="ctr"/>
          <a:lstStyle/>
          <a:p>
            <a:pPr marL="0" indent="0">
              <a:buNone/>
            </a:pPr>
            <a:r>
              <a:rPr lang="en-US" sz="1270">
                <a:solidFill>
                  <a:srgbClr val="2A4453"/>
                </a:solidFill>
                <a:latin typeface="Aptos" pitchFamily="34" charset="0"/>
                <a:ea typeface="Aptos" pitchFamily="34" charset="-122"/>
                <a:cs typeface="Aptos" pitchFamily="34" charset="-120"/>
              </a:rPr>
              <a:t>Acute and chronic pain burden</a:t>
            </a:r>
            <a:endParaRPr lang="en-US" sz="1270"/>
          </a:p>
        </p:txBody>
      </p:sp>
      <p:sp>
        <p:nvSpPr>
          <p:cNvPr id="22" name="Shape 16"/>
          <p:cNvSpPr/>
          <p:nvPr/>
        </p:nvSpPr>
        <p:spPr>
          <a:xfrm>
            <a:off x="777240" y="5287811"/>
            <a:ext cx="128016" cy="0"/>
          </a:xfrm>
          <a:prstGeom prst="line">
            <a:avLst/>
          </a:prstGeom>
          <a:noFill/>
          <a:ln w="38100">
            <a:solidFill>
              <a:srgbClr val="7FBF5B"/>
            </a:solidFill>
            <a:prstDash val="solid"/>
          </a:ln>
        </p:spPr>
        <p:txBody>
          <a:bodyPr/>
          <a:lstStyle/>
          <a:p>
            <a:endParaRPr lang="en-US"/>
          </a:p>
        </p:txBody>
      </p:sp>
      <p:sp>
        <p:nvSpPr>
          <p:cNvPr id="23" name="Text 17"/>
          <p:cNvSpPr/>
          <p:nvPr/>
        </p:nvSpPr>
        <p:spPr>
          <a:xfrm>
            <a:off x="987552" y="5187227"/>
            <a:ext cx="4023360" cy="164592"/>
          </a:xfrm>
          <a:prstGeom prst="rect">
            <a:avLst/>
          </a:prstGeom>
          <a:noFill/>
          <a:ln/>
        </p:spPr>
        <p:txBody>
          <a:bodyPr wrap="square" lIns="0" tIns="0" rIns="0" bIns="0" rtlCol="0" anchor="ctr"/>
          <a:lstStyle/>
          <a:p>
            <a:pPr marL="0" indent="0">
              <a:buNone/>
            </a:pPr>
            <a:r>
              <a:rPr lang="en-US" sz="1270">
                <a:solidFill>
                  <a:srgbClr val="2A4453"/>
                </a:solidFill>
                <a:latin typeface="Aptos" pitchFamily="34" charset="0"/>
                <a:ea typeface="Aptos" pitchFamily="34" charset="-122"/>
                <a:cs typeface="Aptos" pitchFamily="34" charset="-120"/>
              </a:rPr>
              <a:t>Employment and education status</a:t>
            </a:r>
            <a:endParaRPr lang="en-US" sz="1270"/>
          </a:p>
        </p:txBody>
      </p:sp>
      <p:sp>
        <p:nvSpPr>
          <p:cNvPr id="24" name="Shape 18"/>
          <p:cNvSpPr/>
          <p:nvPr/>
        </p:nvSpPr>
        <p:spPr>
          <a:xfrm>
            <a:off x="777240" y="5635283"/>
            <a:ext cx="128016" cy="0"/>
          </a:xfrm>
          <a:prstGeom prst="line">
            <a:avLst/>
          </a:prstGeom>
          <a:noFill/>
          <a:ln w="38100">
            <a:solidFill>
              <a:srgbClr val="175E66"/>
            </a:solidFill>
            <a:prstDash val="solid"/>
          </a:ln>
        </p:spPr>
        <p:txBody>
          <a:bodyPr/>
          <a:lstStyle/>
          <a:p>
            <a:endParaRPr lang="en-US"/>
          </a:p>
        </p:txBody>
      </p:sp>
      <p:sp>
        <p:nvSpPr>
          <p:cNvPr id="25" name="Text 19"/>
          <p:cNvSpPr/>
          <p:nvPr/>
        </p:nvSpPr>
        <p:spPr>
          <a:xfrm>
            <a:off x="987552" y="5534699"/>
            <a:ext cx="4023360" cy="164592"/>
          </a:xfrm>
          <a:prstGeom prst="rect">
            <a:avLst/>
          </a:prstGeom>
          <a:noFill/>
          <a:ln/>
        </p:spPr>
        <p:txBody>
          <a:bodyPr wrap="square" lIns="0" tIns="0" rIns="0" bIns="0" rtlCol="0" anchor="ctr"/>
          <a:lstStyle/>
          <a:p>
            <a:pPr marL="0" indent="0">
              <a:buNone/>
            </a:pPr>
            <a:r>
              <a:rPr lang="en-US" sz="1270">
                <a:solidFill>
                  <a:srgbClr val="2A4453"/>
                </a:solidFill>
                <a:latin typeface="Aptos" pitchFamily="34" charset="0"/>
                <a:ea typeface="Aptos" pitchFamily="34" charset="-122"/>
                <a:cs typeface="Aptos" pitchFamily="34" charset="-120"/>
              </a:rPr>
              <a:t>Treatment patterns and joint outcomes</a:t>
            </a:r>
            <a:endParaRPr lang="en-US" sz="1270"/>
          </a:p>
        </p:txBody>
      </p:sp>
      <p:sp>
        <p:nvSpPr>
          <p:cNvPr id="26" name="Shape 20"/>
          <p:cNvSpPr/>
          <p:nvPr/>
        </p:nvSpPr>
        <p:spPr>
          <a:xfrm>
            <a:off x="777240" y="5982755"/>
            <a:ext cx="128016" cy="0"/>
          </a:xfrm>
          <a:prstGeom prst="line">
            <a:avLst/>
          </a:prstGeom>
          <a:noFill/>
          <a:ln w="38100">
            <a:solidFill>
              <a:srgbClr val="F2CF5B"/>
            </a:solidFill>
            <a:prstDash val="solid"/>
          </a:ln>
        </p:spPr>
        <p:txBody>
          <a:bodyPr/>
          <a:lstStyle/>
          <a:p>
            <a:endParaRPr lang="en-US"/>
          </a:p>
        </p:txBody>
      </p:sp>
      <p:sp>
        <p:nvSpPr>
          <p:cNvPr id="27" name="Text 21"/>
          <p:cNvSpPr/>
          <p:nvPr/>
        </p:nvSpPr>
        <p:spPr>
          <a:xfrm>
            <a:off x="987552" y="5882171"/>
            <a:ext cx="4023360" cy="164592"/>
          </a:xfrm>
          <a:prstGeom prst="rect">
            <a:avLst/>
          </a:prstGeom>
          <a:noFill/>
          <a:ln/>
        </p:spPr>
        <p:txBody>
          <a:bodyPr wrap="square" lIns="0" tIns="0" rIns="0" bIns="0" rtlCol="0" anchor="ctr"/>
          <a:lstStyle/>
          <a:p>
            <a:pPr marL="0" indent="0">
              <a:buNone/>
            </a:pPr>
            <a:r>
              <a:rPr lang="en-US" sz="1270">
                <a:solidFill>
                  <a:srgbClr val="2A4453"/>
                </a:solidFill>
                <a:latin typeface="Aptos" pitchFamily="34" charset="0"/>
                <a:ea typeface="Aptos" pitchFamily="34" charset="-122"/>
                <a:cs typeface="Aptos" pitchFamily="34" charset="-120"/>
              </a:rPr>
              <a:t>PROBE and EQ-5D-5L scores</a:t>
            </a:r>
            <a:endParaRPr lang="en-US" sz="1270"/>
          </a:p>
        </p:txBody>
      </p:sp>
      <p:sp>
        <p:nvSpPr>
          <p:cNvPr id="28" name="Shape 22"/>
          <p:cNvSpPr/>
          <p:nvPr/>
        </p:nvSpPr>
        <p:spPr>
          <a:xfrm>
            <a:off x="6812280" y="3767328"/>
            <a:ext cx="4709160" cy="1828800"/>
          </a:xfrm>
          <a:prstGeom prst="roundRect">
            <a:avLst>
              <a:gd name="adj" fmla="val 4000"/>
            </a:avLst>
          </a:prstGeom>
          <a:solidFill>
            <a:srgbClr val="FFFFFF">
              <a:alpha val="96000"/>
            </a:srgbClr>
          </a:solidFill>
          <a:ln w="12700">
            <a:solidFill>
              <a:srgbClr val="CDEEEF"/>
            </a:solidFill>
            <a:prstDash val="solid"/>
          </a:ln>
        </p:spPr>
        <p:txBody>
          <a:bodyPr/>
          <a:lstStyle/>
          <a:p>
            <a:endParaRPr lang="en-US"/>
          </a:p>
        </p:txBody>
      </p:sp>
      <p:sp>
        <p:nvSpPr>
          <p:cNvPr id="29" name="Text 23"/>
          <p:cNvSpPr/>
          <p:nvPr/>
        </p:nvSpPr>
        <p:spPr>
          <a:xfrm>
            <a:off x="7059168" y="3977640"/>
            <a:ext cx="2011680" cy="182880"/>
          </a:xfrm>
          <a:prstGeom prst="rect">
            <a:avLst/>
          </a:prstGeom>
          <a:noFill/>
          <a:ln/>
        </p:spPr>
        <p:txBody>
          <a:bodyPr wrap="square" lIns="0" tIns="0" rIns="0" bIns="0" rtlCol="0" anchor="ctr"/>
          <a:lstStyle/>
          <a:p>
            <a:pPr marL="0" indent="0">
              <a:buNone/>
            </a:pPr>
            <a:r>
              <a:rPr lang="en-US" sz="1700" b="1">
                <a:solidFill>
                  <a:srgbClr val="0C4F57"/>
                </a:solidFill>
                <a:latin typeface="Aptos" pitchFamily="34" charset="0"/>
                <a:ea typeface="Aptos" pitchFamily="34" charset="-122"/>
                <a:cs typeface="Aptos" pitchFamily="34" charset="-120"/>
              </a:rPr>
              <a:t>Resulting value</a:t>
            </a:r>
            <a:endParaRPr lang="en-US" sz="1700"/>
          </a:p>
        </p:txBody>
      </p:sp>
      <p:sp>
        <p:nvSpPr>
          <p:cNvPr id="30" name="Text 24"/>
          <p:cNvSpPr/>
          <p:nvPr/>
        </p:nvSpPr>
        <p:spPr>
          <a:xfrm>
            <a:off x="7059168" y="4315968"/>
            <a:ext cx="3977640" cy="640080"/>
          </a:xfrm>
          <a:prstGeom prst="rect">
            <a:avLst/>
          </a:prstGeom>
          <a:noFill/>
          <a:ln/>
        </p:spPr>
        <p:txBody>
          <a:bodyPr wrap="square" lIns="0" tIns="0" rIns="0" bIns="0" rtlCol="0" anchor="ctr"/>
          <a:lstStyle/>
          <a:p>
            <a:pPr marL="0" indent="0">
              <a:buNone/>
            </a:pPr>
            <a:r>
              <a:rPr lang="en-US" sz="1320">
                <a:solidFill>
                  <a:srgbClr val="2A4453"/>
                </a:solidFill>
                <a:latin typeface="Aptos" pitchFamily="34" charset="0"/>
                <a:ea typeface="Aptos" pitchFamily="34" charset="-122"/>
                <a:cs typeface="Aptos" pitchFamily="34" charset="-120"/>
              </a:rPr>
              <a:t>Patient organizations can move more quickly from descriptive data to focused, data-driven messages for advocacy and clinical quality improvement.</a:t>
            </a:r>
            <a:endParaRPr lang="en-US" sz="1320"/>
          </a:p>
        </p:txBody>
      </p:sp>
      <p:sp>
        <p:nvSpPr>
          <p:cNvPr id="31" name="Text 25"/>
          <p:cNvSpPr/>
          <p:nvPr/>
        </p:nvSpPr>
        <p:spPr>
          <a:xfrm>
            <a:off x="7059168" y="5093208"/>
            <a:ext cx="3657600" cy="164592"/>
          </a:xfrm>
          <a:prstGeom prst="rect">
            <a:avLst/>
          </a:prstGeom>
          <a:noFill/>
          <a:ln/>
        </p:spPr>
        <p:txBody>
          <a:bodyPr wrap="square" lIns="0" tIns="0" rIns="0" bIns="0" rtlCol="0" anchor="ctr"/>
          <a:lstStyle/>
          <a:p>
            <a:pPr marL="0" indent="0">
              <a:buNone/>
            </a:pPr>
            <a:r>
              <a:rPr lang="en-US" sz="1160" i="1">
                <a:solidFill>
                  <a:srgbClr val="687883"/>
                </a:solidFill>
                <a:latin typeface="Aptos" pitchFamily="34" charset="0"/>
                <a:ea typeface="Aptos" pitchFamily="34" charset="-122"/>
                <a:cs typeface="Aptos" pitchFamily="34" charset="-120"/>
              </a:rPr>
              <a:t>Key point: the redesign improves clarity, not just aesthetics.</a:t>
            </a:r>
            <a:endParaRPr lang="en-US" sz="1160"/>
          </a:p>
        </p:txBody>
      </p:sp>
      <p:sp>
        <p:nvSpPr>
          <p:cNvPr id="32" name="Shape 26"/>
          <p:cNvSpPr/>
          <p:nvPr/>
        </p:nvSpPr>
        <p:spPr>
          <a:xfrm>
            <a:off x="566928" y="6419088"/>
            <a:ext cx="11064240" cy="0"/>
          </a:xfrm>
          <a:prstGeom prst="line">
            <a:avLst/>
          </a:prstGeom>
          <a:noFill/>
          <a:ln w="10160">
            <a:solidFill>
              <a:srgbClr val="CDEEEF"/>
            </a:solidFill>
            <a:prstDash val="solid"/>
          </a:ln>
        </p:spPr>
        <p:txBody>
          <a:bodyPr/>
          <a:lstStyle/>
          <a:p>
            <a:endParaRPr lang="en-US"/>
          </a:p>
        </p:txBody>
      </p:sp>
      <p:sp>
        <p:nvSpPr>
          <p:cNvPr id="33" name="Text 27"/>
          <p:cNvSpPr/>
          <p:nvPr/>
        </p:nvSpPr>
        <p:spPr>
          <a:xfrm>
            <a:off x="658368" y="6473952"/>
            <a:ext cx="4206240" cy="146304"/>
          </a:xfrm>
          <a:prstGeom prst="rect">
            <a:avLst/>
          </a:prstGeom>
          <a:noFill/>
          <a:ln/>
        </p:spPr>
        <p:txBody>
          <a:bodyPr wrap="square" lIns="0" tIns="0" rIns="0" bIns="0" rtlCol="0" anchor="ctr"/>
          <a:lstStyle/>
          <a:p>
            <a:pPr marL="0" indent="0">
              <a:buNone/>
            </a:pPr>
            <a:r>
              <a:rPr lang="en-US" sz="850">
                <a:solidFill>
                  <a:srgbClr val="687883"/>
                </a:solidFill>
                <a:latin typeface="Aptos" pitchFamily="34" charset="0"/>
                <a:ea typeface="Aptos" pitchFamily="34" charset="-122"/>
                <a:cs typeface="Aptos" pitchFamily="34" charset="-120"/>
              </a:rPr>
              <a:t>PROBE Dashboard • Oral presentation</a:t>
            </a:r>
            <a:endParaRPr lang="en-US" sz="850"/>
          </a:p>
        </p:txBody>
      </p:sp>
      <p:sp>
        <p:nvSpPr>
          <p:cNvPr id="34" name="Text 28"/>
          <p:cNvSpPr/>
          <p:nvPr/>
        </p:nvSpPr>
        <p:spPr>
          <a:xfrm>
            <a:off x="8595360" y="6473952"/>
            <a:ext cx="2286000" cy="146304"/>
          </a:xfrm>
          <a:prstGeom prst="rect">
            <a:avLst/>
          </a:prstGeom>
          <a:noFill/>
          <a:ln/>
        </p:spPr>
        <p:txBody>
          <a:bodyPr wrap="square" lIns="0" tIns="0" rIns="0" bIns="0" rtlCol="0" anchor="ctr"/>
          <a:lstStyle/>
          <a:p>
            <a:pPr marL="0" indent="0" algn="r">
              <a:buNone/>
            </a:pPr>
            <a:r>
              <a:rPr lang="en-US" sz="850">
                <a:solidFill>
                  <a:srgbClr val="687883"/>
                </a:solidFill>
                <a:latin typeface="Aptos" pitchFamily="34" charset="0"/>
                <a:ea typeface="Aptos" pitchFamily="34" charset="-122"/>
                <a:cs typeface="Aptos" pitchFamily="34" charset="-120"/>
              </a:rPr>
              <a:t>Results</a:t>
            </a:r>
            <a:endParaRPr lang="en-US" sz="850"/>
          </a:p>
        </p:txBody>
      </p:sp>
      <p:sp>
        <p:nvSpPr>
          <p:cNvPr id="35" name="Text 29"/>
          <p:cNvSpPr/>
          <p:nvPr/>
        </p:nvSpPr>
        <p:spPr>
          <a:xfrm>
            <a:off x="11064240" y="6441948"/>
            <a:ext cx="365760" cy="182880"/>
          </a:xfrm>
          <a:prstGeom prst="rect">
            <a:avLst/>
          </a:prstGeom>
          <a:noFill/>
          <a:ln/>
        </p:spPr>
        <p:txBody>
          <a:bodyPr wrap="square" lIns="0" tIns="0" rIns="0" bIns="0" rtlCol="0" anchor="ctr"/>
          <a:lstStyle/>
          <a:p>
            <a:pPr marL="0" indent="0" algn="r">
              <a:buNone/>
            </a:pPr>
            <a:r>
              <a:rPr lang="en-US" sz="900" b="1">
                <a:solidFill>
                  <a:srgbClr val="0C4F57"/>
                </a:solidFill>
                <a:latin typeface="Aptos" pitchFamily="34" charset="0"/>
              </a:rPr>
              <a:t>7</a:t>
            </a:r>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mnt/data/a_digital_background_background_features_a_serene.png"/>
          <p:cNvPicPr>
            <a:picLocks noChangeAspect="1"/>
          </p:cNvPicPr>
          <p:nvPr/>
        </p:nvPicPr>
        <p:blipFill>
          <a:blip r:embed="rId3"/>
          <a:stretch>
            <a:fillRect/>
          </a:stretch>
        </p:blipFill>
        <p:spPr>
          <a:xfrm>
            <a:off x="0" y="0"/>
            <a:ext cx="12191695" cy="6858000"/>
          </a:xfrm>
          <a:prstGeom prst="rect">
            <a:avLst/>
          </a:prstGeom>
        </p:spPr>
      </p:pic>
      <p:sp>
        <p:nvSpPr>
          <p:cNvPr id="3" name="Text 0"/>
          <p:cNvSpPr/>
          <p:nvPr/>
        </p:nvSpPr>
        <p:spPr>
          <a:xfrm>
            <a:off x="548640" y="320040"/>
            <a:ext cx="9540240" cy="438912"/>
          </a:xfrm>
          <a:prstGeom prst="rect">
            <a:avLst/>
          </a:prstGeom>
          <a:noFill/>
          <a:ln/>
        </p:spPr>
        <p:txBody>
          <a:bodyPr wrap="square" lIns="0" tIns="0" rIns="0" bIns="0" rtlCol="0" anchor="ctr"/>
          <a:lstStyle/>
          <a:p>
            <a:pPr marL="0" indent="0">
              <a:buNone/>
            </a:pPr>
            <a:r>
              <a:rPr lang="en-US" sz="2600" b="1">
                <a:solidFill>
                  <a:srgbClr val="0C4F57"/>
                </a:solidFill>
                <a:latin typeface="Aptos Display" pitchFamily="34" charset="0"/>
                <a:ea typeface="Aptos Display" pitchFamily="34" charset="-122"/>
                <a:cs typeface="Aptos Display" pitchFamily="34" charset="-120"/>
              </a:rPr>
              <a:t>Why this matters for national patient organizations and advocacy</a:t>
            </a:r>
            <a:endParaRPr lang="en-US" sz="2600"/>
          </a:p>
        </p:txBody>
      </p:sp>
      <p:sp>
        <p:nvSpPr>
          <p:cNvPr id="4" name="Text 1"/>
          <p:cNvSpPr/>
          <p:nvPr/>
        </p:nvSpPr>
        <p:spPr>
          <a:xfrm>
            <a:off x="566928" y="777240"/>
            <a:ext cx="8686800" cy="228600"/>
          </a:xfrm>
          <a:prstGeom prst="rect">
            <a:avLst/>
          </a:prstGeom>
          <a:noFill/>
          <a:ln/>
        </p:spPr>
        <p:txBody>
          <a:bodyPr wrap="square" lIns="0" tIns="0" rIns="0" bIns="0" rtlCol="0" anchor="ctr"/>
          <a:lstStyle/>
          <a:p>
            <a:pPr marL="0" indent="0">
              <a:buNone/>
            </a:pPr>
            <a:r>
              <a:rPr lang="en-US" sz="1050">
                <a:solidFill>
                  <a:srgbClr val="687883"/>
                </a:solidFill>
                <a:latin typeface="Aptos" pitchFamily="34" charset="0"/>
                <a:ea typeface="Aptos" pitchFamily="34" charset="-122"/>
                <a:cs typeface="Aptos" pitchFamily="34" charset="-120"/>
              </a:rPr>
              <a:t>The redesigned dashboard helps turn PROBE data into communication-ready evidence.</a:t>
            </a:r>
            <a:endParaRPr lang="en-US" sz="1050"/>
          </a:p>
        </p:txBody>
      </p:sp>
      <p:sp>
        <p:nvSpPr>
          <p:cNvPr id="7" name="Shape 4"/>
          <p:cNvSpPr/>
          <p:nvPr/>
        </p:nvSpPr>
        <p:spPr>
          <a:xfrm>
            <a:off x="566928" y="1078992"/>
            <a:ext cx="11064240" cy="0"/>
          </a:xfrm>
          <a:prstGeom prst="line">
            <a:avLst/>
          </a:prstGeom>
          <a:noFill/>
          <a:ln w="15240">
            <a:solidFill>
              <a:srgbClr val="3E9397">
                <a:alpha val="85000"/>
              </a:srgbClr>
            </a:solidFill>
            <a:prstDash val="solid"/>
          </a:ln>
        </p:spPr>
        <p:txBody>
          <a:bodyPr/>
          <a:lstStyle/>
          <a:p>
            <a:endParaRPr lang="en-US"/>
          </a:p>
        </p:txBody>
      </p:sp>
      <p:pic>
        <p:nvPicPr>
          <p:cNvPr id="8" name="Image 1" descr="/mnt/data/ChatGPT Image Mar 16, 2026, 06_03_26 PM.png"/>
          <p:cNvPicPr>
            <a:picLocks noChangeAspect="1"/>
          </p:cNvPicPr>
          <p:nvPr/>
        </p:nvPicPr>
        <p:blipFill>
          <a:blip r:embed="rId4"/>
          <a:stretch>
            <a:fillRect/>
          </a:stretch>
        </p:blipFill>
        <p:spPr>
          <a:xfrm>
            <a:off x="594360" y="1859719"/>
            <a:ext cx="5394960" cy="3595762"/>
          </a:xfrm>
          <a:prstGeom prst="rect">
            <a:avLst/>
          </a:prstGeom>
        </p:spPr>
      </p:pic>
      <p:sp>
        <p:nvSpPr>
          <p:cNvPr id="9" name="Text 5"/>
          <p:cNvSpPr/>
          <p:nvPr/>
        </p:nvSpPr>
        <p:spPr>
          <a:xfrm>
            <a:off x="6492240" y="1554480"/>
            <a:ext cx="2743200" cy="201168"/>
          </a:xfrm>
          <a:prstGeom prst="rect">
            <a:avLst/>
          </a:prstGeom>
          <a:noFill/>
          <a:ln/>
        </p:spPr>
        <p:txBody>
          <a:bodyPr wrap="square" lIns="0" tIns="0" rIns="0" bIns="0" rtlCol="0" anchor="ctr"/>
          <a:lstStyle/>
          <a:p>
            <a:pPr marL="0" indent="0">
              <a:buNone/>
            </a:pPr>
            <a:r>
              <a:rPr lang="en-US" sz="1900" b="1">
                <a:solidFill>
                  <a:srgbClr val="0C4F57"/>
                </a:solidFill>
                <a:latin typeface="Aptos" pitchFamily="34" charset="0"/>
                <a:ea typeface="Aptos" pitchFamily="34" charset="-122"/>
                <a:cs typeface="Aptos" pitchFamily="34" charset="-120"/>
              </a:rPr>
              <a:t>From dashboard to action</a:t>
            </a:r>
            <a:endParaRPr lang="en-US" sz="1900"/>
          </a:p>
        </p:txBody>
      </p:sp>
      <p:sp>
        <p:nvSpPr>
          <p:cNvPr id="10" name="Shape 6"/>
          <p:cNvSpPr/>
          <p:nvPr/>
        </p:nvSpPr>
        <p:spPr>
          <a:xfrm>
            <a:off x="6492240" y="1965960"/>
            <a:ext cx="4663440" cy="777240"/>
          </a:xfrm>
          <a:prstGeom prst="roundRect">
            <a:avLst>
              <a:gd name="adj" fmla="val 5882"/>
            </a:avLst>
          </a:prstGeom>
          <a:solidFill>
            <a:srgbClr val="FFFFFF">
              <a:alpha val="92000"/>
            </a:srgbClr>
          </a:solidFill>
          <a:ln w="12700">
            <a:solidFill>
              <a:srgbClr val="D6ECEE"/>
            </a:solidFill>
            <a:prstDash val="solid"/>
          </a:ln>
        </p:spPr>
        <p:txBody>
          <a:bodyPr/>
          <a:lstStyle/>
          <a:p>
            <a:endParaRPr lang="en-US"/>
          </a:p>
        </p:txBody>
      </p:sp>
      <p:sp>
        <p:nvSpPr>
          <p:cNvPr id="11" name="Shape 7"/>
          <p:cNvSpPr/>
          <p:nvPr/>
        </p:nvSpPr>
        <p:spPr>
          <a:xfrm>
            <a:off x="6675120" y="2075688"/>
            <a:ext cx="0" cy="548640"/>
          </a:xfrm>
          <a:prstGeom prst="line">
            <a:avLst/>
          </a:prstGeom>
          <a:noFill/>
          <a:ln w="54610">
            <a:solidFill>
              <a:srgbClr val="F39B23"/>
            </a:solidFill>
            <a:prstDash val="solid"/>
          </a:ln>
        </p:spPr>
        <p:txBody>
          <a:bodyPr/>
          <a:lstStyle/>
          <a:p>
            <a:endParaRPr lang="en-US"/>
          </a:p>
        </p:txBody>
      </p:sp>
      <p:sp>
        <p:nvSpPr>
          <p:cNvPr id="12" name="Text 8"/>
          <p:cNvSpPr/>
          <p:nvPr/>
        </p:nvSpPr>
        <p:spPr>
          <a:xfrm>
            <a:off x="6903719" y="2029968"/>
            <a:ext cx="4480556" cy="155448"/>
          </a:xfrm>
          <a:prstGeom prst="rect">
            <a:avLst/>
          </a:prstGeom>
          <a:noFill/>
          <a:ln/>
        </p:spPr>
        <p:txBody>
          <a:bodyPr wrap="square" lIns="0" tIns="0" rIns="0" bIns="0" rtlCol="0" anchor="ctr"/>
          <a:lstStyle/>
          <a:p>
            <a:pPr marL="0" indent="0">
              <a:buNone/>
            </a:pPr>
            <a:r>
              <a:rPr lang="en-US" sz="1440" b="1">
                <a:solidFill>
                  <a:srgbClr val="0C4F57"/>
                </a:solidFill>
                <a:latin typeface="Aptos" pitchFamily="34" charset="0"/>
                <a:ea typeface="Aptos" pitchFamily="34" charset="-122"/>
                <a:cs typeface="Aptos" pitchFamily="34" charset="-120"/>
              </a:rPr>
              <a:t>Faster communication products</a:t>
            </a:r>
            <a:endParaRPr lang="en-US" sz="1440"/>
          </a:p>
        </p:txBody>
      </p:sp>
      <p:sp>
        <p:nvSpPr>
          <p:cNvPr id="13" name="Text 9"/>
          <p:cNvSpPr/>
          <p:nvPr/>
        </p:nvSpPr>
        <p:spPr>
          <a:xfrm>
            <a:off x="6903720" y="2240280"/>
            <a:ext cx="3886200" cy="256032"/>
          </a:xfrm>
          <a:prstGeom prst="rect">
            <a:avLst/>
          </a:prstGeom>
          <a:noFill/>
          <a:ln/>
        </p:spPr>
        <p:txBody>
          <a:bodyPr wrap="square" lIns="0" tIns="0" rIns="0" bIns="0" rtlCol="0" anchor="ctr"/>
          <a:lstStyle/>
          <a:p>
            <a:pPr marL="0" indent="0">
              <a:buNone/>
            </a:pPr>
            <a:r>
              <a:rPr lang="en-US" sz="1150">
                <a:solidFill>
                  <a:srgbClr val="2A4453"/>
                </a:solidFill>
                <a:latin typeface="Aptos" pitchFamily="34" charset="0"/>
                <a:ea typeface="Aptos" pitchFamily="34" charset="-122"/>
                <a:cs typeface="Aptos" pitchFamily="34" charset="-120"/>
              </a:rPr>
              <a:t>Standardized visuals and summaries simplify abstracts, reports, and oral presentations.</a:t>
            </a:r>
            <a:endParaRPr lang="en-US" sz="1150"/>
          </a:p>
        </p:txBody>
      </p:sp>
      <p:sp>
        <p:nvSpPr>
          <p:cNvPr id="14" name="Shape 10"/>
          <p:cNvSpPr/>
          <p:nvPr/>
        </p:nvSpPr>
        <p:spPr>
          <a:xfrm>
            <a:off x="6492240" y="3063240"/>
            <a:ext cx="4663440" cy="777240"/>
          </a:xfrm>
          <a:prstGeom prst="roundRect">
            <a:avLst>
              <a:gd name="adj" fmla="val 5882"/>
            </a:avLst>
          </a:prstGeom>
          <a:solidFill>
            <a:srgbClr val="FFFFFF">
              <a:alpha val="92000"/>
            </a:srgbClr>
          </a:solidFill>
          <a:ln w="12700">
            <a:solidFill>
              <a:srgbClr val="D6ECEE"/>
            </a:solidFill>
            <a:prstDash val="solid"/>
          </a:ln>
        </p:spPr>
        <p:txBody>
          <a:bodyPr/>
          <a:lstStyle/>
          <a:p>
            <a:endParaRPr lang="en-US"/>
          </a:p>
        </p:txBody>
      </p:sp>
      <p:sp>
        <p:nvSpPr>
          <p:cNvPr id="15" name="Shape 11"/>
          <p:cNvSpPr/>
          <p:nvPr/>
        </p:nvSpPr>
        <p:spPr>
          <a:xfrm>
            <a:off x="6675120" y="3172968"/>
            <a:ext cx="0" cy="548640"/>
          </a:xfrm>
          <a:prstGeom prst="line">
            <a:avLst/>
          </a:prstGeom>
          <a:noFill/>
          <a:ln w="54610">
            <a:solidFill>
              <a:srgbClr val="3E9397"/>
            </a:solidFill>
            <a:prstDash val="solid"/>
          </a:ln>
        </p:spPr>
        <p:txBody>
          <a:bodyPr/>
          <a:lstStyle/>
          <a:p>
            <a:endParaRPr lang="en-US"/>
          </a:p>
        </p:txBody>
      </p:sp>
      <p:sp>
        <p:nvSpPr>
          <p:cNvPr id="16" name="Text 12"/>
          <p:cNvSpPr/>
          <p:nvPr/>
        </p:nvSpPr>
        <p:spPr>
          <a:xfrm>
            <a:off x="6903720" y="3127248"/>
            <a:ext cx="2560320" cy="146304"/>
          </a:xfrm>
          <a:prstGeom prst="rect">
            <a:avLst/>
          </a:prstGeom>
          <a:noFill/>
          <a:ln/>
        </p:spPr>
        <p:txBody>
          <a:bodyPr wrap="square" lIns="0" tIns="0" rIns="0" bIns="0" rtlCol="0" anchor="ctr"/>
          <a:lstStyle/>
          <a:p>
            <a:pPr marL="0" indent="0">
              <a:buNone/>
            </a:pPr>
            <a:r>
              <a:rPr lang="en-US" sz="1440" b="1">
                <a:solidFill>
                  <a:srgbClr val="0C4F57"/>
                </a:solidFill>
                <a:latin typeface="Aptos" pitchFamily="34" charset="0"/>
                <a:ea typeface="Aptos" pitchFamily="34" charset="-122"/>
                <a:cs typeface="Aptos" pitchFamily="34" charset="-120"/>
              </a:rPr>
              <a:t>Stronger advocacy messages</a:t>
            </a:r>
            <a:endParaRPr lang="en-US" sz="1440"/>
          </a:p>
        </p:txBody>
      </p:sp>
      <p:sp>
        <p:nvSpPr>
          <p:cNvPr id="17" name="Text 13"/>
          <p:cNvSpPr/>
          <p:nvPr/>
        </p:nvSpPr>
        <p:spPr>
          <a:xfrm>
            <a:off x="6903720" y="3337560"/>
            <a:ext cx="3886200" cy="256032"/>
          </a:xfrm>
          <a:prstGeom prst="rect">
            <a:avLst/>
          </a:prstGeom>
          <a:noFill/>
          <a:ln/>
        </p:spPr>
        <p:txBody>
          <a:bodyPr wrap="square" lIns="0" tIns="0" rIns="0" bIns="0" rtlCol="0" anchor="ctr"/>
          <a:lstStyle/>
          <a:p>
            <a:pPr marL="0" indent="0">
              <a:buNone/>
            </a:pPr>
            <a:r>
              <a:rPr lang="en-US" sz="1150">
                <a:solidFill>
                  <a:srgbClr val="2A4453"/>
                </a:solidFill>
                <a:latin typeface="Aptos" pitchFamily="34" charset="0"/>
                <a:ea typeface="Aptos" pitchFamily="34" charset="-122"/>
                <a:cs typeface="Aptos" pitchFamily="34" charset="-120"/>
              </a:rPr>
              <a:t>Country-level or subgroup patterns can be translated into clearer, evidence-based messages for stakeholders.</a:t>
            </a:r>
            <a:endParaRPr lang="en-US" sz="1150"/>
          </a:p>
        </p:txBody>
      </p:sp>
      <p:sp>
        <p:nvSpPr>
          <p:cNvPr id="18" name="Shape 14"/>
          <p:cNvSpPr/>
          <p:nvPr/>
        </p:nvSpPr>
        <p:spPr>
          <a:xfrm>
            <a:off x="6492240" y="4160520"/>
            <a:ext cx="4663440" cy="777240"/>
          </a:xfrm>
          <a:prstGeom prst="roundRect">
            <a:avLst>
              <a:gd name="adj" fmla="val 5882"/>
            </a:avLst>
          </a:prstGeom>
          <a:solidFill>
            <a:srgbClr val="FFFFFF">
              <a:alpha val="92000"/>
            </a:srgbClr>
          </a:solidFill>
          <a:ln w="12700">
            <a:solidFill>
              <a:srgbClr val="D6ECEE"/>
            </a:solidFill>
            <a:prstDash val="solid"/>
          </a:ln>
        </p:spPr>
        <p:txBody>
          <a:bodyPr/>
          <a:lstStyle/>
          <a:p>
            <a:endParaRPr lang="en-US"/>
          </a:p>
        </p:txBody>
      </p:sp>
      <p:sp>
        <p:nvSpPr>
          <p:cNvPr id="19" name="Shape 15"/>
          <p:cNvSpPr/>
          <p:nvPr/>
        </p:nvSpPr>
        <p:spPr>
          <a:xfrm>
            <a:off x="6675120" y="4270248"/>
            <a:ext cx="0" cy="548640"/>
          </a:xfrm>
          <a:prstGeom prst="line">
            <a:avLst/>
          </a:prstGeom>
          <a:noFill/>
          <a:ln w="54610">
            <a:solidFill>
              <a:srgbClr val="7FBF5B"/>
            </a:solidFill>
            <a:prstDash val="solid"/>
          </a:ln>
        </p:spPr>
        <p:txBody>
          <a:bodyPr/>
          <a:lstStyle/>
          <a:p>
            <a:endParaRPr lang="en-US"/>
          </a:p>
        </p:txBody>
      </p:sp>
      <p:sp>
        <p:nvSpPr>
          <p:cNvPr id="20" name="Text 16"/>
          <p:cNvSpPr/>
          <p:nvPr/>
        </p:nvSpPr>
        <p:spPr>
          <a:xfrm>
            <a:off x="6903720" y="4224528"/>
            <a:ext cx="4302834" cy="155450"/>
          </a:xfrm>
          <a:prstGeom prst="rect">
            <a:avLst/>
          </a:prstGeom>
          <a:noFill/>
          <a:ln/>
        </p:spPr>
        <p:txBody>
          <a:bodyPr wrap="square" lIns="0" tIns="0" rIns="0" bIns="0" rtlCol="0" anchor="ctr"/>
          <a:lstStyle/>
          <a:p>
            <a:pPr marL="0" indent="0">
              <a:buNone/>
            </a:pPr>
            <a:r>
              <a:rPr lang="en-US" sz="1440" b="1">
                <a:solidFill>
                  <a:srgbClr val="0C4F57"/>
                </a:solidFill>
                <a:latin typeface="Aptos" pitchFamily="34" charset="0"/>
                <a:ea typeface="Aptos" pitchFamily="34" charset="-122"/>
                <a:cs typeface="Aptos" pitchFamily="34" charset="-120"/>
              </a:rPr>
              <a:t>Support for quality improvement</a:t>
            </a:r>
            <a:endParaRPr lang="en-US" sz="1440"/>
          </a:p>
        </p:txBody>
      </p:sp>
      <p:sp>
        <p:nvSpPr>
          <p:cNvPr id="21" name="Text 17"/>
          <p:cNvSpPr/>
          <p:nvPr/>
        </p:nvSpPr>
        <p:spPr>
          <a:xfrm>
            <a:off x="6903720" y="4434840"/>
            <a:ext cx="3886200" cy="448058"/>
          </a:xfrm>
          <a:prstGeom prst="rect">
            <a:avLst/>
          </a:prstGeom>
          <a:noFill/>
          <a:ln/>
        </p:spPr>
        <p:txBody>
          <a:bodyPr wrap="square" lIns="0" tIns="0" rIns="0" bIns="0" rtlCol="0" anchor="ctr"/>
          <a:lstStyle/>
          <a:p>
            <a:pPr marL="0" indent="0">
              <a:buNone/>
            </a:pPr>
            <a:r>
              <a:rPr lang="en-US" sz="1150">
                <a:solidFill>
                  <a:srgbClr val="2A4453"/>
                </a:solidFill>
                <a:latin typeface="Aptos" pitchFamily="34" charset="0"/>
                <a:ea typeface="Aptos" pitchFamily="34" charset="-122"/>
                <a:cs typeface="Aptos" pitchFamily="34" charset="-120"/>
              </a:rPr>
              <a:t>Clinicians, national member organizations, and patient partners can use the same visual language to discuss gaps and progress.</a:t>
            </a:r>
            <a:endParaRPr lang="en-US" sz="1150"/>
          </a:p>
        </p:txBody>
      </p:sp>
      <p:sp>
        <p:nvSpPr>
          <p:cNvPr id="22" name="Text 18"/>
          <p:cNvSpPr/>
          <p:nvPr/>
        </p:nvSpPr>
        <p:spPr>
          <a:xfrm>
            <a:off x="6492240" y="5440680"/>
            <a:ext cx="4206240" cy="201168"/>
          </a:xfrm>
          <a:prstGeom prst="rect">
            <a:avLst/>
          </a:prstGeom>
          <a:noFill/>
          <a:ln/>
        </p:spPr>
        <p:txBody>
          <a:bodyPr wrap="square" lIns="0" tIns="0" rIns="0" bIns="0" rtlCol="0" anchor="ctr"/>
          <a:lstStyle/>
          <a:p>
            <a:pPr marL="0" indent="0">
              <a:buNone/>
            </a:pPr>
            <a:r>
              <a:rPr lang="en-US" sz="1230" i="1">
                <a:solidFill>
                  <a:srgbClr val="687883"/>
                </a:solidFill>
                <a:latin typeface="Aptos" pitchFamily="34" charset="0"/>
                <a:ea typeface="Aptos" pitchFamily="34" charset="-122"/>
                <a:cs typeface="Aptos" pitchFamily="34" charset="-120"/>
              </a:rPr>
              <a:t>The dashboard strengthens the bridge between data interpretation and advocacy use.</a:t>
            </a:r>
            <a:endParaRPr lang="en-US" sz="1230"/>
          </a:p>
        </p:txBody>
      </p:sp>
      <p:sp>
        <p:nvSpPr>
          <p:cNvPr id="23" name="Shape 19"/>
          <p:cNvSpPr/>
          <p:nvPr/>
        </p:nvSpPr>
        <p:spPr>
          <a:xfrm>
            <a:off x="566928" y="6419088"/>
            <a:ext cx="11064240" cy="0"/>
          </a:xfrm>
          <a:prstGeom prst="line">
            <a:avLst/>
          </a:prstGeom>
          <a:noFill/>
          <a:ln w="10160">
            <a:solidFill>
              <a:srgbClr val="CDEEEF"/>
            </a:solidFill>
            <a:prstDash val="solid"/>
          </a:ln>
        </p:spPr>
        <p:txBody>
          <a:bodyPr/>
          <a:lstStyle/>
          <a:p>
            <a:endParaRPr lang="en-US"/>
          </a:p>
        </p:txBody>
      </p:sp>
      <p:sp>
        <p:nvSpPr>
          <p:cNvPr id="24" name="Text 20"/>
          <p:cNvSpPr/>
          <p:nvPr/>
        </p:nvSpPr>
        <p:spPr>
          <a:xfrm>
            <a:off x="658368" y="6473952"/>
            <a:ext cx="4206240" cy="146304"/>
          </a:xfrm>
          <a:prstGeom prst="rect">
            <a:avLst/>
          </a:prstGeom>
          <a:noFill/>
          <a:ln/>
        </p:spPr>
        <p:txBody>
          <a:bodyPr wrap="square" lIns="0" tIns="0" rIns="0" bIns="0" rtlCol="0" anchor="ctr"/>
          <a:lstStyle/>
          <a:p>
            <a:pPr marL="0" indent="0">
              <a:buNone/>
            </a:pPr>
            <a:r>
              <a:rPr lang="en-US" sz="850">
                <a:solidFill>
                  <a:srgbClr val="687883"/>
                </a:solidFill>
                <a:latin typeface="Aptos" pitchFamily="34" charset="0"/>
                <a:ea typeface="Aptos" pitchFamily="34" charset="-122"/>
                <a:cs typeface="Aptos" pitchFamily="34" charset="-120"/>
              </a:rPr>
              <a:t>PROBE Dashboard • Oral presentation</a:t>
            </a:r>
            <a:endParaRPr lang="en-US" sz="850"/>
          </a:p>
        </p:txBody>
      </p:sp>
      <p:sp>
        <p:nvSpPr>
          <p:cNvPr id="25" name="Text 21"/>
          <p:cNvSpPr/>
          <p:nvPr/>
        </p:nvSpPr>
        <p:spPr>
          <a:xfrm>
            <a:off x="8595360" y="6473952"/>
            <a:ext cx="2286000" cy="146304"/>
          </a:xfrm>
          <a:prstGeom prst="rect">
            <a:avLst/>
          </a:prstGeom>
          <a:noFill/>
          <a:ln/>
        </p:spPr>
        <p:txBody>
          <a:bodyPr wrap="square" lIns="0" tIns="0" rIns="0" bIns="0" rtlCol="0" anchor="ctr"/>
          <a:lstStyle/>
          <a:p>
            <a:pPr marL="0" indent="0" algn="r">
              <a:buNone/>
            </a:pPr>
            <a:r>
              <a:rPr lang="en-US" sz="850">
                <a:solidFill>
                  <a:srgbClr val="687883"/>
                </a:solidFill>
                <a:latin typeface="Aptos" pitchFamily="34" charset="0"/>
                <a:ea typeface="Aptos" pitchFamily="34" charset="-122"/>
                <a:cs typeface="Aptos" pitchFamily="34" charset="-120"/>
              </a:rPr>
              <a:t>Advocacy value</a:t>
            </a:r>
            <a:endParaRPr lang="en-US" sz="850"/>
          </a:p>
        </p:txBody>
      </p:sp>
      <p:sp>
        <p:nvSpPr>
          <p:cNvPr id="26" name="Text 22"/>
          <p:cNvSpPr/>
          <p:nvPr/>
        </p:nvSpPr>
        <p:spPr>
          <a:xfrm>
            <a:off x="11064240" y="6441948"/>
            <a:ext cx="365760" cy="182880"/>
          </a:xfrm>
          <a:prstGeom prst="rect">
            <a:avLst/>
          </a:prstGeom>
          <a:noFill/>
          <a:ln/>
        </p:spPr>
        <p:txBody>
          <a:bodyPr wrap="square" lIns="0" tIns="0" rIns="0" bIns="0" rtlCol="0" anchor="ctr"/>
          <a:lstStyle/>
          <a:p>
            <a:pPr marL="0" indent="0" algn="r">
              <a:buNone/>
            </a:pPr>
            <a:r>
              <a:rPr lang="en-US" sz="900" b="1">
                <a:solidFill>
                  <a:srgbClr val="0C4F57"/>
                </a:solidFill>
                <a:latin typeface="Aptos" pitchFamily="34" charset="0"/>
              </a:rPr>
              <a:t>8</a:t>
            </a:r>
            <a:endParaRPr lang="en-US"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mnt/data/a_digital_background_background_features_a_serene.png"/>
          <p:cNvPicPr>
            <a:picLocks noChangeAspect="1"/>
          </p:cNvPicPr>
          <p:nvPr/>
        </p:nvPicPr>
        <p:blipFill>
          <a:blip r:embed="rId3"/>
          <a:stretch>
            <a:fillRect/>
          </a:stretch>
        </p:blipFill>
        <p:spPr>
          <a:xfrm>
            <a:off x="0" y="0"/>
            <a:ext cx="12191695" cy="6858000"/>
          </a:xfrm>
          <a:prstGeom prst="rect">
            <a:avLst/>
          </a:prstGeom>
        </p:spPr>
      </p:pic>
      <p:sp>
        <p:nvSpPr>
          <p:cNvPr id="3" name="Text 0"/>
          <p:cNvSpPr/>
          <p:nvPr/>
        </p:nvSpPr>
        <p:spPr>
          <a:xfrm>
            <a:off x="548640" y="320040"/>
            <a:ext cx="8046720" cy="438912"/>
          </a:xfrm>
          <a:prstGeom prst="rect">
            <a:avLst/>
          </a:prstGeom>
          <a:noFill/>
          <a:ln/>
        </p:spPr>
        <p:txBody>
          <a:bodyPr wrap="square" lIns="0" tIns="0" rIns="0" bIns="0" rtlCol="0" anchor="ctr"/>
          <a:lstStyle/>
          <a:p>
            <a:pPr marL="0" indent="0">
              <a:buNone/>
            </a:pPr>
            <a:r>
              <a:rPr lang="en-US" sz="2600" b="1">
                <a:solidFill>
                  <a:srgbClr val="0C4F57"/>
                </a:solidFill>
                <a:latin typeface="Aptos Display" pitchFamily="34" charset="0"/>
                <a:ea typeface="Aptos Display" pitchFamily="34" charset="-122"/>
                <a:cs typeface="Aptos Display" pitchFamily="34" charset="-120"/>
              </a:rPr>
              <a:t>A platform for future PROBE modules</a:t>
            </a:r>
            <a:endParaRPr lang="en-US" sz="2600"/>
          </a:p>
        </p:txBody>
      </p:sp>
      <p:sp>
        <p:nvSpPr>
          <p:cNvPr id="4" name="Text 1"/>
          <p:cNvSpPr/>
          <p:nvPr/>
        </p:nvSpPr>
        <p:spPr>
          <a:xfrm>
            <a:off x="566928" y="777240"/>
            <a:ext cx="8686800" cy="228600"/>
          </a:xfrm>
          <a:prstGeom prst="rect">
            <a:avLst/>
          </a:prstGeom>
          <a:noFill/>
          <a:ln/>
        </p:spPr>
        <p:txBody>
          <a:bodyPr wrap="square" lIns="0" tIns="0" rIns="0" bIns="0" rtlCol="0" anchor="ctr"/>
          <a:lstStyle/>
          <a:p>
            <a:pPr marL="0" indent="0">
              <a:buNone/>
            </a:pPr>
            <a:r>
              <a:rPr lang="en-US" sz="1050">
                <a:solidFill>
                  <a:srgbClr val="687883"/>
                </a:solidFill>
                <a:latin typeface="Aptos" pitchFamily="34" charset="0"/>
                <a:ea typeface="Aptos" pitchFamily="34" charset="-122"/>
                <a:cs typeface="Aptos" pitchFamily="34" charset="-120"/>
              </a:rPr>
              <a:t>The redesign was also built with scalability in mind.</a:t>
            </a:r>
            <a:endParaRPr lang="en-US" sz="1050"/>
          </a:p>
        </p:txBody>
      </p:sp>
      <p:sp>
        <p:nvSpPr>
          <p:cNvPr id="7" name="Shape 4"/>
          <p:cNvSpPr/>
          <p:nvPr/>
        </p:nvSpPr>
        <p:spPr>
          <a:xfrm>
            <a:off x="566928" y="1078992"/>
            <a:ext cx="11064240" cy="0"/>
          </a:xfrm>
          <a:prstGeom prst="line">
            <a:avLst/>
          </a:prstGeom>
          <a:noFill/>
          <a:ln w="15240">
            <a:solidFill>
              <a:srgbClr val="3E9397">
                <a:alpha val="85000"/>
              </a:srgbClr>
            </a:solidFill>
            <a:prstDash val="solid"/>
          </a:ln>
        </p:spPr>
        <p:txBody>
          <a:bodyPr/>
          <a:lstStyle/>
          <a:p>
            <a:endParaRPr lang="en-US"/>
          </a:p>
        </p:txBody>
      </p:sp>
      <p:sp>
        <p:nvSpPr>
          <p:cNvPr id="8" name="Text 5"/>
          <p:cNvSpPr/>
          <p:nvPr/>
        </p:nvSpPr>
        <p:spPr>
          <a:xfrm>
            <a:off x="777240" y="1417320"/>
            <a:ext cx="5486400" cy="502920"/>
          </a:xfrm>
          <a:prstGeom prst="rect">
            <a:avLst/>
          </a:prstGeom>
          <a:noFill/>
          <a:ln/>
        </p:spPr>
        <p:txBody>
          <a:bodyPr wrap="square" lIns="0" tIns="0" rIns="0" bIns="0" rtlCol="0" anchor="ctr"/>
          <a:lstStyle/>
          <a:p>
            <a:pPr marL="0" indent="0">
              <a:buNone/>
            </a:pPr>
            <a:r>
              <a:rPr lang="en-US" sz="1800" b="1">
                <a:solidFill>
                  <a:srgbClr val="2A4453"/>
                </a:solidFill>
                <a:latin typeface="Aptos" pitchFamily="34" charset="0"/>
                <a:ea typeface="Aptos" pitchFamily="34" charset="-122"/>
                <a:cs typeface="Aptos" pitchFamily="34" charset="-120"/>
              </a:rPr>
              <a:t>The same framework can support additional PROBE modules and broader rare bleeding disorder communities.</a:t>
            </a:r>
            <a:endParaRPr lang="en-US" sz="1800"/>
          </a:p>
        </p:txBody>
      </p:sp>
      <p:sp>
        <p:nvSpPr>
          <p:cNvPr id="9" name="Shape 6"/>
          <p:cNvSpPr/>
          <p:nvPr/>
        </p:nvSpPr>
        <p:spPr>
          <a:xfrm>
            <a:off x="914400" y="2743200"/>
            <a:ext cx="2240280" cy="1234440"/>
          </a:xfrm>
          <a:prstGeom prst="roundRect">
            <a:avLst>
              <a:gd name="adj" fmla="val 5926"/>
            </a:avLst>
          </a:prstGeom>
          <a:solidFill>
            <a:srgbClr val="3E9397"/>
          </a:solidFill>
          <a:ln w="12700">
            <a:solidFill>
              <a:srgbClr val="3E9397">
                <a:alpha val="0"/>
              </a:srgbClr>
            </a:solidFill>
            <a:prstDash val="solid"/>
          </a:ln>
        </p:spPr>
        <p:txBody>
          <a:bodyPr/>
          <a:lstStyle/>
          <a:p>
            <a:endParaRPr lang="en-US"/>
          </a:p>
        </p:txBody>
      </p:sp>
      <p:sp>
        <p:nvSpPr>
          <p:cNvPr id="10" name="Text 7"/>
          <p:cNvSpPr/>
          <p:nvPr/>
        </p:nvSpPr>
        <p:spPr>
          <a:xfrm>
            <a:off x="1051560" y="3054096"/>
            <a:ext cx="1965960" cy="585216"/>
          </a:xfrm>
          <a:prstGeom prst="rect">
            <a:avLst/>
          </a:prstGeom>
          <a:noFill/>
          <a:ln/>
        </p:spPr>
        <p:txBody>
          <a:bodyPr wrap="square" lIns="0" tIns="0" rIns="0" bIns="0" rtlCol="0" anchor="ctr"/>
          <a:lstStyle/>
          <a:p>
            <a:pPr marL="0" indent="0" algn="ctr">
              <a:buNone/>
            </a:pPr>
            <a:r>
              <a:rPr lang="en-US" sz="1320" b="1">
                <a:solidFill>
                  <a:srgbClr val="FFFFFF"/>
                </a:solidFill>
                <a:latin typeface="Aptos" pitchFamily="34" charset="0"/>
                <a:ea typeface="Aptos" pitchFamily="34" charset="-122"/>
                <a:cs typeface="Aptos" pitchFamily="34" charset="-120"/>
              </a:rPr>
              <a:t>Women with bleeding disorders</a:t>
            </a:r>
            <a:endParaRPr lang="en-US" sz="1320"/>
          </a:p>
        </p:txBody>
      </p:sp>
      <p:sp>
        <p:nvSpPr>
          <p:cNvPr id="11" name="Shape 8"/>
          <p:cNvSpPr/>
          <p:nvPr/>
        </p:nvSpPr>
        <p:spPr>
          <a:xfrm>
            <a:off x="3200400" y="2729484"/>
            <a:ext cx="2240280" cy="1234440"/>
          </a:xfrm>
          <a:prstGeom prst="roundRect">
            <a:avLst>
              <a:gd name="adj" fmla="val 5926"/>
            </a:avLst>
          </a:prstGeom>
          <a:solidFill>
            <a:srgbClr val="F39B23"/>
          </a:solidFill>
          <a:ln w="12700">
            <a:solidFill>
              <a:srgbClr val="F39B23">
                <a:alpha val="0"/>
              </a:srgbClr>
            </a:solidFill>
            <a:prstDash val="solid"/>
          </a:ln>
        </p:spPr>
        <p:txBody>
          <a:bodyPr/>
          <a:lstStyle/>
          <a:p>
            <a:endParaRPr lang="en-US"/>
          </a:p>
        </p:txBody>
      </p:sp>
      <p:sp>
        <p:nvSpPr>
          <p:cNvPr id="12" name="Text 9"/>
          <p:cNvSpPr/>
          <p:nvPr/>
        </p:nvSpPr>
        <p:spPr>
          <a:xfrm>
            <a:off x="3364720" y="3063240"/>
            <a:ext cx="1965960" cy="585216"/>
          </a:xfrm>
          <a:prstGeom prst="rect">
            <a:avLst/>
          </a:prstGeom>
          <a:noFill/>
          <a:ln/>
        </p:spPr>
        <p:txBody>
          <a:bodyPr wrap="square" lIns="0" tIns="0" rIns="0" bIns="0" rtlCol="0" anchor="ctr"/>
          <a:lstStyle/>
          <a:p>
            <a:pPr marL="0" indent="0" algn="ctr">
              <a:buNone/>
            </a:pPr>
            <a:r>
              <a:rPr lang="en-US" sz="1320" b="1">
                <a:solidFill>
                  <a:srgbClr val="FFFFFF"/>
                </a:solidFill>
                <a:latin typeface="Aptos" pitchFamily="34" charset="0"/>
                <a:ea typeface="Aptos" pitchFamily="34" charset="-122"/>
                <a:cs typeface="Aptos" pitchFamily="34" charset="-120"/>
              </a:rPr>
              <a:t>von Willebrand </a:t>
            </a:r>
          </a:p>
          <a:p>
            <a:pPr marL="0" indent="0" algn="ctr">
              <a:buNone/>
            </a:pPr>
            <a:r>
              <a:rPr lang="en-US" sz="1320" b="1">
                <a:solidFill>
                  <a:srgbClr val="FFFFFF"/>
                </a:solidFill>
                <a:latin typeface="Aptos" pitchFamily="34" charset="0"/>
                <a:ea typeface="Aptos" pitchFamily="34" charset="-122"/>
                <a:cs typeface="Aptos" pitchFamily="34" charset="-120"/>
              </a:rPr>
              <a:t>disease</a:t>
            </a:r>
            <a:endParaRPr lang="en-US" sz="1320"/>
          </a:p>
        </p:txBody>
      </p:sp>
      <p:sp>
        <p:nvSpPr>
          <p:cNvPr id="13" name="Shape 10"/>
          <p:cNvSpPr/>
          <p:nvPr/>
        </p:nvSpPr>
        <p:spPr>
          <a:xfrm>
            <a:off x="5486400" y="2729484"/>
            <a:ext cx="2240280" cy="1234440"/>
          </a:xfrm>
          <a:prstGeom prst="roundRect">
            <a:avLst>
              <a:gd name="adj" fmla="val 5926"/>
            </a:avLst>
          </a:prstGeom>
          <a:solidFill>
            <a:srgbClr val="7FBF5B"/>
          </a:solidFill>
          <a:ln w="12700">
            <a:solidFill>
              <a:srgbClr val="7FBF5B">
                <a:alpha val="0"/>
              </a:srgbClr>
            </a:solidFill>
            <a:prstDash val="solid"/>
          </a:ln>
        </p:spPr>
        <p:txBody>
          <a:bodyPr/>
          <a:lstStyle/>
          <a:p>
            <a:endParaRPr lang="en-US"/>
          </a:p>
        </p:txBody>
      </p:sp>
      <p:sp>
        <p:nvSpPr>
          <p:cNvPr id="14" name="Text 11"/>
          <p:cNvSpPr/>
          <p:nvPr/>
        </p:nvSpPr>
        <p:spPr>
          <a:xfrm>
            <a:off x="5624248" y="3054096"/>
            <a:ext cx="1965960" cy="585216"/>
          </a:xfrm>
          <a:prstGeom prst="rect">
            <a:avLst/>
          </a:prstGeom>
          <a:noFill/>
          <a:ln/>
        </p:spPr>
        <p:txBody>
          <a:bodyPr wrap="square" lIns="0" tIns="0" rIns="0" bIns="0" rtlCol="0" anchor="ctr"/>
          <a:lstStyle/>
          <a:p>
            <a:pPr marL="0" indent="0" algn="ctr">
              <a:buNone/>
            </a:pPr>
            <a:r>
              <a:rPr lang="en-US" sz="1320" b="1">
                <a:solidFill>
                  <a:srgbClr val="FFFFFF"/>
                </a:solidFill>
                <a:latin typeface="Aptos" pitchFamily="34" charset="0"/>
                <a:ea typeface="Aptos" pitchFamily="34" charset="-122"/>
                <a:cs typeface="Aptos" pitchFamily="34" charset="-120"/>
              </a:rPr>
              <a:t>Other rare bleeding / platelet disorders</a:t>
            </a:r>
            <a:endParaRPr lang="en-US" sz="1320"/>
          </a:p>
        </p:txBody>
      </p:sp>
      <p:sp>
        <p:nvSpPr>
          <p:cNvPr id="15" name="Shape 12"/>
          <p:cNvSpPr/>
          <p:nvPr/>
        </p:nvSpPr>
        <p:spPr>
          <a:xfrm>
            <a:off x="7777555" y="2743200"/>
            <a:ext cx="2342721" cy="1234440"/>
          </a:xfrm>
          <a:prstGeom prst="roundRect">
            <a:avLst>
              <a:gd name="adj" fmla="val 5926"/>
            </a:avLst>
          </a:prstGeom>
          <a:solidFill>
            <a:srgbClr val="175E66"/>
          </a:solidFill>
          <a:ln w="12700">
            <a:solidFill>
              <a:srgbClr val="175E66">
                <a:alpha val="0"/>
              </a:srgbClr>
            </a:solidFill>
            <a:prstDash val="solid"/>
          </a:ln>
        </p:spPr>
        <p:txBody>
          <a:bodyPr/>
          <a:lstStyle/>
          <a:p>
            <a:endParaRPr lang="en-US"/>
          </a:p>
        </p:txBody>
      </p:sp>
      <p:sp>
        <p:nvSpPr>
          <p:cNvPr id="16" name="Text 13"/>
          <p:cNvSpPr/>
          <p:nvPr/>
        </p:nvSpPr>
        <p:spPr>
          <a:xfrm>
            <a:off x="8230973" y="3054096"/>
            <a:ext cx="1508760" cy="585216"/>
          </a:xfrm>
          <a:prstGeom prst="rect">
            <a:avLst/>
          </a:prstGeom>
          <a:noFill/>
          <a:ln/>
        </p:spPr>
        <p:txBody>
          <a:bodyPr wrap="square" lIns="0" tIns="0" rIns="0" bIns="0" rtlCol="0" anchor="ctr"/>
          <a:lstStyle/>
          <a:p>
            <a:pPr marL="0" indent="0" algn="ctr">
              <a:buNone/>
            </a:pPr>
            <a:r>
              <a:rPr lang="en-US" sz="1320" b="1">
                <a:solidFill>
                  <a:srgbClr val="FFFFFF"/>
                </a:solidFill>
                <a:latin typeface="Aptos" pitchFamily="34" charset="0"/>
                <a:ea typeface="Aptos" pitchFamily="34" charset="-122"/>
                <a:cs typeface="Aptos" pitchFamily="34" charset="-120"/>
              </a:rPr>
              <a:t>Imagination is the limit</a:t>
            </a:r>
            <a:endParaRPr lang="en-US" sz="1320"/>
          </a:p>
        </p:txBody>
      </p:sp>
      <p:sp>
        <p:nvSpPr>
          <p:cNvPr id="17" name="Shape 14"/>
          <p:cNvSpPr/>
          <p:nvPr/>
        </p:nvSpPr>
        <p:spPr>
          <a:xfrm>
            <a:off x="2954267" y="3319960"/>
            <a:ext cx="490201" cy="0"/>
          </a:xfrm>
          <a:prstGeom prst="line">
            <a:avLst/>
          </a:prstGeom>
          <a:noFill/>
          <a:ln w="44450">
            <a:solidFill>
              <a:srgbClr val="CDEEEF"/>
            </a:solidFill>
            <a:prstDash val="solid"/>
            <a:headEnd type="none"/>
            <a:tailEnd type="triangle"/>
          </a:ln>
        </p:spPr>
        <p:txBody>
          <a:bodyPr/>
          <a:lstStyle/>
          <a:p>
            <a:endParaRPr lang="en-US"/>
          </a:p>
        </p:txBody>
      </p:sp>
      <p:sp>
        <p:nvSpPr>
          <p:cNvPr id="18" name="Shape 15"/>
          <p:cNvSpPr/>
          <p:nvPr/>
        </p:nvSpPr>
        <p:spPr>
          <a:xfrm>
            <a:off x="5280144" y="3319960"/>
            <a:ext cx="460638" cy="0"/>
          </a:xfrm>
          <a:prstGeom prst="line">
            <a:avLst/>
          </a:prstGeom>
          <a:noFill/>
          <a:ln w="44450">
            <a:solidFill>
              <a:srgbClr val="CDEEEF"/>
            </a:solidFill>
            <a:prstDash val="solid"/>
            <a:headEnd type="none"/>
            <a:tailEnd type="triangle"/>
          </a:ln>
        </p:spPr>
        <p:txBody>
          <a:bodyPr/>
          <a:lstStyle/>
          <a:p>
            <a:endParaRPr lang="en-US"/>
          </a:p>
        </p:txBody>
      </p:sp>
      <p:sp>
        <p:nvSpPr>
          <p:cNvPr id="19" name="Shape 16"/>
          <p:cNvSpPr/>
          <p:nvPr/>
        </p:nvSpPr>
        <p:spPr>
          <a:xfrm>
            <a:off x="7526955" y="3355848"/>
            <a:ext cx="502920" cy="0"/>
          </a:xfrm>
          <a:prstGeom prst="line">
            <a:avLst/>
          </a:prstGeom>
          <a:noFill/>
          <a:ln w="44450">
            <a:solidFill>
              <a:srgbClr val="CDEEEF"/>
            </a:solidFill>
            <a:prstDash val="solid"/>
            <a:headEnd type="none"/>
            <a:tailEnd type="triangle"/>
          </a:ln>
        </p:spPr>
        <p:txBody>
          <a:bodyPr/>
          <a:lstStyle/>
          <a:p>
            <a:endParaRPr lang="en-US"/>
          </a:p>
        </p:txBody>
      </p:sp>
      <p:sp>
        <p:nvSpPr>
          <p:cNvPr id="20" name="Shape 17"/>
          <p:cNvSpPr/>
          <p:nvPr/>
        </p:nvSpPr>
        <p:spPr>
          <a:xfrm>
            <a:off x="1051560" y="4572000"/>
            <a:ext cx="10012680" cy="749808"/>
          </a:xfrm>
          <a:prstGeom prst="roundRect">
            <a:avLst>
              <a:gd name="adj" fmla="val 7317"/>
            </a:avLst>
          </a:prstGeom>
          <a:solidFill>
            <a:srgbClr val="FFFFFF">
              <a:alpha val="90000"/>
            </a:srgbClr>
          </a:solidFill>
          <a:ln w="12700">
            <a:solidFill>
              <a:srgbClr val="D6ECEE"/>
            </a:solidFill>
            <a:prstDash val="solid"/>
          </a:ln>
        </p:spPr>
        <p:txBody>
          <a:bodyPr/>
          <a:lstStyle/>
          <a:p>
            <a:endParaRPr lang="en-US"/>
          </a:p>
        </p:txBody>
      </p:sp>
      <p:sp>
        <p:nvSpPr>
          <p:cNvPr id="21" name="Text 18"/>
          <p:cNvSpPr/>
          <p:nvPr/>
        </p:nvSpPr>
        <p:spPr>
          <a:xfrm>
            <a:off x="1280160" y="4791456"/>
            <a:ext cx="9509760" cy="274320"/>
          </a:xfrm>
          <a:prstGeom prst="rect">
            <a:avLst/>
          </a:prstGeom>
          <a:noFill/>
          <a:ln/>
        </p:spPr>
        <p:txBody>
          <a:bodyPr wrap="square" lIns="0" tIns="0" rIns="0" bIns="0" rtlCol="0" anchor="ctr"/>
          <a:lstStyle/>
          <a:p>
            <a:pPr marL="0" indent="0" algn="ctr">
              <a:buNone/>
            </a:pPr>
            <a:r>
              <a:rPr lang="en-US" sz="1350" b="1">
                <a:solidFill>
                  <a:srgbClr val="0C4F57"/>
                </a:solidFill>
                <a:latin typeface="Aptos" pitchFamily="34" charset="0"/>
                <a:ea typeface="Aptos" pitchFamily="34" charset="-122"/>
                <a:cs typeface="Aptos" pitchFamily="34" charset="-120"/>
              </a:rPr>
              <a:t>Take-home message: this is not just a better dashboard for today — it is an expandable infrastructure for future patient-reported outcome work across bleeding disorders.</a:t>
            </a:r>
            <a:endParaRPr lang="en-US" sz="1350"/>
          </a:p>
        </p:txBody>
      </p:sp>
      <p:sp>
        <p:nvSpPr>
          <p:cNvPr id="22" name="Shape 19"/>
          <p:cNvSpPr/>
          <p:nvPr/>
        </p:nvSpPr>
        <p:spPr>
          <a:xfrm>
            <a:off x="566928" y="6419088"/>
            <a:ext cx="11064240" cy="0"/>
          </a:xfrm>
          <a:prstGeom prst="line">
            <a:avLst/>
          </a:prstGeom>
          <a:noFill/>
          <a:ln w="10160">
            <a:solidFill>
              <a:srgbClr val="CDEEEF"/>
            </a:solidFill>
            <a:prstDash val="solid"/>
          </a:ln>
        </p:spPr>
        <p:txBody>
          <a:bodyPr/>
          <a:lstStyle/>
          <a:p>
            <a:endParaRPr lang="en-US"/>
          </a:p>
        </p:txBody>
      </p:sp>
      <p:sp>
        <p:nvSpPr>
          <p:cNvPr id="23" name="Text 20"/>
          <p:cNvSpPr/>
          <p:nvPr/>
        </p:nvSpPr>
        <p:spPr>
          <a:xfrm>
            <a:off x="658368" y="6473952"/>
            <a:ext cx="4206240" cy="146304"/>
          </a:xfrm>
          <a:prstGeom prst="rect">
            <a:avLst/>
          </a:prstGeom>
          <a:noFill/>
          <a:ln/>
        </p:spPr>
        <p:txBody>
          <a:bodyPr wrap="square" lIns="0" tIns="0" rIns="0" bIns="0" rtlCol="0" anchor="ctr"/>
          <a:lstStyle/>
          <a:p>
            <a:pPr marL="0" indent="0">
              <a:buNone/>
            </a:pPr>
            <a:r>
              <a:rPr lang="en-US" sz="850">
                <a:solidFill>
                  <a:srgbClr val="687883"/>
                </a:solidFill>
                <a:latin typeface="Aptos" pitchFamily="34" charset="0"/>
                <a:ea typeface="Aptos" pitchFamily="34" charset="-122"/>
                <a:cs typeface="Aptos" pitchFamily="34" charset="-120"/>
              </a:rPr>
              <a:t>PROBE Dashboard • Oral presentation</a:t>
            </a:r>
            <a:endParaRPr lang="en-US" sz="850"/>
          </a:p>
        </p:txBody>
      </p:sp>
      <p:sp>
        <p:nvSpPr>
          <p:cNvPr id="24" name="Text 21"/>
          <p:cNvSpPr/>
          <p:nvPr/>
        </p:nvSpPr>
        <p:spPr>
          <a:xfrm>
            <a:off x="8595360" y="6473952"/>
            <a:ext cx="2286000" cy="146304"/>
          </a:xfrm>
          <a:prstGeom prst="rect">
            <a:avLst/>
          </a:prstGeom>
          <a:noFill/>
          <a:ln/>
        </p:spPr>
        <p:txBody>
          <a:bodyPr wrap="square" lIns="0" tIns="0" rIns="0" bIns="0" rtlCol="0" anchor="ctr"/>
          <a:lstStyle/>
          <a:p>
            <a:pPr marL="0" indent="0" algn="r">
              <a:buNone/>
            </a:pPr>
            <a:r>
              <a:rPr lang="en-US" sz="850">
                <a:solidFill>
                  <a:srgbClr val="687883"/>
                </a:solidFill>
                <a:latin typeface="Aptos" pitchFamily="34" charset="0"/>
                <a:ea typeface="Aptos" pitchFamily="34" charset="-122"/>
                <a:cs typeface="Aptos" pitchFamily="34" charset="-120"/>
              </a:rPr>
              <a:t>Future modules</a:t>
            </a:r>
            <a:endParaRPr lang="en-US" sz="850"/>
          </a:p>
        </p:txBody>
      </p:sp>
      <p:sp>
        <p:nvSpPr>
          <p:cNvPr id="25" name="Text 22"/>
          <p:cNvSpPr/>
          <p:nvPr/>
        </p:nvSpPr>
        <p:spPr>
          <a:xfrm>
            <a:off x="11064240" y="6441948"/>
            <a:ext cx="365760" cy="182880"/>
          </a:xfrm>
          <a:prstGeom prst="rect">
            <a:avLst/>
          </a:prstGeom>
          <a:noFill/>
          <a:ln/>
        </p:spPr>
        <p:txBody>
          <a:bodyPr wrap="square" lIns="0" tIns="0" rIns="0" bIns="0" rtlCol="0" anchor="ctr"/>
          <a:lstStyle/>
          <a:p>
            <a:pPr marL="0" indent="0" algn="r">
              <a:buNone/>
            </a:pPr>
            <a:r>
              <a:rPr lang="en-US" sz="900" b="1">
                <a:solidFill>
                  <a:srgbClr val="0C4F57"/>
                </a:solidFill>
                <a:latin typeface="Aptos" pitchFamily="34" charset="0"/>
              </a:rPr>
              <a:t>9</a:t>
            </a:r>
            <a:endParaRPr lang="en-US" sz="9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TotalTime>
  <Words>2093</Words>
  <Application>Microsoft Macintosh PowerPoint</Application>
  <PresentationFormat>Widescreen</PresentationFormat>
  <Paragraphs>191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OpenAI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refined data dashboard for PROBE</dc:title>
  <dc:subject>PROBE dashboard oral presentation</dc:subject>
  <dc:creator>OpenAI</dc:creator>
  <cp:lastModifiedBy>M Skinner</cp:lastModifiedBy>
  <cp:revision>1</cp:revision>
  <dcterms:created xsi:type="dcterms:W3CDTF">2026-03-17T17:14:23Z</dcterms:created>
  <dcterms:modified xsi:type="dcterms:W3CDTF">2026-04-21T03:13:16Z</dcterms:modified>
</cp:coreProperties>
</file>