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72" r:id="rId5"/>
    <p:sldId id="2147471648" r:id="rId6"/>
    <p:sldId id="278" r:id="rId7"/>
    <p:sldId id="280" r:id="rId8"/>
    <p:sldId id="2147471649" r:id="rId9"/>
    <p:sldId id="276" r:id="rId10"/>
    <p:sldId id="2147471650" r:id="rId11"/>
    <p:sldId id="2147471651" r:id="rId12"/>
    <p:sldId id="2147471652" r:id="rId13"/>
    <p:sldId id="2147471653" r:id="rId14"/>
    <p:sldId id="2147471654" r:id="rId15"/>
    <p:sldId id="2147471655" r:id="rId16"/>
    <p:sldId id="2147471671" r:id="rId17"/>
    <p:sldId id="2147471537" r:id="rId18"/>
    <p:sldId id="2147471672" r:id="rId19"/>
    <p:sldId id="2147471670" r:id="rId20"/>
    <p:sldId id="2147471675" r:id="rId21"/>
    <p:sldId id="2147471676" r:id="rId22"/>
    <p:sldId id="273" r:id="rId23"/>
    <p:sldId id="262" r:id="rId24"/>
    <p:sldId id="263" r:id="rId25"/>
    <p:sldId id="275" r:id="rId26"/>
    <p:sldId id="265" r:id="rId27"/>
    <p:sldId id="274" r:id="rId28"/>
    <p:sldId id="269" r:id="rId29"/>
    <p:sldId id="258" r:id="rId30"/>
    <p:sldId id="259" r:id="rId3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39B2C"/>
    <a:srgbClr val="314A53"/>
    <a:srgbClr val="FBB470"/>
    <a:srgbClr val="F8F6F2"/>
    <a:srgbClr val="FFF5E7"/>
    <a:srgbClr val="F8F6F1"/>
    <a:srgbClr val="0E69B3"/>
    <a:srgbClr val="0A6B7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6A303-A61E-4BA0-9DD9-A95E538D07F1}" v="2" dt="2026-05-20T04:42:43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96301"/>
  </p:normalViewPr>
  <p:slideViewPr>
    <p:cSldViewPr snapToGrid="0" snapToObjects="1">
      <p:cViewPr varScale="1">
        <p:scale>
          <a:sx n="92" d="100"/>
          <a:sy n="92" d="100"/>
        </p:scale>
        <p:origin x="92" y="184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Kucher" userId="aeb2340d-42ad-46ec-a7ff-6232a7aec2ed" providerId="ADAL" clId="{8004F415-19B1-4F76-8E4C-043BCA3C0942}"/>
    <pc:docChg chg="custSel modSld">
      <pc:chgData name="Alexandra Kucher" userId="aeb2340d-42ad-46ec-a7ff-6232a7aec2ed" providerId="ADAL" clId="{8004F415-19B1-4F76-8E4C-043BCA3C0942}" dt="2026-05-20T04:43:26.624" v="54" actId="207"/>
      <pc:docMkLst>
        <pc:docMk/>
      </pc:docMkLst>
      <pc:sldChg chg="addSp delSp modSp mod delAnim">
        <pc:chgData name="Alexandra Kucher" userId="aeb2340d-42ad-46ec-a7ff-6232a7aec2ed" providerId="ADAL" clId="{8004F415-19B1-4F76-8E4C-043BCA3C0942}" dt="2026-05-20T04:43:26.624" v="54" actId="207"/>
        <pc:sldMkLst>
          <pc:docMk/>
          <pc:sldMk cId="3369620755" sldId="265"/>
        </pc:sldMkLst>
        <pc:spChg chg="del">
          <ac:chgData name="Alexandra Kucher" userId="aeb2340d-42ad-46ec-a7ff-6232a7aec2ed" providerId="ADAL" clId="{8004F415-19B1-4F76-8E4C-043BCA3C0942}" dt="2026-05-20T04:40:07.950" v="1" actId="478"/>
          <ac:spMkLst>
            <pc:docMk/>
            <pc:sldMk cId="3369620755" sldId="265"/>
            <ac:spMk id="8" creationId="{93D75AA7-8646-E09C-CDBB-B5ECD0ADC752}"/>
          </ac:spMkLst>
        </pc:spChg>
        <pc:spChg chg="add mod">
          <ac:chgData name="Alexandra Kucher" userId="aeb2340d-42ad-46ec-a7ff-6232a7aec2ed" providerId="ADAL" clId="{8004F415-19B1-4F76-8E4C-043BCA3C0942}" dt="2026-05-20T04:43:26.624" v="54" actId="207"/>
          <ac:spMkLst>
            <pc:docMk/>
            <pc:sldMk cId="3369620755" sldId="265"/>
            <ac:spMk id="10" creationId="{927B61E1-9BBE-99DC-4EC3-3EAABF1EA61B}"/>
          </ac:spMkLst>
        </pc:spChg>
        <pc:picChg chg="add mod">
          <ac:chgData name="Alexandra Kucher" userId="aeb2340d-42ad-46ec-a7ff-6232a7aec2ed" providerId="ADAL" clId="{8004F415-19B1-4F76-8E4C-043BCA3C0942}" dt="2026-05-20T04:42:35.848" v="6"/>
          <ac:picMkLst>
            <pc:docMk/>
            <pc:sldMk cId="3369620755" sldId="265"/>
            <ac:picMk id="9" creationId="{D5C9F626-ED13-A1E4-5D7E-823A4467E080}"/>
          </ac:picMkLst>
        </pc:picChg>
        <pc:picChg chg="del">
          <ac:chgData name="Alexandra Kucher" userId="aeb2340d-42ad-46ec-a7ff-6232a7aec2ed" providerId="ADAL" clId="{8004F415-19B1-4F76-8E4C-043BCA3C0942}" dt="2026-05-20T04:40:12.575" v="2" actId="478"/>
          <ac:picMkLst>
            <pc:docMk/>
            <pc:sldMk cId="3369620755" sldId="265"/>
            <ac:picMk id="37" creationId="{8647CB18-FBA1-F6CF-BB75-30A3FB55ED74}"/>
          </ac:picMkLst>
        </pc:picChg>
      </pc:sldChg>
      <pc:sldChg chg="modSp mod">
        <pc:chgData name="Alexandra Kucher" userId="aeb2340d-42ad-46ec-a7ff-6232a7aec2ed" providerId="ADAL" clId="{8004F415-19B1-4F76-8E4C-043BCA3C0942}" dt="2026-05-20T04:39:47.831" v="0" actId="1076"/>
        <pc:sldMkLst>
          <pc:docMk/>
          <pc:sldMk cId="1297661777" sldId="276"/>
        </pc:sldMkLst>
        <pc:picChg chg="mod">
          <ac:chgData name="Alexandra Kucher" userId="aeb2340d-42ad-46ec-a7ff-6232a7aec2ed" providerId="ADAL" clId="{8004F415-19B1-4F76-8E4C-043BCA3C0942}" dt="2026-05-20T04:39:47.831" v="0" actId="1076"/>
          <ac:picMkLst>
            <pc:docMk/>
            <pc:sldMk cId="1297661777" sldId="276"/>
            <ac:picMk id="3" creationId="{3F26E699-A29C-A5A6-93E7-6E660B14F6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54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6022F-6E56-468B-AC87-B4B99B5631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6022F-6E56-468B-AC87-B4B99B5631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9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2BAED-CD31-A2E9-559E-77356EEC0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271FE-2DAA-4EC6-EB41-6A5543FFB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27F31-B645-AFA9-1E46-9572D9F74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7C7A3-5338-6E0A-5F4E-737ECF0C8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7AEE-3519-9D19-B957-136DA7C0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3011A-187D-9E03-A917-7F39ECD83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33ADA-A0A7-9F65-87DB-E6950DBFE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DA7D2-F2A1-6685-066E-A2279CBE1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BEC2-5F51-2B91-77C7-D3E4443E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06C7E-017E-7322-C34D-46245183E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6FB77-08E6-74A0-79D5-D5A93B3A1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C674C-0370-1FCF-9903-40ECB30C5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6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1EF29-85FA-134D-4BC2-58B0FCD0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8CD9A-B7A3-6B5F-7E63-8E3282EBE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A8241-2E4B-698E-4067-3AB5DCA46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9DFD3-61DC-6286-E6E3-9E335C8C30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5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F1053-A48C-70F7-F824-403F2735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F7FB5-3097-538B-993D-61888D61F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20912-A790-5B58-2D74-624DF8A6C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10C6E-D5C4-0579-B76B-387261853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3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A0D93-8E00-F9A0-7374-CEEBCFF1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F0DF1C-AE06-0BA8-2652-582960845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7B8B6-E6D5-100B-D388-C3A9B6469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3021C-100C-D23F-26AA-4B88F5F83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9ADC4-FC81-9B89-57B7-53160E676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10647-7D25-0830-EBFF-EEC00467A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1D90A-5E0A-3604-03AC-85793F252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Poster and free paper details supplied by user in conversation
- Slide wording based on user-provided poster information and instructions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D7ECD-EAF2-56CC-B4D3-48120CA6D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88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AE9B-FFF1-CF5F-F854-BA038683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A9340-2752-736B-BE02-4E2B53EE5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9CAE6-50B0-617B-F2E9-89F872C46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Poster and free paper details supplied by user in conversation
- Slide wording based on user-provided poster information and instructions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1EF24-7BAB-F3A7-A6B4-40EA7CF58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Poster and free paper details supplied by user in conversation
- Slide wording based on user-provided poster information and instructions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Contact names and emails from user-provided DOCX: /mnt/data/PROBE Breakfast Meeting Agenda Refined.docx
- Website requested by user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A38A-C0B4-9EC6-848B-B2C4E705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6F425-AACA-51F9-1807-EC900EA17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A036E-2E6F-EC73-5F23-5D33FFF7C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3F566-71B1-CFFD-1C6B-0CC987C84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96F97-8443-B6A4-442B-E925E63C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1296C-EBB8-5B79-7669-105005C33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BE216-8DC6-5978-D5F0-83CA32619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58576-3C83-A348-A8EF-E04D4400F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F7E87-836F-A6FE-EBAE-0BDFD098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EA5CB-6486-F740-A03F-F93806696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CD153-70E5-17F3-F492-EB57EB48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A37F-EADB-6DA0-0E15-9F6F9CCE0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9842-17DF-69AE-F580-D5E982102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3FCE5-750F-793C-2BA7-2D581D79E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3E909-FA90-2BD2-3860-904690CEF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62E3F-1562-BBFF-57A4-DECA6B922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7B3A-8C68-A6E7-B528-E0C03C63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2BCC6-E2E3-6774-1062-4B305F60F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30DEF-4F0C-6C06-7BFC-BE36BAE74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02F7-7134-11BE-29AC-AAD38D0EC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3E457-8FC2-933F-F7A4-374944C0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243C6-3E00-2247-67C9-490C3F50E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65030-5C02-5E2F-5B77-49DE7F9BF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3628C-1C49-F21D-4AB2-694682E23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If you say type 1 or 2 then it further asks your subtype, you can also say you do not know </a:t>
            </a:r>
          </a:p>
        </p:txBody>
      </p:sp>
    </p:spTree>
    <p:extLst>
      <p:ext uri="{BB962C8B-B14F-4D97-AF65-F5344CB8AC3E}">
        <p14:creationId xmlns:p14="http://schemas.microsoft.com/office/powerpoint/2010/main" val="274795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bing.com/videos/riverview/relatedvideo?q=YOUTUBE+PROBE+DASHBOARD&amp;&amp;mid=B6D47BAACFC54A118C55B6D47BAACFC54A118C55&amp;churl=https%3a%2f%2fwww.youtube.com%2fchannel%2fUCw0oXL5qRCWHoRJRKKKD-bg&amp;FORM=VAMGZC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Welcome!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11480" y="61486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7A8D93"/>
                </a:solidFill>
              </a:rPr>
              <a:t>Patient-centered research, collaboration, and data innovation at WFH 2026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sp>
        <p:nvSpPr>
          <p:cNvPr id="9" name="Shape 5"/>
          <p:cNvSpPr/>
          <p:nvPr/>
        </p:nvSpPr>
        <p:spPr>
          <a:xfrm>
            <a:off x="623455" y="1097280"/>
            <a:ext cx="11016857" cy="5303520"/>
          </a:xfrm>
          <a:prstGeom prst="roundRect">
            <a:avLst>
              <a:gd name="adj" fmla="val 1266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mnt/data/user-Fa9d7ExaDpTbMHNLovAdUYJJ/23ebb916e11a4f67a983ea37a80b3787/mnt/data/wfh_revised/wap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89462" y="1189967"/>
            <a:ext cx="6309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E69B3"/>
                </a:solidFill>
              </a:rPr>
              <a:t>Session Highlights:</a:t>
            </a:r>
            <a:endParaRPr lang="en-US" sz="2100" dirty="0">
              <a:solidFill>
                <a:srgbClr val="0E69B3"/>
              </a:solidFill>
            </a:endParaRPr>
          </a:p>
        </p:txBody>
      </p:sp>
      <p:sp>
        <p:nvSpPr>
          <p:cNvPr id="12" name="Shape 8"/>
          <p:cNvSpPr/>
          <p:nvPr/>
        </p:nvSpPr>
        <p:spPr>
          <a:xfrm>
            <a:off x="2978036" y="4846321"/>
            <a:ext cx="2651760" cy="566928"/>
          </a:xfrm>
          <a:prstGeom prst="roundRect">
            <a:avLst>
              <a:gd name="adj" fmla="val 8065"/>
            </a:avLst>
          </a:prstGeom>
          <a:solidFill>
            <a:srgbClr val="FFF7EC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3142628" y="4946905"/>
            <a:ext cx="5029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39B2C"/>
                </a:solidFill>
              </a:rPr>
              <a:t>Date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3142628" y="5111497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314B53"/>
                </a:solidFill>
              </a:rPr>
              <a:t>21 April 2026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086996" y="4846321"/>
            <a:ext cx="2651760" cy="566928"/>
          </a:xfrm>
          <a:prstGeom prst="roundRect">
            <a:avLst>
              <a:gd name="adj" fmla="val 8065"/>
            </a:avLst>
          </a:prstGeom>
          <a:solidFill>
            <a:srgbClr val="FFF7EC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6251588" y="4946905"/>
            <a:ext cx="5029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39B2C"/>
                </a:solidFill>
              </a:rPr>
              <a:t>Time</a:t>
            </a:r>
            <a:endParaRPr lang="en-US" sz="1000" dirty="0"/>
          </a:p>
        </p:txBody>
      </p:sp>
      <p:sp>
        <p:nvSpPr>
          <p:cNvPr id="17" name="Text 13"/>
          <p:cNvSpPr/>
          <p:nvPr/>
        </p:nvSpPr>
        <p:spPr>
          <a:xfrm>
            <a:off x="6251588" y="5111497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314B53"/>
                </a:solidFill>
              </a:rPr>
              <a:t>7:15–8:15 AM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2978036" y="5623561"/>
            <a:ext cx="2651760" cy="566928"/>
          </a:xfrm>
          <a:prstGeom prst="roundRect">
            <a:avLst>
              <a:gd name="adj" fmla="val 8065"/>
            </a:avLst>
          </a:prstGeom>
          <a:solidFill>
            <a:srgbClr val="F1F7F8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3142628" y="5724145"/>
            <a:ext cx="5029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A6B78"/>
                </a:solidFill>
              </a:rPr>
              <a:t>Venue</a:t>
            </a:r>
            <a:endParaRPr lang="en-US" sz="1000" dirty="0"/>
          </a:p>
        </p:txBody>
      </p:sp>
      <p:sp>
        <p:nvSpPr>
          <p:cNvPr id="20" name="Text 16"/>
          <p:cNvSpPr/>
          <p:nvPr/>
        </p:nvSpPr>
        <p:spPr>
          <a:xfrm>
            <a:off x="3142627" y="5847487"/>
            <a:ext cx="2431823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314B53"/>
                </a:solidFill>
              </a:rPr>
              <a:t>Kuala Lumpur Convention Centre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086996" y="5623561"/>
            <a:ext cx="2651760" cy="566928"/>
          </a:xfrm>
          <a:prstGeom prst="roundRect">
            <a:avLst>
              <a:gd name="adj" fmla="val 8065"/>
            </a:avLst>
          </a:prstGeom>
          <a:solidFill>
            <a:srgbClr val="F1F7F8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/>
          <p:nvPr/>
        </p:nvSpPr>
        <p:spPr>
          <a:xfrm>
            <a:off x="6251588" y="5724145"/>
            <a:ext cx="5029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A6B78"/>
                </a:solidFill>
              </a:rPr>
              <a:t>Room</a:t>
            </a:r>
            <a:endParaRPr lang="en-US" sz="1000" dirty="0"/>
          </a:p>
        </p:txBody>
      </p:sp>
      <p:sp>
        <p:nvSpPr>
          <p:cNvPr id="23" name="Text 19"/>
          <p:cNvSpPr/>
          <p:nvPr/>
        </p:nvSpPr>
        <p:spPr>
          <a:xfrm>
            <a:off x="6251588" y="5888737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314B53"/>
                </a:solidFill>
              </a:rPr>
              <a:t>MR 302, 3rd Level</a:t>
            </a:r>
            <a:endParaRPr lang="en-US" sz="1200" dirty="0"/>
          </a:p>
        </p:txBody>
      </p:sp>
      <p:sp>
        <p:nvSpPr>
          <p:cNvPr id="35" name="Shape 31"/>
          <p:cNvSpPr/>
          <p:nvPr/>
        </p:nvSpPr>
        <p:spPr>
          <a:xfrm>
            <a:off x="1739027" y="4628111"/>
            <a:ext cx="8869680" cy="0"/>
          </a:xfrm>
          <a:prstGeom prst="line">
            <a:avLst/>
          </a:prstGeom>
          <a:noFill/>
          <a:ln w="12700">
            <a:solidFill>
              <a:srgbClr val="BCD2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88E7A-F7D7-A6D5-04C6-3CF65F067162}"/>
              </a:ext>
            </a:extLst>
          </p:cNvPr>
          <p:cNvSpPr txBox="1"/>
          <p:nvPr/>
        </p:nvSpPr>
        <p:spPr>
          <a:xfrm>
            <a:off x="2473594" y="2010985"/>
            <a:ext cx="8561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PROBE enhancements and implementation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Global research examples and country trach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A first look at the refined PROBE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New developments in WAPPS and Calibra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Discussion, questions, and 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8E6EA-219C-0CBA-929D-7ECF8979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EDCAF7D-38D3-7472-69C1-1E874A21AFF4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Women’s Module</a:t>
            </a:r>
            <a:endParaRPr lang="en-US" sz="3200" dirty="0">
              <a:solidFill>
                <a:srgbClr val="0A6B78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8139418-E9C8-1CEA-6B93-8154FF1B1165}"/>
              </a:ext>
            </a:extLst>
          </p:cNvPr>
          <p:cNvGrpSpPr/>
          <p:nvPr/>
        </p:nvGrpSpPr>
        <p:grpSpPr>
          <a:xfrm>
            <a:off x="1324864" y="1234440"/>
            <a:ext cx="3822192" cy="5321808"/>
            <a:chOff x="523352" y="1234440"/>
            <a:chExt cx="3822192" cy="5321808"/>
          </a:xfrm>
        </p:grpSpPr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3F98F954-1D73-A25B-563E-BD78EABB542F}"/>
                </a:ext>
              </a:extLst>
            </p:cNvPr>
            <p:cNvSpPr/>
            <p:nvPr/>
          </p:nvSpPr>
          <p:spPr>
            <a:xfrm>
              <a:off x="523352" y="1234440"/>
              <a:ext cx="3822192" cy="5321808"/>
            </a:xfrm>
            <a:prstGeom prst="roundRect">
              <a:avLst>
                <a:gd name="adj" fmla="val 1435"/>
              </a:avLst>
            </a:prstGeom>
            <a:solidFill>
              <a:srgbClr val="FFFFFF"/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1960C406-5CD3-AB27-79F8-AA0B9EEF7FD1}"/>
                </a:ext>
              </a:extLst>
            </p:cNvPr>
            <p:cNvSpPr/>
            <p:nvPr/>
          </p:nvSpPr>
          <p:spPr>
            <a:xfrm>
              <a:off x="896112" y="1481328"/>
              <a:ext cx="3100154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E69B3"/>
                  </a:solidFill>
                  <a:latin typeface="Aptos" pitchFamily="34" charset="0"/>
                </a:rPr>
                <a:t>New Module Metrics</a:t>
              </a:r>
              <a:endParaRPr lang="en-US" sz="2400" dirty="0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0174CC6A-FAC8-31C8-D3CF-AF6766093177}"/>
                </a:ext>
              </a:extLst>
            </p:cNvPr>
            <p:cNvSpPr/>
            <p:nvPr/>
          </p:nvSpPr>
          <p:spPr>
            <a:xfrm>
              <a:off x="850392" y="2276856"/>
              <a:ext cx="128016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3600" b="1" dirty="0">
                  <a:solidFill>
                    <a:srgbClr val="D89A1A"/>
                  </a:solidFill>
                  <a:latin typeface="Aptos Display" pitchFamily="34" charset="0"/>
                </a:rPr>
                <a:t>11</a:t>
              </a:r>
              <a:endParaRPr lang="en-US" sz="2800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E8C42868-0A32-AFA0-1173-69E6C62977A0}"/>
                </a:ext>
              </a:extLst>
            </p:cNvPr>
            <p:cNvSpPr/>
            <p:nvPr/>
          </p:nvSpPr>
          <p:spPr>
            <a:xfrm>
              <a:off x="2249424" y="2304288"/>
              <a:ext cx="1892808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03041"/>
                  </a:solidFill>
                  <a:latin typeface="Aptos" pitchFamily="34" charset="0"/>
                </a:rPr>
                <a:t>New Items in Women’s Module</a:t>
              </a:r>
              <a:endParaRPr lang="en-US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E1ED9012-8EDF-F361-3DFB-F1A762E9F390}"/>
                </a:ext>
              </a:extLst>
            </p:cNvPr>
            <p:cNvSpPr/>
            <p:nvPr/>
          </p:nvSpPr>
          <p:spPr>
            <a:xfrm>
              <a:off x="900740" y="3145536"/>
              <a:ext cx="128016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3600" b="1" dirty="0">
                  <a:solidFill>
                    <a:srgbClr val="C00000"/>
                  </a:solidFill>
                  <a:latin typeface="Aptos Display" pitchFamily="34" charset="0"/>
                </a:rPr>
                <a:t>5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BAACFAE4-2053-F1C6-23BE-77FE75F5AB82}"/>
                </a:ext>
              </a:extLst>
            </p:cNvPr>
            <p:cNvSpPr/>
            <p:nvPr/>
          </p:nvSpPr>
          <p:spPr>
            <a:xfrm>
              <a:off x="2248238" y="3172968"/>
              <a:ext cx="2029968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03041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Key languages for pilot study</a:t>
              </a:r>
              <a:endParaRPr lang="en-US" dirty="0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0A92F3A0-7E57-DCC7-64D2-D496843854FF}"/>
                </a:ext>
              </a:extLst>
            </p:cNvPr>
            <p:cNvSpPr/>
            <p:nvPr/>
          </p:nvSpPr>
          <p:spPr>
            <a:xfrm>
              <a:off x="896112" y="3968271"/>
              <a:ext cx="128016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3600" b="1" dirty="0">
                  <a:solidFill>
                    <a:srgbClr val="008080"/>
                  </a:solidFill>
                  <a:latin typeface="Aptos Display" pitchFamily="34" charset="0"/>
                  <a:ea typeface="Aptos Display" pitchFamily="34" charset="-122"/>
                  <a:cs typeface="Aptos Display" pitchFamily="34" charset="-120"/>
                </a:rPr>
                <a:t>64</a:t>
              </a:r>
              <a:endParaRPr lang="en-US" sz="3600" dirty="0">
                <a:solidFill>
                  <a:srgbClr val="008080"/>
                </a:solidFill>
              </a:endParaRPr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0B48A8B2-C0D0-EFCD-1ADB-004B80BB1F41}"/>
                </a:ext>
              </a:extLst>
            </p:cNvPr>
            <p:cNvSpPr/>
            <p:nvPr/>
          </p:nvSpPr>
          <p:spPr>
            <a:xfrm>
              <a:off x="2249424" y="3953031"/>
              <a:ext cx="2028782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03041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Participants To Date</a:t>
              </a:r>
              <a:endParaRPr lang="en-US" dirty="0"/>
            </a:p>
          </p:txBody>
        </p:sp>
      </p:grp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649F4C63-BCFC-4F23-509B-E23DB7AB4B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10</a:t>
            </a:fld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025FD5-D69D-3DD7-9C8F-7FC3D345700C}"/>
              </a:ext>
            </a:extLst>
          </p:cNvPr>
          <p:cNvGrpSpPr/>
          <p:nvPr/>
        </p:nvGrpSpPr>
        <p:grpSpPr>
          <a:xfrm>
            <a:off x="6390640" y="1225296"/>
            <a:ext cx="3822192" cy="5321808"/>
            <a:chOff x="5077968" y="1234440"/>
            <a:chExt cx="3822192" cy="5321808"/>
          </a:xfrm>
        </p:grpSpPr>
        <p:sp>
          <p:nvSpPr>
            <p:cNvPr id="54" name="Shape 2">
              <a:extLst>
                <a:ext uri="{FF2B5EF4-FFF2-40B4-BE49-F238E27FC236}">
                  <a16:creationId xmlns:a16="http://schemas.microsoft.com/office/drawing/2014/main" id="{F1A8E620-6440-6823-9BD8-AFE4D1A60805}"/>
                </a:ext>
              </a:extLst>
            </p:cNvPr>
            <p:cNvSpPr/>
            <p:nvPr/>
          </p:nvSpPr>
          <p:spPr>
            <a:xfrm>
              <a:off x="5077968" y="1234440"/>
              <a:ext cx="3822192" cy="5321808"/>
            </a:xfrm>
            <a:prstGeom prst="roundRect">
              <a:avLst>
                <a:gd name="adj" fmla="val 1435"/>
              </a:avLst>
            </a:prstGeom>
            <a:solidFill>
              <a:srgbClr val="FFFFFF"/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4">
              <a:extLst>
                <a:ext uri="{FF2B5EF4-FFF2-40B4-BE49-F238E27FC236}">
                  <a16:creationId xmlns:a16="http://schemas.microsoft.com/office/drawing/2014/main" id="{26250615-50A3-6E26-36A1-877F1C103113}"/>
                </a:ext>
              </a:extLst>
            </p:cNvPr>
            <p:cNvSpPr/>
            <p:nvPr/>
          </p:nvSpPr>
          <p:spPr>
            <a:xfrm>
              <a:off x="5315712" y="1490472"/>
              <a:ext cx="2103120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E69B3"/>
                  </a:solidFill>
                  <a:latin typeface="Aptos" pitchFamily="34" charset="0"/>
                </a:rPr>
                <a:t>Key Findings</a:t>
              </a:r>
              <a:endParaRPr lang="en-US" sz="2400" dirty="0"/>
            </a:p>
          </p:txBody>
        </p:sp>
        <p:sp>
          <p:nvSpPr>
            <p:cNvPr id="60" name="Text 5">
              <a:extLst>
                <a:ext uri="{FF2B5EF4-FFF2-40B4-BE49-F238E27FC236}">
                  <a16:creationId xmlns:a16="http://schemas.microsoft.com/office/drawing/2014/main" id="{874B188B-2B2E-461D-B860-007A365494A9}"/>
                </a:ext>
              </a:extLst>
            </p:cNvPr>
            <p:cNvSpPr/>
            <p:nvPr/>
          </p:nvSpPr>
          <p:spPr>
            <a:xfrm>
              <a:off x="5315712" y="2194560"/>
              <a:ext cx="128016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3600" b="1" dirty="0">
                  <a:solidFill>
                    <a:srgbClr val="008080"/>
                  </a:solidFill>
                  <a:latin typeface="Aptos Display" pitchFamily="34" charset="0"/>
                </a:rPr>
                <a:t>20.5</a:t>
              </a:r>
              <a:endParaRPr lang="en-US" sz="3600" dirty="0">
                <a:solidFill>
                  <a:srgbClr val="008080"/>
                </a:solidFill>
              </a:endParaRPr>
            </a:p>
          </p:txBody>
        </p:sp>
        <p:sp>
          <p:nvSpPr>
            <p:cNvPr id="61" name="Text 6">
              <a:extLst>
                <a:ext uri="{FF2B5EF4-FFF2-40B4-BE49-F238E27FC236}">
                  <a16:creationId xmlns:a16="http://schemas.microsoft.com/office/drawing/2014/main" id="{7E8A1380-9F83-7F86-2A25-047BB463C78B}"/>
                </a:ext>
              </a:extLst>
            </p:cNvPr>
            <p:cNvSpPr/>
            <p:nvPr/>
          </p:nvSpPr>
          <p:spPr>
            <a:xfrm>
              <a:off x="6668008" y="2221992"/>
              <a:ext cx="1892808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03041"/>
                  </a:solidFill>
                  <a:latin typeface="Aptos" pitchFamily="34" charset="0"/>
                </a:rPr>
                <a:t>Average Age at Diagnosis</a:t>
              </a:r>
              <a:endParaRPr lang="en-US" dirty="0"/>
            </a:p>
          </p:txBody>
        </p:sp>
        <p:sp>
          <p:nvSpPr>
            <p:cNvPr id="62" name="Text 7">
              <a:extLst>
                <a:ext uri="{FF2B5EF4-FFF2-40B4-BE49-F238E27FC236}">
                  <a16:creationId xmlns:a16="http://schemas.microsoft.com/office/drawing/2014/main" id="{1F75DB9B-6149-78B0-B684-8C3267A42B4B}"/>
                </a:ext>
              </a:extLst>
            </p:cNvPr>
            <p:cNvSpPr/>
            <p:nvPr/>
          </p:nvSpPr>
          <p:spPr>
            <a:xfrm>
              <a:off x="5315712" y="3163937"/>
              <a:ext cx="128016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3600" b="1" dirty="0">
                  <a:solidFill>
                    <a:srgbClr val="C00000"/>
                  </a:solidFill>
                  <a:latin typeface="Aptos Display" pitchFamily="34" charset="0"/>
                  <a:ea typeface="Aptos Display" pitchFamily="34" charset="-122"/>
                  <a:cs typeface="Aptos Display" pitchFamily="34" charset="-120"/>
                </a:rPr>
                <a:t>10.6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63" name="Text 8">
              <a:extLst>
                <a:ext uri="{FF2B5EF4-FFF2-40B4-BE49-F238E27FC236}">
                  <a16:creationId xmlns:a16="http://schemas.microsoft.com/office/drawing/2014/main" id="{0D7633B7-D163-EBF5-C0E9-A6045F65C35D}"/>
                </a:ext>
              </a:extLst>
            </p:cNvPr>
            <p:cNvSpPr/>
            <p:nvPr/>
          </p:nvSpPr>
          <p:spPr>
            <a:xfrm>
              <a:off x="6668008" y="2977670"/>
              <a:ext cx="2029968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03041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Average Menstrual Period Length </a:t>
              </a:r>
              <a:endParaRPr lang="en-US" dirty="0"/>
            </a:p>
          </p:txBody>
        </p:sp>
        <p:sp>
          <p:nvSpPr>
            <p:cNvPr id="64" name="Text 9">
              <a:extLst>
                <a:ext uri="{FF2B5EF4-FFF2-40B4-BE49-F238E27FC236}">
                  <a16:creationId xmlns:a16="http://schemas.microsoft.com/office/drawing/2014/main" id="{D31E011F-CA29-1711-BD90-1C8CE025A8F3}"/>
                </a:ext>
              </a:extLst>
            </p:cNvPr>
            <p:cNvSpPr/>
            <p:nvPr/>
          </p:nvSpPr>
          <p:spPr>
            <a:xfrm>
              <a:off x="5955792" y="3977415"/>
              <a:ext cx="128016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3600" b="1" dirty="0">
                  <a:solidFill>
                    <a:srgbClr val="D39B2C"/>
                  </a:solidFill>
                  <a:latin typeface="Aptos Display" pitchFamily="34" charset="0"/>
                  <a:ea typeface="Aptos Display" pitchFamily="34" charset="-122"/>
                  <a:cs typeface="Aptos Display" pitchFamily="34" charset="-120"/>
                </a:rPr>
                <a:t>9</a:t>
              </a:r>
              <a:endParaRPr lang="en-US" sz="3600" dirty="0">
                <a:solidFill>
                  <a:srgbClr val="D39B2C"/>
                </a:solidFill>
              </a:endParaRPr>
            </a:p>
          </p:txBody>
        </p:sp>
        <p:sp>
          <p:nvSpPr>
            <p:cNvPr id="65" name="Text 10">
              <a:extLst>
                <a:ext uri="{FF2B5EF4-FFF2-40B4-BE49-F238E27FC236}">
                  <a16:creationId xmlns:a16="http://schemas.microsoft.com/office/drawing/2014/main" id="{2C5A20E6-B10E-8163-71D3-C0150849666B}"/>
                </a:ext>
              </a:extLst>
            </p:cNvPr>
            <p:cNvSpPr/>
            <p:nvPr/>
          </p:nvSpPr>
          <p:spPr>
            <a:xfrm>
              <a:off x="6669024" y="3895344"/>
              <a:ext cx="1892808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/>
                <a:t>Emergency Room visits in the past 12 months</a:t>
              </a:r>
            </a:p>
          </p:txBody>
        </p:sp>
      </p:grpSp>
      <p:sp>
        <p:nvSpPr>
          <p:cNvPr id="70" name="Text 10">
            <a:extLst>
              <a:ext uri="{FF2B5EF4-FFF2-40B4-BE49-F238E27FC236}">
                <a16:creationId xmlns:a16="http://schemas.microsoft.com/office/drawing/2014/main" id="{2D11080F-4079-C79F-6666-6CEBEAC9B528}"/>
              </a:ext>
            </a:extLst>
          </p:cNvPr>
          <p:cNvSpPr/>
          <p:nvPr/>
        </p:nvSpPr>
        <p:spPr>
          <a:xfrm>
            <a:off x="6628384" y="3986785"/>
            <a:ext cx="189280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/>
              <a:t>up to</a:t>
            </a:r>
          </a:p>
        </p:txBody>
      </p:sp>
    </p:spTree>
    <p:extLst>
      <p:ext uri="{BB962C8B-B14F-4D97-AF65-F5344CB8AC3E}">
        <p14:creationId xmlns:p14="http://schemas.microsoft.com/office/powerpoint/2010/main" val="162649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">
            <a:extLst>
              <a:ext uri="{FF2B5EF4-FFF2-40B4-BE49-F238E27FC236}">
                <a16:creationId xmlns:a16="http://schemas.microsoft.com/office/drawing/2014/main" id="{BB045E1E-A163-ED40-6725-F27DCBE4E2ED}"/>
              </a:ext>
            </a:extLst>
          </p:cNvPr>
          <p:cNvSpPr/>
          <p:nvPr/>
        </p:nvSpPr>
        <p:spPr>
          <a:xfrm>
            <a:off x="6096000" y="1179576"/>
            <a:ext cx="5943600" cy="5486400"/>
          </a:xfrm>
          <a:prstGeom prst="roundRect">
            <a:avLst>
              <a:gd name="adj" fmla="val 1024"/>
            </a:avLst>
          </a:prstGeom>
          <a:solidFill>
            <a:srgbClr val="008080">
              <a:alpha val="7000"/>
            </a:srgbClr>
          </a:solidFill>
          <a:ln w="13970">
            <a:solidFill>
              <a:srgbClr val="CFE0F4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">
            <a:extLst>
              <a:ext uri="{FF2B5EF4-FFF2-40B4-BE49-F238E27FC236}">
                <a16:creationId xmlns:a16="http://schemas.microsoft.com/office/drawing/2014/main" id="{DC3FB260-C5CE-3E4C-D591-CCDC4F9EB900}"/>
              </a:ext>
            </a:extLst>
          </p:cNvPr>
          <p:cNvSpPr/>
          <p:nvPr/>
        </p:nvSpPr>
        <p:spPr>
          <a:xfrm>
            <a:off x="152400" y="1179576"/>
            <a:ext cx="5943600" cy="5486400"/>
          </a:xfrm>
          <a:prstGeom prst="roundRect">
            <a:avLst>
              <a:gd name="adj" fmla="val 1024"/>
            </a:avLst>
          </a:prstGeom>
          <a:solidFill>
            <a:srgbClr val="FFFDF8"/>
          </a:solidFill>
          <a:ln w="13970">
            <a:solidFill>
              <a:srgbClr val="EADCB8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27304-0499-3B54-EE97-29A100E0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7" r="4316"/>
          <a:stretch>
            <a:fillRect/>
          </a:stretch>
        </p:blipFill>
        <p:spPr>
          <a:xfrm>
            <a:off x="227497" y="2160999"/>
            <a:ext cx="5679314" cy="3523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331D4-CC51-54A3-35D2-7A250135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892" y="2160999"/>
            <a:ext cx="5489815" cy="3252713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A39124A9-B97C-5307-3073-208664C2B822}"/>
              </a:ext>
            </a:extLst>
          </p:cNvPr>
          <p:cNvSpPr/>
          <p:nvPr/>
        </p:nvSpPr>
        <p:spPr>
          <a:xfrm>
            <a:off x="450024" y="360899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Women’s Module</a:t>
            </a:r>
            <a:endParaRPr lang="en-US" sz="3200" dirty="0">
              <a:solidFill>
                <a:srgbClr val="0A6B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">
            <a:extLst>
              <a:ext uri="{FF2B5EF4-FFF2-40B4-BE49-F238E27FC236}">
                <a16:creationId xmlns:a16="http://schemas.microsoft.com/office/drawing/2014/main" id="{1017457D-0440-C241-47BE-CBD30B543940}"/>
              </a:ext>
            </a:extLst>
          </p:cNvPr>
          <p:cNvSpPr/>
          <p:nvPr/>
        </p:nvSpPr>
        <p:spPr>
          <a:xfrm>
            <a:off x="6096000" y="1179576"/>
            <a:ext cx="5943600" cy="5486400"/>
          </a:xfrm>
          <a:prstGeom prst="roundRect">
            <a:avLst>
              <a:gd name="adj" fmla="val 1024"/>
            </a:avLst>
          </a:prstGeom>
          <a:solidFill>
            <a:srgbClr val="008080">
              <a:alpha val="7000"/>
            </a:srgbClr>
          </a:solidFill>
          <a:ln w="13970">
            <a:solidFill>
              <a:srgbClr val="CFE0F4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7B912ABD-C63C-E2D5-FDD5-F04A4169135C}"/>
              </a:ext>
            </a:extLst>
          </p:cNvPr>
          <p:cNvSpPr/>
          <p:nvPr/>
        </p:nvSpPr>
        <p:spPr>
          <a:xfrm>
            <a:off x="152400" y="1179576"/>
            <a:ext cx="5943600" cy="5486400"/>
          </a:xfrm>
          <a:prstGeom prst="roundRect">
            <a:avLst>
              <a:gd name="adj" fmla="val 1024"/>
            </a:avLst>
          </a:prstGeom>
          <a:solidFill>
            <a:srgbClr val="FFFDF8"/>
          </a:solidFill>
          <a:ln w="13970">
            <a:solidFill>
              <a:srgbClr val="EADCB8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ED044-7052-B585-FDF5-656E16A2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071" y="1956030"/>
            <a:ext cx="5721458" cy="39191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3E2463-920B-4B0F-0A04-40E7768C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1" y="1970328"/>
            <a:ext cx="5721458" cy="3904895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52FBFD8E-2C46-B06E-4F37-555BCCBC4D87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Rare Disease</a:t>
            </a:r>
            <a:endParaRPr lang="en-US" sz="3200" dirty="0">
              <a:solidFill>
                <a:srgbClr val="0A6B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7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470">
            <a:alpha val="183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26DE18-829D-8860-5C44-1732924C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61" y="464492"/>
            <a:ext cx="7772400" cy="3114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F28532-B926-8CA6-8F56-1E1BEB1F9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45" y="3823923"/>
            <a:ext cx="77724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470">
            <a:alpha val="181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6838E7-3CF8-C6BD-D4CB-283A6794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8" y="288399"/>
            <a:ext cx="7403795" cy="2517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6274D-E857-2B7E-AA6D-F5C3785F1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57798"/>
            <a:ext cx="7772400" cy="37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47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DC990-D13A-962F-1ADF-FD3F4DA2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23" y="428220"/>
            <a:ext cx="7772400" cy="5816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9AF620-1592-428A-9402-78CB8640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7772400" cy="6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0094C-2449-2F18-E073-E48DA197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48640"/>
            <a:ext cx="7772400" cy="610936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BE5B89E0-D076-96FC-8DB1-2EAA093E2C13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VWD Module</a:t>
            </a:r>
            <a:endParaRPr lang="en-US" sz="3200" dirty="0">
              <a:solidFill>
                <a:srgbClr val="0A6B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9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34ECE3-B5C0-D351-95AD-B4CC725584C6}"/>
              </a:ext>
            </a:extLst>
          </p:cNvPr>
          <p:cNvSpPr txBox="1"/>
          <p:nvPr/>
        </p:nvSpPr>
        <p:spPr>
          <a:xfrm>
            <a:off x="0" y="5743968"/>
            <a:ext cx="2397211" cy="1062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 diagram of treatment and treatment&#10;&#10;AI-generated content may be incorrect.">
            <a:extLst>
              <a:ext uri="{FF2B5EF4-FFF2-40B4-BE49-F238E27FC236}">
                <a16:creationId xmlns:a16="http://schemas.microsoft.com/office/drawing/2014/main" id="{97FF27ED-4A14-5A03-EBEB-9767B067A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08" y="34131"/>
            <a:ext cx="9052983" cy="6789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64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58A0F4-22F7-D968-0DEA-8D4E23D65E29}"/>
              </a:ext>
            </a:extLst>
          </p:cNvPr>
          <p:cNvSpPr txBox="1"/>
          <p:nvPr/>
        </p:nvSpPr>
        <p:spPr>
          <a:xfrm>
            <a:off x="101600" y="6110514"/>
            <a:ext cx="1988457" cy="52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2AC82-39C1-F96B-9257-ED8E2AB1F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65" y="0"/>
            <a:ext cx="9126069" cy="70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9137-9AEE-2887-BD86-11042E98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9C57E9F-0BF8-F6E2-6C2A-64F546256386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VWD Module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50BD193C-B7A5-4A13-AED1-857337849D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19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389C4E-5091-F575-A040-F9BFEDD4E4E4}"/>
              </a:ext>
            </a:extLst>
          </p:cNvPr>
          <p:cNvGrpSpPr/>
          <p:nvPr/>
        </p:nvGrpSpPr>
        <p:grpSpPr>
          <a:xfrm>
            <a:off x="570102" y="1152144"/>
            <a:ext cx="11037350" cy="5321808"/>
            <a:chOff x="4681728" y="1225296"/>
            <a:chExt cx="11037350" cy="532180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722AEC02-2A0D-814C-2ED8-6ABDE3246B61}"/>
                </a:ext>
              </a:extLst>
            </p:cNvPr>
            <p:cNvSpPr/>
            <p:nvPr/>
          </p:nvSpPr>
          <p:spPr>
            <a:xfrm>
              <a:off x="4681728" y="1225296"/>
              <a:ext cx="11037350" cy="5321808"/>
            </a:xfrm>
            <a:prstGeom prst="roundRect">
              <a:avLst>
                <a:gd name="adj" fmla="val 1031"/>
              </a:avLst>
            </a:prstGeom>
            <a:solidFill>
              <a:srgbClr val="008080">
                <a:alpha val="7000"/>
              </a:srgbClr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Text 48">
              <a:extLst>
                <a:ext uri="{FF2B5EF4-FFF2-40B4-BE49-F238E27FC236}">
                  <a16:creationId xmlns:a16="http://schemas.microsoft.com/office/drawing/2014/main" id="{D4D8EBCF-6F45-4233-E77C-745981D96AFC}"/>
                </a:ext>
              </a:extLst>
            </p:cNvPr>
            <p:cNvSpPr/>
            <p:nvPr/>
          </p:nvSpPr>
          <p:spPr>
            <a:xfrm>
              <a:off x="4956048" y="5614416"/>
              <a:ext cx="5852160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endParaRPr lang="en-US" sz="1160" dirty="0"/>
            </a:p>
          </p:txBody>
        </p:sp>
      </p:grp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0B8D0A93-731D-5C36-7640-C6296D7FE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5704" r="4062" b="3046"/>
          <a:stretch/>
        </p:blipFill>
        <p:spPr bwMode="auto">
          <a:xfrm>
            <a:off x="2526892" y="1300977"/>
            <a:ext cx="6640318" cy="4977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399DF56-5301-3E1C-4C2B-D298D64CBE5F}"/>
              </a:ext>
            </a:extLst>
          </p:cNvPr>
          <p:cNvSpPr/>
          <p:nvPr/>
        </p:nvSpPr>
        <p:spPr>
          <a:xfrm rot="8754636">
            <a:off x="9038898" y="2698989"/>
            <a:ext cx="1553752" cy="286509"/>
          </a:xfrm>
          <a:prstGeom prst="rightArrow">
            <a:avLst/>
          </a:prstGeom>
          <a:solidFill>
            <a:srgbClr val="D39B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F298E5E-E6A5-0E94-5B5E-0024A45B7939}"/>
              </a:ext>
            </a:extLst>
          </p:cNvPr>
          <p:cNvSpPr/>
          <p:nvPr/>
        </p:nvSpPr>
        <p:spPr>
          <a:xfrm rot="9139169">
            <a:off x="8932950" y="5176211"/>
            <a:ext cx="1553752" cy="286509"/>
          </a:xfrm>
          <a:prstGeom prst="rightArrow">
            <a:avLst/>
          </a:prstGeom>
          <a:solidFill>
            <a:srgbClr val="D39B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FC95-43EE-0750-E490-98B3AB33647C}"/>
              </a:ext>
            </a:extLst>
          </p:cNvPr>
          <p:cNvSpPr txBox="1"/>
          <p:nvPr/>
        </p:nvSpPr>
        <p:spPr>
          <a:xfrm>
            <a:off x="9771657" y="1458475"/>
            <a:ext cx="177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14A53"/>
                </a:solidFill>
              </a:rPr>
              <a:t>Interview People with VWD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2DCD1-09EC-568B-4B0D-6E23922B20D2}"/>
              </a:ext>
            </a:extLst>
          </p:cNvPr>
          <p:cNvSpPr txBox="1"/>
          <p:nvPr/>
        </p:nvSpPr>
        <p:spPr>
          <a:xfrm>
            <a:off x="10151842" y="4534796"/>
            <a:ext cx="177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14A53"/>
                </a:solidFill>
              </a:rPr>
              <a:t>Test new questions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E4C366B-32CB-9434-D830-7347B2F88C31}"/>
              </a:ext>
            </a:extLst>
          </p:cNvPr>
          <p:cNvSpPr/>
          <p:nvPr/>
        </p:nvSpPr>
        <p:spPr>
          <a:xfrm rot="1880023">
            <a:off x="1203843" y="4623847"/>
            <a:ext cx="1553752" cy="286509"/>
          </a:xfrm>
          <a:prstGeom prst="rightArrow">
            <a:avLst/>
          </a:prstGeom>
          <a:solidFill>
            <a:srgbClr val="D39B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AD54E-A9F6-EE24-B2AF-646CA3030D9F}"/>
              </a:ext>
            </a:extLst>
          </p:cNvPr>
          <p:cNvSpPr txBox="1"/>
          <p:nvPr/>
        </p:nvSpPr>
        <p:spPr>
          <a:xfrm>
            <a:off x="477463" y="3327852"/>
            <a:ext cx="177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14A53"/>
                </a:solidFill>
              </a:rPr>
              <a:t>Include new questions in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0D8B4-AC8B-F1AC-1E1B-1735BBB58C9D}"/>
              </a:ext>
            </a:extLst>
          </p:cNvPr>
          <p:cNvSpPr txBox="1"/>
          <p:nvPr/>
        </p:nvSpPr>
        <p:spPr>
          <a:xfrm>
            <a:off x="477463" y="1300977"/>
            <a:ext cx="177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14A53"/>
                </a:solidFill>
              </a:rPr>
              <a:t>What do we know?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BB710A2-43CA-71D5-F6C8-BD512E399CAC}"/>
              </a:ext>
            </a:extLst>
          </p:cNvPr>
          <p:cNvSpPr/>
          <p:nvPr/>
        </p:nvSpPr>
        <p:spPr>
          <a:xfrm rot="21130237">
            <a:off x="2081412" y="1711682"/>
            <a:ext cx="1992344" cy="279174"/>
          </a:xfrm>
          <a:prstGeom prst="rightArrow">
            <a:avLst/>
          </a:prstGeom>
          <a:solidFill>
            <a:srgbClr val="D39B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Agenda and Speaker Information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11480" y="626364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7A8D93"/>
                </a:solidFill>
              </a:rPr>
              <a:t>Breakfast meeting program and featured speakers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48640" y="1097280"/>
            <a:ext cx="6903720" cy="5394960"/>
          </a:xfrm>
          <a:prstGeom prst="roundRect">
            <a:avLst>
              <a:gd name="adj" fmla="val 847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7635240" y="1097280"/>
            <a:ext cx="3977640" cy="5394960"/>
          </a:xfrm>
          <a:prstGeom prst="roundRect">
            <a:avLst>
              <a:gd name="adj" fmla="val 1149"/>
            </a:avLst>
          </a:prstGeom>
          <a:solidFill>
            <a:srgbClr val="FCFBF8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841248" y="1353312"/>
            <a:ext cx="21031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69B3"/>
                </a:solidFill>
              </a:rPr>
              <a:t>Meeting Agenda</a:t>
            </a:r>
            <a:endParaRPr lang="en-US" sz="1600" dirty="0">
              <a:solidFill>
                <a:srgbClr val="0E69B3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969264" y="1778508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15" name="Text 11"/>
          <p:cNvSpPr/>
          <p:nvPr/>
        </p:nvSpPr>
        <p:spPr>
          <a:xfrm>
            <a:off x="969264" y="2272284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969264" y="2766060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969264" y="3259836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24" name="Text 20"/>
          <p:cNvSpPr/>
          <p:nvPr/>
        </p:nvSpPr>
        <p:spPr>
          <a:xfrm>
            <a:off x="969264" y="3753612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27" name="Text 23"/>
          <p:cNvSpPr/>
          <p:nvPr/>
        </p:nvSpPr>
        <p:spPr>
          <a:xfrm>
            <a:off x="969264" y="4247388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969264" y="4741164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33" name="Text 29"/>
          <p:cNvSpPr/>
          <p:nvPr/>
        </p:nvSpPr>
        <p:spPr>
          <a:xfrm>
            <a:off x="969264" y="5234940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36" name="Text 32"/>
          <p:cNvSpPr/>
          <p:nvPr/>
        </p:nvSpPr>
        <p:spPr>
          <a:xfrm>
            <a:off x="969264" y="5728716"/>
            <a:ext cx="109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38" name="Text 34"/>
          <p:cNvSpPr/>
          <p:nvPr/>
        </p:nvSpPr>
        <p:spPr>
          <a:xfrm>
            <a:off x="7882128" y="1353312"/>
            <a:ext cx="2286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69B3"/>
                </a:solidFill>
              </a:rPr>
              <a:t>Featured Speakers</a:t>
            </a:r>
            <a:endParaRPr lang="en-US" sz="1600" dirty="0">
              <a:solidFill>
                <a:srgbClr val="0E69B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F63221-0902-2B91-9FD3-08A9B7BA16CB}"/>
              </a:ext>
            </a:extLst>
          </p:cNvPr>
          <p:cNvGrpSpPr/>
          <p:nvPr/>
        </p:nvGrpSpPr>
        <p:grpSpPr>
          <a:xfrm>
            <a:off x="7882128" y="1755648"/>
            <a:ext cx="3493008" cy="1143000"/>
            <a:chOff x="7882128" y="1755648"/>
            <a:chExt cx="3493008" cy="1143000"/>
          </a:xfrm>
        </p:grpSpPr>
        <p:sp>
          <p:nvSpPr>
            <p:cNvPr id="39" name="Shape 35"/>
            <p:cNvSpPr/>
            <p:nvPr/>
          </p:nvSpPr>
          <p:spPr>
            <a:xfrm>
              <a:off x="7882128" y="1755648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0A6B78">
                <a:alpha val="7000"/>
              </a:srgbClr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Text 36"/>
            <p:cNvSpPr/>
            <p:nvPr/>
          </p:nvSpPr>
          <p:spPr>
            <a:xfrm>
              <a:off x="8083296" y="1901952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290" b="1" dirty="0">
                  <a:solidFill>
                    <a:srgbClr val="084E58"/>
                  </a:solidFill>
                </a:rPr>
                <a:t>Mark W. Skinner</a:t>
              </a:r>
              <a:endParaRPr lang="en-US" sz="1290" dirty="0"/>
            </a:p>
          </p:txBody>
        </p:sp>
        <p:sp>
          <p:nvSpPr>
            <p:cNvPr id="41" name="Text 37"/>
            <p:cNvSpPr/>
            <p:nvPr/>
          </p:nvSpPr>
          <p:spPr>
            <a:xfrm>
              <a:off x="8083296" y="2121408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950" dirty="0">
                  <a:solidFill>
                    <a:srgbClr val="314B53"/>
                  </a:solidFill>
                </a:rPr>
                <a:t>President/CEO, Institute for Policy Advancement, Ltd.; President/CEO, Patient Outcomes Research Group Ltd.</a:t>
              </a:r>
              <a:endParaRPr lang="en-US" sz="9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FD046E-397D-DFB7-E744-304BFE779B54}"/>
              </a:ext>
            </a:extLst>
          </p:cNvPr>
          <p:cNvGrpSpPr/>
          <p:nvPr/>
        </p:nvGrpSpPr>
        <p:grpSpPr>
          <a:xfrm>
            <a:off x="7882128" y="3072384"/>
            <a:ext cx="3493008" cy="1143000"/>
            <a:chOff x="7882128" y="3072384"/>
            <a:chExt cx="3493008" cy="1143000"/>
          </a:xfrm>
        </p:grpSpPr>
        <p:sp>
          <p:nvSpPr>
            <p:cNvPr id="42" name="Shape 38"/>
            <p:cNvSpPr/>
            <p:nvPr/>
          </p:nvSpPr>
          <p:spPr>
            <a:xfrm>
              <a:off x="7882128" y="3072384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F7EEE0"/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39"/>
            <p:cNvSpPr/>
            <p:nvPr/>
          </p:nvSpPr>
          <p:spPr>
            <a:xfrm>
              <a:off x="8083296" y="3218688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290" b="1" dirty="0">
                  <a:solidFill>
                    <a:srgbClr val="D39B2C"/>
                  </a:solidFill>
                </a:rPr>
                <a:t>Elizabeth Clearfield</a:t>
              </a:r>
              <a:endParaRPr lang="en-US" sz="1290" dirty="0"/>
            </a:p>
          </p:txBody>
        </p:sp>
        <p:sp>
          <p:nvSpPr>
            <p:cNvPr id="44" name="Text 40"/>
            <p:cNvSpPr/>
            <p:nvPr/>
          </p:nvSpPr>
          <p:spPr>
            <a:xfrm>
              <a:off x="8083296" y="3438144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950" dirty="0">
                  <a:solidFill>
                    <a:srgbClr val="314B53"/>
                  </a:solidFill>
                </a:rPr>
                <a:t>Senior Research Manager, Institute for Policy Advancement, Ltd.</a:t>
              </a:r>
              <a:endParaRPr lang="en-US" sz="950" dirty="0"/>
            </a:p>
            <a:p>
              <a:pPr marL="0" indent="0">
                <a:buNone/>
              </a:pPr>
              <a:r>
                <a:rPr lang="en-US" sz="950" dirty="0">
                  <a:solidFill>
                    <a:srgbClr val="314B53"/>
                  </a:solidFill>
                </a:rPr>
                <a:t>EClearfield@ipaltd.com</a:t>
              </a:r>
              <a:endParaRPr lang="en-US" sz="9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D1D6C6-EE18-E4CF-297E-6F22A4E94CCE}"/>
              </a:ext>
            </a:extLst>
          </p:cNvPr>
          <p:cNvGrpSpPr/>
          <p:nvPr/>
        </p:nvGrpSpPr>
        <p:grpSpPr>
          <a:xfrm>
            <a:off x="7882128" y="4389120"/>
            <a:ext cx="3493008" cy="1143000"/>
            <a:chOff x="7882128" y="4389120"/>
            <a:chExt cx="3493008" cy="1143000"/>
          </a:xfrm>
        </p:grpSpPr>
        <p:sp>
          <p:nvSpPr>
            <p:cNvPr id="45" name="Shape 41"/>
            <p:cNvSpPr/>
            <p:nvPr/>
          </p:nvSpPr>
          <p:spPr>
            <a:xfrm>
              <a:off x="7882128" y="4389120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C00000">
                <a:alpha val="7000"/>
              </a:srgbClr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42"/>
            <p:cNvSpPr/>
            <p:nvPr/>
          </p:nvSpPr>
          <p:spPr>
            <a:xfrm>
              <a:off x="8083296" y="4535424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290" b="1" dirty="0">
                  <a:solidFill>
                    <a:srgbClr val="C00000"/>
                  </a:solidFill>
                </a:rPr>
                <a:t>Arun Keepanasseril</a:t>
              </a:r>
              <a:endParaRPr lang="en-US" sz="1290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 43"/>
            <p:cNvSpPr/>
            <p:nvPr/>
          </p:nvSpPr>
          <p:spPr>
            <a:xfrm>
              <a:off x="8083296" y="4754880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950" dirty="0">
                  <a:solidFill>
                    <a:srgbClr val="314B53"/>
                  </a:solidFill>
                </a:rPr>
                <a:t>Director of Operations, Canadian Bleeding Disorder Registry; Assistant Clinical Professor (Adjunct)</a:t>
              </a:r>
              <a:endParaRPr lang="en-US" sz="950" dirty="0"/>
            </a:p>
            <a:p>
              <a:pPr marL="0" indent="0">
                <a:buNone/>
              </a:pPr>
              <a:r>
                <a:rPr lang="en-US" sz="950" dirty="0">
                  <a:solidFill>
                    <a:srgbClr val="314B53"/>
                  </a:solidFill>
                </a:rPr>
                <a:t>Keeppaa@mcmaster.ca</a:t>
              </a:r>
              <a:endParaRPr lang="en-US" sz="950" dirty="0"/>
            </a:p>
          </p:txBody>
        </p:sp>
      </p:grpSp>
      <p:sp>
        <p:nvSpPr>
          <p:cNvPr id="48" name="Shape 44"/>
          <p:cNvSpPr/>
          <p:nvPr/>
        </p:nvSpPr>
        <p:spPr>
          <a:xfrm>
            <a:off x="8010144" y="5742432"/>
            <a:ext cx="274320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5"/>
          <p:cNvSpPr/>
          <p:nvPr/>
        </p:nvSpPr>
        <p:spPr>
          <a:xfrm>
            <a:off x="7966914" y="5870448"/>
            <a:ext cx="2066544" cy="1097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7A8D93"/>
                </a:solidFill>
              </a:rPr>
              <a:t>NMO and Dashboard Contact</a:t>
            </a:r>
            <a:endParaRPr lang="en-US" sz="950" dirty="0"/>
          </a:p>
        </p:txBody>
      </p:sp>
      <p:sp>
        <p:nvSpPr>
          <p:cNvPr id="50" name="Text 46"/>
          <p:cNvSpPr/>
          <p:nvPr/>
        </p:nvSpPr>
        <p:spPr>
          <a:xfrm>
            <a:off x="8083296" y="601675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40" dirty="0">
                <a:solidFill>
                  <a:srgbClr val="314B53"/>
                </a:solidFill>
              </a:rPr>
              <a:t>Alexandra (Sasha) Kucher</a:t>
            </a:r>
            <a:endParaRPr lang="en-US" sz="940" dirty="0"/>
          </a:p>
          <a:p>
            <a:pPr marL="0" indent="0">
              <a:buNone/>
            </a:pPr>
            <a:r>
              <a:rPr lang="en-US" sz="940" dirty="0">
                <a:solidFill>
                  <a:srgbClr val="314B53"/>
                </a:solidFill>
              </a:rPr>
              <a:t>Senior Research Data Manager</a:t>
            </a:r>
            <a:endParaRPr lang="en-US" sz="940" dirty="0"/>
          </a:p>
          <a:p>
            <a:pPr marL="0" indent="0">
              <a:buNone/>
            </a:pPr>
            <a:r>
              <a:rPr lang="en-US" sz="940" dirty="0">
                <a:solidFill>
                  <a:srgbClr val="314B53"/>
                </a:solidFill>
              </a:rPr>
              <a:t>AKucher@probestudy.org</a:t>
            </a:r>
            <a:endParaRPr lang="en-US" sz="940" dirty="0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353BACF2-A62E-8ADE-6193-FAEA09368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72312"/>
              </p:ext>
            </p:extLst>
          </p:nvPr>
        </p:nvGraphicFramePr>
        <p:xfrm>
          <a:off x="969264" y="1864755"/>
          <a:ext cx="6163056" cy="4202179"/>
        </p:xfrm>
        <a:graphic>
          <a:graphicData uri="http://schemas.openxmlformats.org/drawingml/2006/table">
            <a:tbl>
              <a:tblPr firstRow="1" firstCol="1" bandRow="1"/>
              <a:tblGrid>
                <a:gridCol w="1891337">
                  <a:extLst>
                    <a:ext uri="{9D8B030D-6E8A-4147-A177-3AD203B41FA5}">
                      <a16:colId xmlns:a16="http://schemas.microsoft.com/office/drawing/2014/main" val="3033220091"/>
                    </a:ext>
                  </a:extLst>
                </a:gridCol>
                <a:gridCol w="4271719">
                  <a:extLst>
                    <a:ext uri="{9D8B030D-6E8A-4147-A177-3AD203B41FA5}">
                      <a16:colId xmlns:a16="http://schemas.microsoft.com/office/drawing/2014/main" val="334447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Welcome and Opening Remarks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Mark Skinner welcomes attendees and sets the stage for a conversation focused on collaboration, innovation, and patient voice.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689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Speaker Introductions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Brief introductions of presenters and contributors to frame the session and areas of expertise.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29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PROBE Enhancements</a:t>
                      </a:r>
                      <a:endParaRPr lang="en-US" sz="14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Elizabeth Clearfield shares recent developments in PROBE, including progress related to VWD, rare bleeding disorders, and women and girls with bleeding disorders.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550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Global Research in Action</a:t>
                      </a:r>
                      <a:endParaRPr lang="en-US" sz="14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Examples from participating countries, including Brazil and Kyrgyzstan, illustrating the expanding international footprint and value of PROBE implementation.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540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Debut of the New PROBE Dashboard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Mark Skinner shows a first look at the refined dashboard experience, designed to make data more accessible, engaging, and actionable for stakeholders.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660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Updates from WAPPS and Calibra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Arun </a:t>
                      </a:r>
                      <a:r>
                        <a:rPr lang="en-US" sz="1200" dirty="0" err="1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Keepanasseril</a:t>
                      </a: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 presents new developments across the WAPPS and Calibra platforms and their relevance to the community.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233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5F73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Discussion and Q&amp;A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B3034"/>
                          </a:solidFill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Latha" panose="020B0604020202020204" pitchFamily="34" charset="0"/>
                        </a:rPr>
                        <a:t>Open discussion with attendees to exchange ideas, answer questions, and explore opportunities for partnership and impact.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7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5896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CA60-D55A-0404-3969-FB015266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A2F798B-FAED-2C5E-DD71-D3CC228B60CD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VWD Module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18E84611-29B4-48D0-403B-0124B88DDC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20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173932-0A5C-CF97-204E-F853B86E3406}"/>
              </a:ext>
            </a:extLst>
          </p:cNvPr>
          <p:cNvGrpSpPr/>
          <p:nvPr/>
        </p:nvGrpSpPr>
        <p:grpSpPr>
          <a:xfrm>
            <a:off x="570102" y="1152144"/>
            <a:ext cx="11037350" cy="5321808"/>
            <a:chOff x="4681728" y="1225296"/>
            <a:chExt cx="11037350" cy="532180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3B87C6B6-333C-CA4B-1C0A-59EEC729DC41}"/>
                </a:ext>
              </a:extLst>
            </p:cNvPr>
            <p:cNvSpPr/>
            <p:nvPr/>
          </p:nvSpPr>
          <p:spPr>
            <a:xfrm>
              <a:off x="4681728" y="1225296"/>
              <a:ext cx="11037350" cy="5321808"/>
            </a:xfrm>
            <a:prstGeom prst="roundRect">
              <a:avLst>
                <a:gd name="adj" fmla="val 1031"/>
              </a:avLst>
            </a:prstGeom>
            <a:solidFill>
              <a:srgbClr val="008080">
                <a:alpha val="7000"/>
              </a:srgbClr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Text 48">
              <a:extLst>
                <a:ext uri="{FF2B5EF4-FFF2-40B4-BE49-F238E27FC236}">
                  <a16:creationId xmlns:a16="http://schemas.microsoft.com/office/drawing/2014/main" id="{8BC51174-B541-D18B-CF56-1E0897311861}"/>
                </a:ext>
              </a:extLst>
            </p:cNvPr>
            <p:cNvSpPr/>
            <p:nvPr/>
          </p:nvSpPr>
          <p:spPr>
            <a:xfrm>
              <a:off x="4956048" y="5614416"/>
              <a:ext cx="5852160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endParaRPr lang="en-US" sz="116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4A153-51A3-3814-1AE2-F2276B13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55" t="4173" r="2993" b="5093"/>
          <a:stretch>
            <a:fillRect/>
          </a:stretch>
        </p:blipFill>
        <p:spPr>
          <a:xfrm>
            <a:off x="2601835" y="922914"/>
            <a:ext cx="6683530" cy="57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7FBC0-D2C7-9DB9-AAD7-5F3E1B98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2">
            <a:extLst>
              <a:ext uri="{FF2B5EF4-FFF2-40B4-BE49-F238E27FC236}">
                <a16:creationId xmlns:a16="http://schemas.microsoft.com/office/drawing/2014/main" id="{61D3D0DB-33ED-0E02-13C1-7349E58CC30B}"/>
              </a:ext>
            </a:extLst>
          </p:cNvPr>
          <p:cNvSpPr/>
          <p:nvPr/>
        </p:nvSpPr>
        <p:spPr>
          <a:xfrm>
            <a:off x="7924134" y="1092270"/>
            <a:ext cx="3822192" cy="5321808"/>
          </a:xfrm>
          <a:prstGeom prst="roundRect">
            <a:avLst>
              <a:gd name="adj" fmla="val 1435"/>
            </a:avLst>
          </a:prstGeom>
          <a:solidFill>
            <a:srgbClr val="FFFFFF"/>
          </a:solidFill>
          <a:ln w="13970">
            <a:solidFill>
              <a:srgbClr val="D9E3EE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99427BAC-FE8D-3FBF-09F0-F46EAD9815D9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VWD Module</a:t>
            </a:r>
            <a:endParaRPr lang="en-US" sz="3200" dirty="0">
              <a:solidFill>
                <a:srgbClr val="0A6B78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19DF95-00A0-F111-B90C-C20F82CD254F}"/>
              </a:ext>
            </a:extLst>
          </p:cNvPr>
          <p:cNvGrpSpPr/>
          <p:nvPr/>
        </p:nvGrpSpPr>
        <p:grpSpPr>
          <a:xfrm>
            <a:off x="8064344" y="1362977"/>
            <a:ext cx="3343175" cy="4735196"/>
            <a:chOff x="632461" y="1501012"/>
            <a:chExt cx="3343175" cy="4735196"/>
          </a:xfrm>
        </p:grpSpPr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7FEF0CD4-CF55-0B63-C7F7-17B401EF79B5}"/>
                </a:ext>
              </a:extLst>
            </p:cNvPr>
            <p:cNvSpPr/>
            <p:nvPr/>
          </p:nvSpPr>
          <p:spPr>
            <a:xfrm>
              <a:off x="632461" y="1501012"/>
              <a:ext cx="2103120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E69B3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Participants</a:t>
              </a:r>
              <a:endParaRPr lang="en-US" sz="1300" dirty="0"/>
            </a:p>
          </p:txBody>
        </p:sp>
        <p:sp>
          <p:nvSpPr>
            <p:cNvPr id="17" name="Shape 15">
              <a:extLst>
                <a:ext uri="{FF2B5EF4-FFF2-40B4-BE49-F238E27FC236}">
                  <a16:creationId xmlns:a16="http://schemas.microsoft.com/office/drawing/2014/main" id="{CEF863D2-D4F9-ACB7-9F6C-28BF9F8CB6A2}"/>
                </a:ext>
              </a:extLst>
            </p:cNvPr>
            <p:cNvSpPr/>
            <p:nvPr/>
          </p:nvSpPr>
          <p:spPr>
            <a:xfrm>
              <a:off x="820956" y="6236208"/>
              <a:ext cx="3154680" cy="0"/>
            </a:xfrm>
            <a:prstGeom prst="line">
              <a:avLst/>
            </a:prstGeom>
            <a:noFill/>
            <a:ln w="25400">
              <a:solidFill>
                <a:srgbClr val="D89A1A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D44F8E65-BDDB-7C2A-B56C-7545C28160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21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DDD0CB-1E46-4D56-8EDD-2C927408B51D}"/>
              </a:ext>
            </a:extLst>
          </p:cNvPr>
          <p:cNvGrpSpPr/>
          <p:nvPr/>
        </p:nvGrpSpPr>
        <p:grpSpPr>
          <a:xfrm>
            <a:off x="201519" y="1092270"/>
            <a:ext cx="7482385" cy="5321808"/>
            <a:chOff x="4306217" y="1225296"/>
            <a:chExt cx="7482385" cy="532180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6D363949-A6E8-0038-4343-7C61F19076DF}"/>
                </a:ext>
              </a:extLst>
            </p:cNvPr>
            <p:cNvSpPr/>
            <p:nvPr/>
          </p:nvSpPr>
          <p:spPr>
            <a:xfrm>
              <a:off x="4306217" y="1225296"/>
              <a:ext cx="7482385" cy="5321808"/>
            </a:xfrm>
            <a:prstGeom prst="roundRect">
              <a:avLst>
                <a:gd name="adj" fmla="val 1031"/>
              </a:avLst>
            </a:prstGeom>
            <a:solidFill>
              <a:srgbClr val="008080">
                <a:alpha val="7000"/>
              </a:srgbClr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F9097062-FCFA-4AF4-EFED-F37688190B1B}"/>
                </a:ext>
              </a:extLst>
            </p:cNvPr>
            <p:cNvSpPr/>
            <p:nvPr/>
          </p:nvSpPr>
          <p:spPr>
            <a:xfrm>
              <a:off x="4581144" y="1568386"/>
              <a:ext cx="2286000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E69B3"/>
                  </a:solidFill>
                  <a:latin typeface="Aptos" pitchFamily="34" charset="0"/>
                </a:rPr>
                <a:t>Emerging Themes</a:t>
              </a:r>
              <a:endParaRPr lang="en-US" sz="1600" dirty="0"/>
            </a:p>
          </p:txBody>
        </p:sp>
        <p:sp>
          <p:nvSpPr>
            <p:cNvPr id="20" name="Shape 18">
              <a:extLst>
                <a:ext uri="{FF2B5EF4-FFF2-40B4-BE49-F238E27FC236}">
                  <a16:creationId xmlns:a16="http://schemas.microsoft.com/office/drawing/2014/main" id="{A103DF85-6779-216A-87FF-3D8EDA4A6C3C}"/>
                </a:ext>
              </a:extLst>
            </p:cNvPr>
            <p:cNvSpPr/>
            <p:nvPr/>
          </p:nvSpPr>
          <p:spPr>
            <a:xfrm>
              <a:off x="5120640" y="2414016"/>
              <a:ext cx="1572768" cy="0"/>
            </a:xfrm>
            <a:prstGeom prst="line">
              <a:avLst/>
            </a:prstGeom>
            <a:noFill/>
            <a:ln w="12700">
              <a:solidFill>
                <a:srgbClr val="D9E3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19C30BF7-737E-0C0E-BA00-50C43B87CADC}"/>
                </a:ext>
              </a:extLst>
            </p:cNvPr>
            <p:cNvSpPr/>
            <p:nvPr/>
          </p:nvSpPr>
          <p:spPr>
            <a:xfrm>
              <a:off x="4407408" y="2226249"/>
              <a:ext cx="2286000" cy="1828800"/>
            </a:xfrm>
            <a:prstGeom prst="roundRect">
              <a:avLst>
                <a:gd name="adj" fmla="val 2703"/>
              </a:avLst>
            </a:prstGeom>
            <a:solidFill>
              <a:srgbClr val="FFFDF8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5D06DDA8-01DA-6FBD-007B-F2B9190DA503}"/>
                </a:ext>
              </a:extLst>
            </p:cNvPr>
            <p:cNvSpPr/>
            <p:nvPr/>
          </p:nvSpPr>
          <p:spPr>
            <a:xfrm>
              <a:off x="4510826" y="3083659"/>
              <a:ext cx="1900076" cy="160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D89A1A"/>
                  </a:solidFill>
                </a:rPr>
                <a:t>1.Bleeding alone does not capture disease burden – PwVWD  have to deal with unpredictability, prolonged healing, and uncertainty.</a:t>
              </a:r>
            </a:p>
            <a:p>
              <a:pPr marL="0" indent="0" algn="ctr">
                <a:buNone/>
              </a:pPr>
              <a:endParaRPr lang="en-US" sz="920" dirty="0">
                <a:solidFill>
                  <a:srgbClr val="D89A1A"/>
                </a:solidFill>
              </a:endParaRPr>
            </a:p>
          </p:txBody>
        </p:sp>
        <p:sp>
          <p:nvSpPr>
            <p:cNvPr id="25" name="Shape 23">
              <a:extLst>
                <a:ext uri="{FF2B5EF4-FFF2-40B4-BE49-F238E27FC236}">
                  <a16:creationId xmlns:a16="http://schemas.microsoft.com/office/drawing/2014/main" id="{2AFB4F8B-4669-577D-C033-F3327B4E98F8}"/>
                </a:ext>
              </a:extLst>
            </p:cNvPr>
            <p:cNvSpPr/>
            <p:nvPr/>
          </p:nvSpPr>
          <p:spPr>
            <a:xfrm>
              <a:off x="7260336" y="2414016"/>
              <a:ext cx="1572768" cy="0"/>
            </a:xfrm>
            <a:prstGeom prst="line">
              <a:avLst/>
            </a:prstGeom>
            <a:noFill/>
            <a:ln w="12700">
              <a:solidFill>
                <a:srgbClr val="D9E3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24">
              <a:extLst>
                <a:ext uri="{FF2B5EF4-FFF2-40B4-BE49-F238E27FC236}">
                  <a16:creationId xmlns:a16="http://schemas.microsoft.com/office/drawing/2014/main" id="{56A7CE2A-2BD0-F456-FA92-B66E37E58B75}"/>
                </a:ext>
              </a:extLst>
            </p:cNvPr>
            <p:cNvSpPr/>
            <p:nvPr/>
          </p:nvSpPr>
          <p:spPr>
            <a:xfrm>
              <a:off x="6867144" y="2254433"/>
              <a:ext cx="2286000" cy="1828800"/>
            </a:xfrm>
            <a:prstGeom prst="roundRect">
              <a:avLst>
                <a:gd name="adj" fmla="val 2703"/>
              </a:avLst>
            </a:prstGeom>
            <a:solidFill>
              <a:srgbClr val="FFFFFF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D53D47AD-7476-C554-6132-B19B2BBD5905}"/>
                </a:ext>
              </a:extLst>
            </p:cNvPr>
            <p:cNvSpPr/>
            <p:nvPr/>
          </p:nvSpPr>
          <p:spPr>
            <a:xfrm>
              <a:off x="7024157" y="2786045"/>
              <a:ext cx="1947672" cy="6571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C00000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2. Women’s health is central, not peripheral – There are burdens in menstrual, reproductive, and sexual health.</a:t>
              </a:r>
            </a:p>
          </p:txBody>
        </p:sp>
        <p:sp>
          <p:nvSpPr>
            <p:cNvPr id="30" name="Shape 28">
              <a:extLst>
                <a:ext uri="{FF2B5EF4-FFF2-40B4-BE49-F238E27FC236}">
                  <a16:creationId xmlns:a16="http://schemas.microsoft.com/office/drawing/2014/main" id="{2B9FE2A3-8C7B-29AA-7866-42B5264553AB}"/>
                </a:ext>
              </a:extLst>
            </p:cNvPr>
            <p:cNvSpPr/>
            <p:nvPr/>
          </p:nvSpPr>
          <p:spPr>
            <a:xfrm>
              <a:off x="9400032" y="2414016"/>
              <a:ext cx="1572768" cy="0"/>
            </a:xfrm>
            <a:prstGeom prst="line">
              <a:avLst/>
            </a:prstGeom>
            <a:noFill/>
            <a:ln w="12700">
              <a:solidFill>
                <a:srgbClr val="D9E3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29">
              <a:extLst>
                <a:ext uri="{FF2B5EF4-FFF2-40B4-BE49-F238E27FC236}">
                  <a16:creationId xmlns:a16="http://schemas.microsoft.com/office/drawing/2014/main" id="{3407B3F5-A42F-8B28-D2CF-9E608CCC7181}"/>
                </a:ext>
              </a:extLst>
            </p:cNvPr>
            <p:cNvSpPr/>
            <p:nvPr/>
          </p:nvSpPr>
          <p:spPr>
            <a:xfrm>
              <a:off x="9323301" y="2242933"/>
              <a:ext cx="2286000" cy="1828800"/>
            </a:xfrm>
            <a:prstGeom prst="roundRect">
              <a:avLst>
                <a:gd name="adj" fmla="val 2703"/>
              </a:avLst>
            </a:prstGeom>
            <a:solidFill>
              <a:srgbClr val="FFFDF8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32" name="Text 30">
              <a:extLst>
                <a:ext uri="{FF2B5EF4-FFF2-40B4-BE49-F238E27FC236}">
                  <a16:creationId xmlns:a16="http://schemas.microsoft.com/office/drawing/2014/main" id="{ACC89D05-0877-B2DC-A34E-611EBADC56B7}"/>
                </a:ext>
              </a:extLst>
            </p:cNvPr>
            <p:cNvSpPr/>
            <p:nvPr/>
          </p:nvSpPr>
          <p:spPr>
            <a:xfrm>
              <a:off x="9514612" y="2786045"/>
              <a:ext cx="1912521" cy="687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008080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3. Diagnostic delay is common – Symptoms are dismissed or normalized, even major bleeding events are not recognized as VWD.</a:t>
              </a:r>
            </a:p>
          </p:txBody>
        </p:sp>
        <p:sp>
          <p:nvSpPr>
            <p:cNvPr id="36" name="Text 34">
              <a:extLst>
                <a:ext uri="{FF2B5EF4-FFF2-40B4-BE49-F238E27FC236}">
                  <a16:creationId xmlns:a16="http://schemas.microsoft.com/office/drawing/2014/main" id="{0B51B271-216F-EC23-AA07-3DD076CD7E45}"/>
                </a:ext>
              </a:extLst>
            </p:cNvPr>
            <p:cNvSpPr/>
            <p:nvPr/>
          </p:nvSpPr>
          <p:spPr>
            <a:xfrm>
              <a:off x="4407408" y="4402399"/>
              <a:ext cx="2286000" cy="1828800"/>
            </a:xfrm>
            <a:prstGeom prst="roundRect">
              <a:avLst>
                <a:gd name="adj" fmla="val 2703"/>
              </a:avLst>
            </a:prstGeom>
            <a:solidFill>
              <a:srgbClr val="FFFFFF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37" name="Text 35">
              <a:extLst>
                <a:ext uri="{FF2B5EF4-FFF2-40B4-BE49-F238E27FC236}">
                  <a16:creationId xmlns:a16="http://schemas.microsoft.com/office/drawing/2014/main" id="{C81938FF-EBEB-459B-64F2-D460D4193F48}"/>
                </a:ext>
              </a:extLst>
            </p:cNvPr>
            <p:cNvSpPr/>
            <p:nvPr/>
          </p:nvSpPr>
          <p:spPr>
            <a:xfrm>
              <a:off x="4509355" y="5232498"/>
              <a:ext cx="2067398" cy="20204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008080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4. Emotional and cognitive burden are universal – There is worry and anxiety with treating, and the logistics of getting treatment impact day-to-day life.</a:t>
              </a:r>
            </a:p>
          </p:txBody>
        </p:sp>
        <p:sp>
          <p:nvSpPr>
            <p:cNvPr id="41" name="Text 39">
              <a:extLst>
                <a:ext uri="{FF2B5EF4-FFF2-40B4-BE49-F238E27FC236}">
                  <a16:creationId xmlns:a16="http://schemas.microsoft.com/office/drawing/2014/main" id="{9E1A09DA-D08E-4F00-F719-09C2C6913F60}"/>
                </a:ext>
              </a:extLst>
            </p:cNvPr>
            <p:cNvSpPr/>
            <p:nvPr/>
          </p:nvSpPr>
          <p:spPr>
            <a:xfrm>
              <a:off x="6858000" y="4402399"/>
              <a:ext cx="2286000" cy="1828800"/>
            </a:xfrm>
            <a:prstGeom prst="roundRect">
              <a:avLst>
                <a:gd name="adj" fmla="val 2703"/>
              </a:avLst>
            </a:prstGeom>
            <a:solidFill>
              <a:srgbClr val="FFFDF8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42" name="Text 40">
              <a:extLst>
                <a:ext uri="{FF2B5EF4-FFF2-40B4-BE49-F238E27FC236}">
                  <a16:creationId xmlns:a16="http://schemas.microsoft.com/office/drawing/2014/main" id="{29B5A3A7-B4F3-32B8-5CC6-0D7C8209F7E0}"/>
                </a:ext>
              </a:extLst>
            </p:cNvPr>
            <p:cNvSpPr/>
            <p:nvPr/>
          </p:nvSpPr>
          <p:spPr>
            <a:xfrm>
              <a:off x="7079942" y="5232498"/>
              <a:ext cx="1917754" cy="1877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D89A1A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5. Functional impact means unconscious adaptation - PwVWD often modify, avoid, and make trade-offs, suggesting the need to measure participation and restriction, not just impairment. </a:t>
              </a:r>
            </a:p>
          </p:txBody>
        </p:sp>
        <p:sp>
          <p:nvSpPr>
            <p:cNvPr id="46" name="Text 44">
              <a:extLst>
                <a:ext uri="{FF2B5EF4-FFF2-40B4-BE49-F238E27FC236}">
                  <a16:creationId xmlns:a16="http://schemas.microsoft.com/office/drawing/2014/main" id="{F0101141-B1BC-CCB9-A677-3908C2A2AAF6}"/>
                </a:ext>
              </a:extLst>
            </p:cNvPr>
            <p:cNvSpPr/>
            <p:nvPr/>
          </p:nvSpPr>
          <p:spPr>
            <a:xfrm>
              <a:off x="9323301" y="4386116"/>
              <a:ext cx="2286000" cy="1828800"/>
            </a:xfrm>
            <a:prstGeom prst="roundRect">
              <a:avLst>
                <a:gd name="adj" fmla="val 2703"/>
              </a:avLst>
            </a:prstGeom>
            <a:solidFill>
              <a:srgbClr val="FFFFFF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47" name="Text 45">
              <a:extLst>
                <a:ext uri="{FF2B5EF4-FFF2-40B4-BE49-F238E27FC236}">
                  <a16:creationId xmlns:a16="http://schemas.microsoft.com/office/drawing/2014/main" id="{F8F7A969-BE3F-083E-BE5E-00F7FEB79E7A}"/>
                </a:ext>
              </a:extLst>
            </p:cNvPr>
            <p:cNvSpPr/>
            <p:nvPr/>
          </p:nvSpPr>
          <p:spPr>
            <a:xfrm>
              <a:off x="9400032" y="5157364"/>
              <a:ext cx="2069970" cy="2771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C00000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6. Access to care is reactive rather than proactive – There are geographic, political, and systemic barriers, and PwVWD are “bleeding their way to care.”</a:t>
              </a:r>
            </a:p>
          </p:txBody>
        </p:sp>
        <p:sp>
          <p:nvSpPr>
            <p:cNvPr id="50" name="Text 48">
              <a:extLst>
                <a:ext uri="{FF2B5EF4-FFF2-40B4-BE49-F238E27FC236}">
                  <a16:creationId xmlns:a16="http://schemas.microsoft.com/office/drawing/2014/main" id="{3C832575-B85E-9B20-B82A-96B6B18CF3CF}"/>
                </a:ext>
              </a:extLst>
            </p:cNvPr>
            <p:cNvSpPr/>
            <p:nvPr/>
          </p:nvSpPr>
          <p:spPr>
            <a:xfrm>
              <a:off x="4956048" y="5614416"/>
              <a:ext cx="5852160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endParaRPr lang="en-US" sz="1160" dirty="0"/>
            </a:p>
          </p:txBody>
        </p:sp>
      </p:grp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0F9F2F2-1BC6-1865-1919-597A9BB22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15620"/>
              </p:ext>
            </p:extLst>
          </p:nvPr>
        </p:nvGraphicFramePr>
        <p:xfrm>
          <a:off x="8064344" y="1832934"/>
          <a:ext cx="3681982" cy="2874309"/>
        </p:xfrm>
        <a:graphic>
          <a:graphicData uri="http://schemas.openxmlformats.org/drawingml/2006/table">
            <a:tbl>
              <a:tblPr firstRow="1" firstCol="1" bandRow="1"/>
              <a:tblGrid>
                <a:gridCol w="1830117">
                  <a:extLst>
                    <a:ext uri="{9D8B030D-6E8A-4147-A177-3AD203B41FA5}">
                      <a16:colId xmlns:a16="http://schemas.microsoft.com/office/drawing/2014/main" val="3405563440"/>
                    </a:ext>
                  </a:extLst>
                </a:gridCol>
                <a:gridCol w="1851865">
                  <a:extLst>
                    <a:ext uri="{9D8B030D-6E8A-4147-A177-3AD203B41FA5}">
                      <a16:colId xmlns:a16="http://schemas.microsoft.com/office/drawing/2014/main" val="3459233179"/>
                    </a:ext>
                  </a:extLst>
                </a:gridCol>
              </a:tblGrid>
              <a:tr h="1057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(n=25)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600378"/>
                  </a:ext>
                </a:extLst>
              </a:tr>
              <a:tr h="290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(years) Mean </a:t>
                      </a: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(Range)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33.92 (16-69)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63069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 Assigned at Birth (%)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52990"/>
                  </a:ext>
                </a:extLst>
              </a:tr>
              <a:tr h="154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(68)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577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(32)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4142"/>
                  </a:ext>
                </a:extLst>
              </a:tr>
              <a:tr h="29087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VWD (%)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163723"/>
                  </a:ext>
                </a:extLst>
              </a:tr>
              <a:tr h="290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1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(56)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01278"/>
                  </a:ext>
                </a:extLst>
              </a:tr>
              <a:tr h="290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2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(24)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888356"/>
                  </a:ext>
                </a:extLst>
              </a:tr>
              <a:tr h="290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3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(20)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99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56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AFAB2-8EF2-A162-7DE3-55619A25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56B9F96-1D73-52CE-C076-C605798653E3}"/>
              </a:ext>
            </a:extLst>
          </p:cNvPr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Global Research in Action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11F79F3-606A-0AB4-49FB-1AAB12DCD4EF}"/>
              </a:ext>
            </a:extLst>
          </p:cNvPr>
          <p:cNvSpPr/>
          <p:nvPr/>
        </p:nvSpPr>
        <p:spPr>
          <a:xfrm>
            <a:off x="411480" y="557784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2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D83B1FB-6A15-1AE8-86FC-34C004F0C89F}"/>
              </a:ext>
            </a:extLst>
          </p:cNvPr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>
            <a:extLst>
              <a:ext uri="{FF2B5EF4-FFF2-40B4-BE49-F238E27FC236}">
                <a16:creationId xmlns:a16="http://schemas.microsoft.com/office/drawing/2014/main" id="{1F928C20-F09D-C8B3-0BC7-F81E1C4B2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565A0CBC-DB70-9CB0-A589-6A3F901CA107}"/>
              </a:ext>
            </a:extLst>
          </p:cNvPr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>
            <a:extLst>
              <a:ext uri="{FF2B5EF4-FFF2-40B4-BE49-F238E27FC236}">
                <a16:creationId xmlns:a16="http://schemas.microsoft.com/office/drawing/2014/main" id="{600AF699-50A5-6C20-0FD1-2FF901CD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13" name="Shape 5">
            <a:extLst>
              <a:ext uri="{FF2B5EF4-FFF2-40B4-BE49-F238E27FC236}">
                <a16:creationId xmlns:a16="http://schemas.microsoft.com/office/drawing/2014/main" id="{B592150D-E7F9-3FC1-34BA-D00EEBE795AC}"/>
              </a:ext>
            </a:extLst>
          </p:cNvPr>
          <p:cNvSpPr/>
          <p:nvPr/>
        </p:nvSpPr>
        <p:spPr>
          <a:xfrm>
            <a:off x="623455" y="1097280"/>
            <a:ext cx="11016857" cy="5303520"/>
          </a:xfrm>
          <a:prstGeom prst="roundRect">
            <a:avLst>
              <a:gd name="adj" fmla="val 1266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482527-B919-148F-6139-42BFDEC5326B}"/>
              </a:ext>
            </a:extLst>
          </p:cNvPr>
          <p:cNvGrpSpPr/>
          <p:nvPr/>
        </p:nvGrpSpPr>
        <p:grpSpPr>
          <a:xfrm>
            <a:off x="7294574" y="1841061"/>
            <a:ext cx="3664510" cy="2956629"/>
            <a:chOff x="10842446" y="188906"/>
            <a:chExt cx="3664510" cy="2956629"/>
          </a:xfrm>
        </p:grpSpPr>
        <p:sp>
          <p:nvSpPr>
            <p:cNvPr id="10" name="Shape 38">
              <a:extLst>
                <a:ext uri="{FF2B5EF4-FFF2-40B4-BE49-F238E27FC236}">
                  <a16:creationId xmlns:a16="http://schemas.microsoft.com/office/drawing/2014/main" id="{D8B2F772-BCB6-1533-310A-A1805DA539BB}"/>
                </a:ext>
              </a:extLst>
            </p:cNvPr>
            <p:cNvSpPr/>
            <p:nvPr/>
          </p:nvSpPr>
          <p:spPr>
            <a:xfrm>
              <a:off x="10842446" y="188906"/>
              <a:ext cx="3664510" cy="2956629"/>
            </a:xfrm>
            <a:prstGeom prst="roundRect">
              <a:avLst>
                <a:gd name="adj" fmla="val 4000"/>
              </a:avLst>
            </a:prstGeom>
            <a:solidFill>
              <a:srgbClr val="F7EEE0"/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39">
              <a:extLst>
                <a:ext uri="{FF2B5EF4-FFF2-40B4-BE49-F238E27FC236}">
                  <a16:creationId xmlns:a16="http://schemas.microsoft.com/office/drawing/2014/main" id="{4915679F-AD44-E43E-9342-426E2C6289D9}"/>
                </a:ext>
              </a:extLst>
            </p:cNvPr>
            <p:cNvSpPr/>
            <p:nvPr/>
          </p:nvSpPr>
          <p:spPr>
            <a:xfrm>
              <a:off x="11211661" y="475488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D39B2C"/>
                  </a:solidFill>
                </a:rPr>
                <a:t>Elizabeth Clearfield</a:t>
              </a:r>
              <a:endParaRPr lang="en-US" sz="2400" dirty="0"/>
            </a:p>
          </p:txBody>
        </p:sp>
        <p:sp>
          <p:nvSpPr>
            <p:cNvPr id="12" name="Text 40">
              <a:extLst>
                <a:ext uri="{FF2B5EF4-FFF2-40B4-BE49-F238E27FC236}">
                  <a16:creationId xmlns:a16="http://schemas.microsoft.com/office/drawing/2014/main" id="{C51A9B51-5139-C148-FE23-BDF56539CFDA}"/>
                </a:ext>
              </a:extLst>
            </p:cNvPr>
            <p:cNvSpPr/>
            <p:nvPr/>
          </p:nvSpPr>
          <p:spPr>
            <a:xfrm>
              <a:off x="11211661" y="908375"/>
              <a:ext cx="2834640" cy="17983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314B53"/>
                  </a:solidFill>
                </a:rPr>
                <a:t>Senior Research Manager, Institute for Policy Advancement, Ltd.</a:t>
              </a:r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r>
                <a:rPr lang="en-US" sz="2000" dirty="0">
                  <a:solidFill>
                    <a:srgbClr val="314B53"/>
                  </a:solidFill>
                </a:rPr>
                <a:t>EClearfield@ipaltd.com</a:t>
              </a:r>
              <a:endParaRPr lang="en-US" sz="2000" dirty="0"/>
            </a:p>
          </p:txBody>
        </p:sp>
      </p:grpSp>
      <p:sp>
        <p:nvSpPr>
          <p:cNvPr id="14" name="Text 6">
            <a:extLst>
              <a:ext uri="{FF2B5EF4-FFF2-40B4-BE49-F238E27FC236}">
                <a16:creationId xmlns:a16="http://schemas.microsoft.com/office/drawing/2014/main" id="{5BA51396-67A6-4171-08C0-9A9146CCE522}"/>
              </a:ext>
            </a:extLst>
          </p:cNvPr>
          <p:cNvSpPr/>
          <p:nvPr/>
        </p:nvSpPr>
        <p:spPr>
          <a:xfrm>
            <a:off x="889462" y="1189967"/>
            <a:ext cx="6309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69B3"/>
                </a:solidFill>
              </a:rPr>
              <a:t>Section Highlights:</a:t>
            </a:r>
            <a:endParaRPr lang="en-US" sz="2400" dirty="0">
              <a:solidFill>
                <a:srgbClr val="0E69B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2CA94-2DF2-C9D3-C735-B295A04329A9}"/>
              </a:ext>
            </a:extLst>
          </p:cNvPr>
          <p:cNvSpPr txBox="1"/>
          <p:nvPr/>
        </p:nvSpPr>
        <p:spPr>
          <a:xfrm>
            <a:off x="874223" y="2410212"/>
            <a:ext cx="5579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Overview of PROBE’s Global Footprint</a:t>
            </a:r>
          </a:p>
          <a:p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Highlighting Abstracts from Participating Countries</a:t>
            </a:r>
          </a:p>
          <a:p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Two Examples in More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CB5A11D-8E12-0C2D-AD85-D7547938078A}"/>
              </a:ext>
            </a:extLst>
          </p:cNvPr>
          <p:cNvSpPr/>
          <p:nvPr/>
        </p:nvSpPr>
        <p:spPr>
          <a:xfrm>
            <a:off x="874223" y="2560530"/>
            <a:ext cx="182880" cy="182880"/>
          </a:xfrm>
          <a:prstGeom prst="flowChartConnector">
            <a:avLst/>
          </a:prstGeom>
          <a:solidFill>
            <a:srgbClr val="0A6B78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A51C880-B133-9A3F-E5F0-EAA46454FF26}"/>
              </a:ext>
            </a:extLst>
          </p:cNvPr>
          <p:cNvSpPr/>
          <p:nvPr/>
        </p:nvSpPr>
        <p:spPr>
          <a:xfrm>
            <a:off x="874223" y="3276820"/>
            <a:ext cx="182880" cy="182880"/>
          </a:xfrm>
          <a:prstGeom prst="flowChartConnector">
            <a:avLst/>
          </a:prstGeom>
          <a:solidFill>
            <a:srgbClr val="C00000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7620615-C434-C925-580B-AA88F3E37DB4}"/>
              </a:ext>
            </a:extLst>
          </p:cNvPr>
          <p:cNvSpPr/>
          <p:nvPr/>
        </p:nvSpPr>
        <p:spPr>
          <a:xfrm>
            <a:off x="927062" y="4358870"/>
            <a:ext cx="182880" cy="182880"/>
          </a:xfrm>
          <a:prstGeom prst="flowChartConnector">
            <a:avLst/>
          </a:prstGeom>
          <a:solidFill>
            <a:srgbClr val="D39B2C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Global Research in Action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76656" y="804672"/>
            <a:ext cx="7863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Global implementation plus country-specific abstract and publication examples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58368" y="1225296"/>
            <a:ext cx="3822192" cy="5321808"/>
          </a:xfrm>
          <a:prstGeom prst="roundRect">
            <a:avLst>
              <a:gd name="adj" fmla="val 1435"/>
            </a:avLst>
          </a:prstGeom>
          <a:solidFill>
            <a:srgbClr val="FFFFFF"/>
          </a:solidFill>
          <a:ln w="13970">
            <a:solidFill>
              <a:srgbClr val="D9E3EE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681728" y="1225296"/>
            <a:ext cx="6830568" cy="5321808"/>
          </a:xfrm>
          <a:prstGeom prst="roundRect">
            <a:avLst>
              <a:gd name="adj" fmla="val 1031"/>
            </a:avLst>
          </a:prstGeom>
          <a:solidFill>
            <a:srgbClr val="008080">
              <a:alpha val="7000"/>
            </a:srgbClr>
          </a:solidFill>
          <a:ln w="13970">
            <a:solidFill>
              <a:srgbClr val="D9E3EE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96112" y="148132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Global footprint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96112" y="1810512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D89A1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105+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2249424" y="1856232"/>
            <a:ext cx="189280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Countries where PROBE has been implemented</a:t>
            </a:r>
            <a:endParaRPr lang="en-US" sz="1420" dirty="0"/>
          </a:p>
        </p:txBody>
      </p:sp>
      <p:sp>
        <p:nvSpPr>
          <p:cNvPr id="9" name="Text 7"/>
          <p:cNvSpPr/>
          <p:nvPr/>
        </p:nvSpPr>
        <p:spPr>
          <a:xfrm>
            <a:off x="896112" y="2615184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15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2249424" y="2660904"/>
            <a:ext cx="20299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Country-focused publications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896112" y="3419856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80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13</a:t>
            </a:r>
            <a:endParaRPr lang="en-US" sz="2800" dirty="0">
              <a:solidFill>
                <a:srgbClr val="008080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49424" y="3465576"/>
            <a:ext cx="189280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Countries represented in publications</a:t>
            </a:r>
            <a:endParaRPr lang="en-US" sz="1420" dirty="0"/>
          </a:p>
        </p:txBody>
      </p:sp>
      <p:sp>
        <p:nvSpPr>
          <p:cNvPr id="13" name="Text 11"/>
          <p:cNvSpPr/>
          <p:nvPr/>
        </p:nvSpPr>
        <p:spPr>
          <a:xfrm>
            <a:off x="896112" y="4346079"/>
            <a:ext cx="3182112" cy="225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Countries visible as standalone items</a:t>
            </a:r>
            <a:endParaRPr lang="en-US" sz="1300" dirty="0">
              <a:solidFill>
                <a:srgbClr val="0E69B3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896112" y="4583824"/>
            <a:ext cx="318211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Australia*, Brazil*, Canada, Colombia, Ireland, Kosova, Kyrgyzstan, Malta, Mexico, Nicaragua, Poland, Slovenia, and Vietnam</a:t>
            </a:r>
            <a:endParaRPr lang="en-US" sz="1510" dirty="0"/>
          </a:p>
        </p:txBody>
      </p:sp>
      <p:sp>
        <p:nvSpPr>
          <p:cNvPr id="15" name="Text 13"/>
          <p:cNvSpPr/>
          <p:nvPr/>
        </p:nvSpPr>
        <p:spPr>
          <a:xfrm>
            <a:off x="896112" y="5344907"/>
            <a:ext cx="3154680" cy="43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i="1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*Australia and Brazil used PROBE study in number of times for self-publications.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896112" y="5943600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2395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International collaborations</a:t>
            </a:r>
            <a:endParaRPr lang="en-US" sz="1520" dirty="0"/>
          </a:p>
        </p:txBody>
      </p:sp>
      <p:sp>
        <p:nvSpPr>
          <p:cNvPr id="17" name="Shape 15"/>
          <p:cNvSpPr/>
          <p:nvPr/>
        </p:nvSpPr>
        <p:spPr>
          <a:xfrm>
            <a:off x="896112" y="6236208"/>
            <a:ext cx="3154680" cy="0"/>
          </a:xfrm>
          <a:prstGeom prst="line">
            <a:avLst/>
          </a:prstGeom>
          <a:noFill/>
          <a:ln w="25400">
            <a:solidFill>
              <a:srgbClr val="D89A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956048" y="1481328"/>
            <a:ext cx="2286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Abstract / poster collage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956048" y="1700784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6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few examples from the country-specific entries</a:t>
            </a:r>
            <a:endParaRPr lang="en-US" sz="1060" dirty="0"/>
          </a:p>
        </p:txBody>
      </p:sp>
      <p:sp>
        <p:nvSpPr>
          <p:cNvPr id="20" name="Shape 18"/>
          <p:cNvSpPr/>
          <p:nvPr/>
        </p:nvSpPr>
        <p:spPr>
          <a:xfrm>
            <a:off x="5120640" y="2414016"/>
            <a:ext cx="1572768" cy="0"/>
          </a:xfrm>
          <a:prstGeom prst="line">
            <a:avLst/>
          </a:prstGeom>
          <a:noFill/>
          <a:ln w="12700">
            <a:solidFill>
              <a:srgbClr val="D9E3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956048" y="2029968"/>
            <a:ext cx="1901952" cy="1353312"/>
          </a:xfrm>
          <a:prstGeom prst="roundRect">
            <a:avLst>
              <a:gd name="adj" fmla="val 2703"/>
            </a:avLst>
          </a:prstGeom>
          <a:solidFill>
            <a:srgbClr val="FFFDF8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5120640" y="2121408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D89A1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BRAZIL</a:t>
            </a:r>
            <a:endParaRPr lang="en-US" sz="920" dirty="0">
              <a:solidFill>
                <a:srgbClr val="D89A1A"/>
              </a:solidFill>
            </a:endParaRPr>
          </a:p>
        </p:txBody>
      </p:sp>
      <p:sp>
        <p:nvSpPr>
          <p:cNvPr id="23" name="Text 21"/>
          <p:cNvSpPr/>
          <p:nvPr/>
        </p:nvSpPr>
        <p:spPr>
          <a:xfrm>
            <a:off x="5120640" y="2487168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PROBE: Brazil data</a:t>
            </a:r>
            <a:endParaRPr lang="en-US" sz="1160" dirty="0"/>
          </a:p>
        </p:txBody>
      </p:sp>
      <p:sp>
        <p:nvSpPr>
          <p:cNvPr id="24" name="Text 22"/>
          <p:cNvSpPr/>
          <p:nvPr/>
        </p:nvSpPr>
        <p:spPr>
          <a:xfrm>
            <a:off x="5120640" y="3127248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WFH 2024</a:t>
            </a:r>
            <a:endParaRPr lang="en-US" sz="930" dirty="0"/>
          </a:p>
        </p:txBody>
      </p:sp>
      <p:sp>
        <p:nvSpPr>
          <p:cNvPr id="25" name="Shape 23"/>
          <p:cNvSpPr/>
          <p:nvPr/>
        </p:nvSpPr>
        <p:spPr>
          <a:xfrm>
            <a:off x="7260336" y="2414016"/>
            <a:ext cx="1572768" cy="0"/>
          </a:xfrm>
          <a:prstGeom prst="line">
            <a:avLst/>
          </a:prstGeom>
          <a:noFill/>
          <a:ln w="12700">
            <a:solidFill>
              <a:srgbClr val="D9E3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7095744" y="2029968"/>
            <a:ext cx="1901952" cy="1353312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7260336" y="2121408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C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POLAND</a:t>
            </a:r>
            <a:endParaRPr lang="en-US" sz="920" dirty="0">
              <a:solidFill>
                <a:srgbClr val="C00000"/>
              </a:solidFill>
            </a:endParaRPr>
          </a:p>
        </p:txBody>
      </p:sp>
      <p:sp>
        <p:nvSpPr>
          <p:cNvPr id="28" name="Text 26"/>
          <p:cNvSpPr/>
          <p:nvPr/>
        </p:nvSpPr>
        <p:spPr>
          <a:xfrm>
            <a:off x="7260336" y="2487168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Changing community needs</a:t>
            </a:r>
            <a:endParaRPr lang="en-US" sz="1160" dirty="0"/>
          </a:p>
        </p:txBody>
      </p:sp>
      <p:sp>
        <p:nvSpPr>
          <p:cNvPr id="29" name="Text 27"/>
          <p:cNvSpPr/>
          <p:nvPr/>
        </p:nvSpPr>
        <p:spPr>
          <a:xfrm>
            <a:off x="7260336" y="3127248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WFH 2022</a:t>
            </a:r>
            <a:endParaRPr lang="en-US" sz="930" dirty="0"/>
          </a:p>
        </p:txBody>
      </p:sp>
      <p:sp>
        <p:nvSpPr>
          <p:cNvPr id="30" name="Shape 28"/>
          <p:cNvSpPr/>
          <p:nvPr/>
        </p:nvSpPr>
        <p:spPr>
          <a:xfrm>
            <a:off x="9400032" y="2414016"/>
            <a:ext cx="1572768" cy="0"/>
          </a:xfrm>
          <a:prstGeom prst="line">
            <a:avLst/>
          </a:prstGeom>
          <a:noFill/>
          <a:ln w="12700">
            <a:solidFill>
              <a:srgbClr val="D9E3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9235440" y="2029968"/>
            <a:ext cx="1901952" cy="1353312"/>
          </a:xfrm>
          <a:prstGeom prst="roundRect">
            <a:avLst>
              <a:gd name="adj" fmla="val 2703"/>
            </a:avLst>
          </a:prstGeom>
          <a:solidFill>
            <a:srgbClr val="FFFDF8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9400032" y="2121408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0080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NICARAGUA</a:t>
            </a:r>
            <a:endParaRPr lang="en-US" sz="920" dirty="0">
              <a:solidFill>
                <a:srgbClr val="008080"/>
              </a:solidFill>
            </a:endParaRPr>
          </a:p>
        </p:txBody>
      </p:sp>
      <p:sp>
        <p:nvSpPr>
          <p:cNvPr id="33" name="Text 31"/>
          <p:cNvSpPr/>
          <p:nvPr/>
        </p:nvSpPr>
        <p:spPr>
          <a:xfrm>
            <a:off x="9400032" y="2487168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Quality of life in hemophilia</a:t>
            </a:r>
            <a:endParaRPr lang="en-US" sz="1160" dirty="0"/>
          </a:p>
        </p:txBody>
      </p:sp>
      <p:sp>
        <p:nvSpPr>
          <p:cNvPr id="34" name="Text 32"/>
          <p:cNvSpPr/>
          <p:nvPr/>
        </p:nvSpPr>
        <p:spPr>
          <a:xfrm>
            <a:off x="9400032" y="3127248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WFH 2022 </a:t>
            </a:r>
            <a:endParaRPr lang="en-US" sz="930" dirty="0"/>
          </a:p>
        </p:txBody>
      </p:sp>
      <p:sp>
        <p:nvSpPr>
          <p:cNvPr id="35" name="Shape 33"/>
          <p:cNvSpPr/>
          <p:nvPr/>
        </p:nvSpPr>
        <p:spPr>
          <a:xfrm>
            <a:off x="5120640" y="4059936"/>
            <a:ext cx="1572768" cy="0"/>
          </a:xfrm>
          <a:prstGeom prst="line">
            <a:avLst/>
          </a:prstGeom>
          <a:noFill/>
          <a:ln w="12700">
            <a:solidFill>
              <a:srgbClr val="D9E3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956048" y="3675888"/>
            <a:ext cx="1901952" cy="1353312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5120640" y="3767328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0080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KYRGYZSTAN</a:t>
            </a:r>
            <a:endParaRPr lang="en-US" sz="920" dirty="0">
              <a:solidFill>
                <a:srgbClr val="008080"/>
              </a:solidFill>
            </a:endParaRPr>
          </a:p>
        </p:txBody>
      </p:sp>
      <p:sp>
        <p:nvSpPr>
          <p:cNvPr id="38" name="Text 36"/>
          <p:cNvSpPr/>
          <p:nvPr/>
        </p:nvSpPr>
        <p:spPr>
          <a:xfrm>
            <a:off x="5120640" y="4133088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Quality of life using PROBE</a:t>
            </a:r>
            <a:endParaRPr lang="en-US" sz="1160" dirty="0"/>
          </a:p>
        </p:txBody>
      </p:sp>
      <p:sp>
        <p:nvSpPr>
          <p:cNvPr id="39" name="Text 37"/>
          <p:cNvSpPr/>
          <p:nvPr/>
        </p:nvSpPr>
        <p:spPr>
          <a:xfrm>
            <a:off x="5120640" y="4773168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ISTH 2021</a:t>
            </a:r>
            <a:endParaRPr lang="en-US" sz="930" dirty="0"/>
          </a:p>
        </p:txBody>
      </p:sp>
      <p:sp>
        <p:nvSpPr>
          <p:cNvPr id="40" name="Shape 38"/>
          <p:cNvSpPr/>
          <p:nvPr/>
        </p:nvSpPr>
        <p:spPr>
          <a:xfrm>
            <a:off x="7260336" y="4059936"/>
            <a:ext cx="1572768" cy="0"/>
          </a:xfrm>
          <a:prstGeom prst="line">
            <a:avLst/>
          </a:prstGeom>
          <a:noFill/>
          <a:ln w="12700">
            <a:solidFill>
              <a:srgbClr val="D9E3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7095744" y="3675888"/>
            <a:ext cx="1901952" cy="1353312"/>
          </a:xfrm>
          <a:prstGeom prst="roundRect">
            <a:avLst>
              <a:gd name="adj" fmla="val 2703"/>
            </a:avLst>
          </a:prstGeom>
          <a:solidFill>
            <a:srgbClr val="FFFDF8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2" name="Text 40"/>
          <p:cNvSpPr/>
          <p:nvPr/>
        </p:nvSpPr>
        <p:spPr>
          <a:xfrm>
            <a:off x="7260336" y="3767328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D89A1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MEXICO</a:t>
            </a:r>
            <a:endParaRPr lang="en-US" sz="920" dirty="0">
              <a:solidFill>
                <a:srgbClr val="D89A1A"/>
              </a:solidFill>
            </a:endParaRPr>
          </a:p>
        </p:txBody>
      </p:sp>
      <p:sp>
        <p:nvSpPr>
          <p:cNvPr id="43" name="Text 41"/>
          <p:cNvSpPr/>
          <p:nvPr/>
        </p:nvSpPr>
        <p:spPr>
          <a:xfrm>
            <a:off x="7260336" y="4133088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Registry integration with PROBE</a:t>
            </a:r>
            <a:endParaRPr lang="en-US" sz="1160" dirty="0"/>
          </a:p>
        </p:txBody>
      </p:sp>
      <p:sp>
        <p:nvSpPr>
          <p:cNvPr id="44" name="Text 42"/>
          <p:cNvSpPr/>
          <p:nvPr/>
        </p:nvSpPr>
        <p:spPr>
          <a:xfrm>
            <a:off x="7260336" y="4773168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WFH 2022</a:t>
            </a:r>
            <a:endParaRPr lang="en-US" sz="930" dirty="0"/>
          </a:p>
        </p:txBody>
      </p:sp>
      <p:sp>
        <p:nvSpPr>
          <p:cNvPr id="45" name="Shape 43"/>
          <p:cNvSpPr/>
          <p:nvPr/>
        </p:nvSpPr>
        <p:spPr>
          <a:xfrm>
            <a:off x="9400032" y="4059936"/>
            <a:ext cx="1572768" cy="0"/>
          </a:xfrm>
          <a:prstGeom prst="line">
            <a:avLst/>
          </a:prstGeom>
          <a:noFill/>
          <a:ln w="12700">
            <a:solidFill>
              <a:srgbClr val="D9E3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9235440" y="3675888"/>
            <a:ext cx="1901952" cy="1353312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" name="Text 45"/>
          <p:cNvSpPr/>
          <p:nvPr/>
        </p:nvSpPr>
        <p:spPr>
          <a:xfrm>
            <a:off x="9400032" y="3767328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C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COLOMBIA</a:t>
            </a:r>
            <a:endParaRPr lang="en-US" sz="920" dirty="0">
              <a:solidFill>
                <a:srgbClr val="C00000"/>
              </a:solidFill>
            </a:endParaRPr>
          </a:p>
        </p:txBody>
      </p:sp>
      <p:sp>
        <p:nvSpPr>
          <p:cNvPr id="48" name="Text 46"/>
          <p:cNvSpPr/>
          <p:nvPr/>
        </p:nvSpPr>
        <p:spPr>
          <a:xfrm>
            <a:off x="9400032" y="4133088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Severe hemophilia A study in children and adults</a:t>
            </a:r>
            <a:endParaRPr lang="en-US" sz="1160" dirty="0"/>
          </a:p>
        </p:txBody>
      </p:sp>
      <p:sp>
        <p:nvSpPr>
          <p:cNvPr id="49" name="Text 47"/>
          <p:cNvSpPr/>
          <p:nvPr/>
        </p:nvSpPr>
        <p:spPr>
          <a:xfrm>
            <a:off x="9400032" y="4773168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EAHAD 2021</a:t>
            </a:r>
            <a:endParaRPr lang="en-US" sz="930" dirty="0"/>
          </a:p>
        </p:txBody>
      </p:sp>
      <p:sp>
        <p:nvSpPr>
          <p:cNvPr id="50" name="Text 48"/>
          <p:cNvSpPr/>
          <p:nvPr/>
        </p:nvSpPr>
        <p:spPr>
          <a:xfrm>
            <a:off x="4956048" y="5614416"/>
            <a:ext cx="58521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160" dirty="0"/>
          </a:p>
        </p:txBody>
      </p:sp>
      <p:sp>
        <p:nvSpPr>
          <p:cNvPr id="51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52" name="Text 16">
            <a:extLst>
              <a:ext uri="{FF2B5EF4-FFF2-40B4-BE49-F238E27FC236}">
                <a16:creationId xmlns:a16="http://schemas.microsoft.com/office/drawing/2014/main" id="{02BA2365-0737-BFF2-E6FC-5DC51EEAD495}"/>
              </a:ext>
            </a:extLst>
          </p:cNvPr>
          <p:cNvSpPr/>
          <p:nvPr/>
        </p:nvSpPr>
        <p:spPr>
          <a:xfrm>
            <a:off x="4953000" y="5230368"/>
            <a:ext cx="63428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 the most recent poster at WFH 2026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endParaRPr lang="en-US" sz="1300" dirty="0"/>
          </a:p>
        </p:txBody>
      </p:sp>
      <p:sp>
        <p:nvSpPr>
          <p:cNvPr id="55" name="Text 44">
            <a:extLst>
              <a:ext uri="{FF2B5EF4-FFF2-40B4-BE49-F238E27FC236}">
                <a16:creationId xmlns:a16="http://schemas.microsoft.com/office/drawing/2014/main" id="{F2BDC656-55A2-CAD5-9675-DAE982F73CCE}"/>
              </a:ext>
            </a:extLst>
          </p:cNvPr>
          <p:cNvSpPr/>
          <p:nvPr/>
        </p:nvSpPr>
        <p:spPr>
          <a:xfrm>
            <a:off x="4953000" y="5449824"/>
            <a:ext cx="4044696" cy="969264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6" name="Text 45">
            <a:extLst>
              <a:ext uri="{FF2B5EF4-FFF2-40B4-BE49-F238E27FC236}">
                <a16:creationId xmlns:a16="http://schemas.microsoft.com/office/drawing/2014/main" id="{FC65020C-2094-3E12-9F18-8E21AAFD1BC2}"/>
              </a:ext>
            </a:extLst>
          </p:cNvPr>
          <p:cNvSpPr/>
          <p:nvPr/>
        </p:nvSpPr>
        <p:spPr>
          <a:xfrm>
            <a:off x="5117592" y="5541264"/>
            <a:ext cx="3344652" cy="1178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KOSOVO</a:t>
            </a:r>
            <a:endParaRPr lang="en-US" sz="920" dirty="0">
              <a:solidFill>
                <a:srgbClr val="C00000"/>
              </a:solidFill>
            </a:endParaRPr>
          </a:p>
        </p:txBody>
      </p:sp>
      <p:sp>
        <p:nvSpPr>
          <p:cNvPr id="57" name="Text 46">
            <a:extLst>
              <a:ext uri="{FF2B5EF4-FFF2-40B4-BE49-F238E27FC236}">
                <a16:creationId xmlns:a16="http://schemas.microsoft.com/office/drawing/2014/main" id="{58F81807-F1D8-CF0E-7D6D-745C13A098A8}"/>
              </a:ext>
            </a:extLst>
          </p:cNvPr>
          <p:cNvSpPr/>
          <p:nvPr/>
        </p:nvSpPr>
        <p:spPr>
          <a:xfrm>
            <a:off x="5117592" y="5761217"/>
            <a:ext cx="3715512" cy="27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16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Patient-Reported Outcomes in Hemophilia in Kosovo</a:t>
            </a:r>
          </a:p>
        </p:txBody>
      </p:sp>
      <p:sp>
        <p:nvSpPr>
          <p:cNvPr id="58" name="Text 47">
            <a:extLst>
              <a:ext uri="{FF2B5EF4-FFF2-40B4-BE49-F238E27FC236}">
                <a16:creationId xmlns:a16="http://schemas.microsoft.com/office/drawing/2014/main" id="{02ECBD17-BB00-A9CA-560E-C0D6ED5917E1}"/>
              </a:ext>
            </a:extLst>
          </p:cNvPr>
          <p:cNvSpPr/>
          <p:nvPr/>
        </p:nvSpPr>
        <p:spPr>
          <a:xfrm>
            <a:off x="5117592" y="6190364"/>
            <a:ext cx="3344652" cy="916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WFH 2026</a:t>
            </a:r>
            <a:endParaRPr lang="en-US" sz="93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  <a:latin typeface="Aptos Display" pitchFamily="34" charset="0"/>
              </a:rPr>
              <a:t>Featured Abstracts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76656" y="804672"/>
            <a:ext cx="7863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Brazil and Kyrgyzstan are both contain concrete, advocacy-ready findings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58368" y="1243584"/>
            <a:ext cx="5394960" cy="5358384"/>
          </a:xfrm>
          <a:prstGeom prst="roundRect">
            <a:avLst>
              <a:gd name="adj" fmla="val 1024"/>
            </a:avLst>
          </a:prstGeom>
          <a:solidFill>
            <a:srgbClr val="FFFDF8"/>
          </a:solidFill>
          <a:ln w="13970">
            <a:solidFill>
              <a:srgbClr val="EADCB8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126480" y="1243584"/>
            <a:ext cx="5394960" cy="5358384"/>
          </a:xfrm>
          <a:prstGeom prst="roundRect">
            <a:avLst>
              <a:gd name="adj" fmla="val 1024"/>
            </a:avLst>
          </a:prstGeom>
          <a:solidFill>
            <a:srgbClr val="008080">
              <a:alpha val="7000"/>
            </a:srgbClr>
          </a:solidFill>
          <a:ln w="13970">
            <a:solidFill>
              <a:srgbClr val="CFE0F4"/>
            </a:solidFill>
            <a:prstDash val="solid"/>
          </a:ln>
          <a:effectLst>
            <a:outerShdw blurRad="19050" dist="76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51790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BRAZIL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14400" y="1773936"/>
            <a:ext cx="4297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50" b="1" dirty="0">
                <a:solidFill>
                  <a:srgbClr val="12395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PROBE: Brazil data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14400" y="2121408"/>
            <a:ext cx="20116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WFH 2024 poster abstract</a:t>
            </a:r>
            <a:endParaRPr lang="en-US" sz="1080" dirty="0"/>
          </a:p>
        </p:txBody>
      </p:sp>
      <p:sp>
        <p:nvSpPr>
          <p:cNvPr id="9" name="Shape 7"/>
          <p:cNvSpPr/>
          <p:nvPr/>
        </p:nvSpPr>
        <p:spPr>
          <a:xfrm>
            <a:off x="914400" y="2414016"/>
            <a:ext cx="4626864" cy="0"/>
          </a:xfrm>
          <a:prstGeom prst="line">
            <a:avLst/>
          </a:prstGeom>
          <a:noFill/>
          <a:ln w="22860">
            <a:solidFill>
              <a:srgbClr val="D89A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2651760"/>
            <a:ext cx="1335024" cy="841248"/>
          </a:xfrm>
          <a:prstGeom prst="roundRect">
            <a:avLst>
              <a:gd name="adj" fmla="val 4348"/>
            </a:avLst>
          </a:prstGeom>
          <a:solidFill>
            <a:srgbClr val="FFF4DA"/>
          </a:solidFill>
          <a:ln w="6350">
            <a:solidFill>
              <a:srgbClr val="FFF4DA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024128" y="2743200"/>
            <a:ext cx="11155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89A1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679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005840" y="3035808"/>
            <a:ext cx="11521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questionnaire contributions</a:t>
            </a:r>
            <a:endParaRPr lang="en-US" sz="960" dirty="0"/>
          </a:p>
        </p:txBody>
      </p:sp>
      <p:sp>
        <p:nvSpPr>
          <p:cNvPr id="13" name="Text 11"/>
          <p:cNvSpPr/>
          <p:nvPr/>
        </p:nvSpPr>
        <p:spPr>
          <a:xfrm>
            <a:off x="2414016" y="2651760"/>
            <a:ext cx="1335024" cy="841248"/>
          </a:xfrm>
          <a:prstGeom prst="roundRect">
            <a:avLst>
              <a:gd name="adj" fmla="val 4348"/>
            </a:avLst>
          </a:prstGeom>
          <a:solidFill>
            <a:srgbClr val="FFF4DA"/>
          </a:solidFill>
          <a:ln w="6350">
            <a:solidFill>
              <a:srgbClr val="FFF4DA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2523744" y="2743200"/>
            <a:ext cx="11155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89A1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58.25%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2505456" y="3035808"/>
            <a:ext cx="11521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reported chronic pain</a:t>
            </a:r>
            <a:endParaRPr lang="en-US" sz="960" dirty="0"/>
          </a:p>
        </p:txBody>
      </p:sp>
      <p:sp>
        <p:nvSpPr>
          <p:cNvPr id="16" name="Text 14"/>
          <p:cNvSpPr/>
          <p:nvPr/>
        </p:nvSpPr>
        <p:spPr>
          <a:xfrm>
            <a:off x="3913632" y="2651760"/>
            <a:ext cx="1335024" cy="841248"/>
          </a:xfrm>
          <a:prstGeom prst="roundRect">
            <a:avLst>
              <a:gd name="adj" fmla="val 4348"/>
            </a:avLst>
          </a:prstGeom>
          <a:solidFill>
            <a:srgbClr val="FFF4DA"/>
          </a:solidFill>
          <a:ln w="6350">
            <a:solidFill>
              <a:srgbClr val="FFF4DA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023360" y="2743200"/>
            <a:ext cx="11155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89A1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85%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4005072" y="3035808"/>
            <a:ext cx="11521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 chronic pain in target joints</a:t>
            </a:r>
            <a:endParaRPr lang="en-US" sz="960" dirty="0"/>
          </a:p>
        </p:txBody>
      </p:sp>
      <p:sp>
        <p:nvSpPr>
          <p:cNvPr id="19" name="Text 17"/>
          <p:cNvSpPr/>
          <p:nvPr/>
        </p:nvSpPr>
        <p:spPr>
          <a:xfrm>
            <a:off x="914400" y="3749040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findings</a:t>
            </a:r>
            <a:endParaRPr lang="en-US" sz="1240" dirty="0"/>
          </a:p>
        </p:txBody>
      </p:sp>
      <p:sp>
        <p:nvSpPr>
          <p:cNvPr id="20" name="Text 18"/>
          <p:cNvSpPr/>
          <p:nvPr/>
        </p:nvSpPr>
        <p:spPr>
          <a:xfrm>
            <a:off x="914400" y="4005072"/>
            <a:ext cx="4526280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D89A1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30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Brazil dataset included 321 people with hemophilia A, 49 with hemophilia B, 35 carriers, and 274 controls.
</a:t>
            </a:r>
            <a:r>
              <a:rPr lang="en-US" sz="1300" b="1" dirty="0">
                <a:solidFill>
                  <a:srgbClr val="D89A1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30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Among people with hemophilia A or B and carriers, 168 were severe and 45 were moderate; about 65% treated at home.
</a:t>
            </a:r>
            <a:r>
              <a:rPr lang="en-US" sz="1300" b="1" dirty="0">
                <a:solidFill>
                  <a:srgbClr val="D89A1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30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abstract links pain burden to the need for better public policy and care improvement.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14400" y="5577840"/>
            <a:ext cx="4617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50" i="1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 combines scale, treatment pattern, and pain burden in one country-specific story.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6382512" y="1517904"/>
            <a:ext cx="1371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KYRGYZSTAN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382512" y="1755648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720" b="1" dirty="0">
                <a:solidFill>
                  <a:srgbClr val="12395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Quality of life of patients in Kyrgyzstan using the PROBE tool</a:t>
            </a:r>
            <a:endParaRPr lang="en-US" sz="1720" dirty="0"/>
          </a:p>
        </p:txBody>
      </p:sp>
      <p:sp>
        <p:nvSpPr>
          <p:cNvPr id="24" name="Text 22"/>
          <p:cNvSpPr/>
          <p:nvPr/>
        </p:nvSpPr>
        <p:spPr>
          <a:xfrm>
            <a:off x="6382512" y="2231136"/>
            <a:ext cx="2148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ISTH 2021 oral presentation</a:t>
            </a:r>
            <a:endParaRPr lang="en-US" sz="1080" dirty="0"/>
          </a:p>
        </p:txBody>
      </p:sp>
      <p:sp>
        <p:nvSpPr>
          <p:cNvPr id="25" name="Shape 23"/>
          <p:cNvSpPr/>
          <p:nvPr/>
        </p:nvSpPr>
        <p:spPr>
          <a:xfrm>
            <a:off x="6382512" y="2505456"/>
            <a:ext cx="4626864" cy="0"/>
          </a:xfrm>
          <a:prstGeom prst="line">
            <a:avLst/>
          </a:prstGeom>
          <a:noFill/>
          <a:ln w="22860">
            <a:solidFill>
              <a:srgbClr val="0052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382512" y="2724912"/>
            <a:ext cx="1335024" cy="841248"/>
          </a:xfrm>
          <a:prstGeom prst="roundRect">
            <a:avLst>
              <a:gd name="adj" fmla="val 4348"/>
            </a:avLst>
          </a:prstGeom>
          <a:solidFill>
            <a:srgbClr val="EAF4FF"/>
          </a:solidFill>
          <a:ln w="6350">
            <a:solidFill>
              <a:srgbClr val="EAF4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6492240" y="2816352"/>
            <a:ext cx="11155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80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37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8" name="Text 26"/>
          <p:cNvSpPr/>
          <p:nvPr/>
        </p:nvSpPr>
        <p:spPr>
          <a:xfrm>
            <a:off x="6473952" y="3108960"/>
            <a:ext cx="11521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participants</a:t>
            </a:r>
            <a:endParaRPr lang="en-US" sz="960" dirty="0"/>
          </a:p>
        </p:txBody>
      </p:sp>
      <p:sp>
        <p:nvSpPr>
          <p:cNvPr id="29" name="Text 27"/>
          <p:cNvSpPr/>
          <p:nvPr/>
        </p:nvSpPr>
        <p:spPr>
          <a:xfrm>
            <a:off x="7882128" y="2724912"/>
            <a:ext cx="1335024" cy="841248"/>
          </a:xfrm>
          <a:prstGeom prst="roundRect">
            <a:avLst>
              <a:gd name="adj" fmla="val 4348"/>
            </a:avLst>
          </a:prstGeom>
          <a:solidFill>
            <a:srgbClr val="EAF4FF"/>
          </a:solidFill>
          <a:ln w="6350">
            <a:solidFill>
              <a:srgbClr val="EAF4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7991856" y="2816352"/>
            <a:ext cx="11155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80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18.9%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31" name="Text 29"/>
          <p:cNvSpPr/>
          <p:nvPr/>
        </p:nvSpPr>
        <p:spPr>
          <a:xfrm>
            <a:off x="7973568" y="3108960"/>
            <a:ext cx="11521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reported some prophylaxis</a:t>
            </a:r>
            <a:endParaRPr lang="en-US" sz="960" dirty="0"/>
          </a:p>
        </p:txBody>
      </p:sp>
      <p:sp>
        <p:nvSpPr>
          <p:cNvPr id="32" name="Text 30"/>
          <p:cNvSpPr/>
          <p:nvPr/>
        </p:nvSpPr>
        <p:spPr>
          <a:xfrm>
            <a:off x="9381744" y="2724912"/>
            <a:ext cx="1335024" cy="841248"/>
          </a:xfrm>
          <a:prstGeom prst="roundRect">
            <a:avLst>
              <a:gd name="adj" fmla="val 4348"/>
            </a:avLst>
          </a:prstGeom>
          <a:solidFill>
            <a:srgbClr val="EAF4FF"/>
          </a:solidFill>
          <a:ln w="6350">
            <a:solidFill>
              <a:srgbClr val="EAF4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9491472" y="2816352"/>
            <a:ext cx="11155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80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83.8%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34" name="Text 32"/>
          <p:cNvSpPr/>
          <p:nvPr/>
        </p:nvSpPr>
        <p:spPr>
          <a:xfrm>
            <a:off x="9473184" y="3108960"/>
            <a:ext cx="11521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reported reduced range of motion</a:t>
            </a:r>
            <a:endParaRPr lang="en-US" sz="960" dirty="0"/>
          </a:p>
        </p:txBody>
      </p:sp>
      <p:sp>
        <p:nvSpPr>
          <p:cNvPr id="35" name="Text 33"/>
          <p:cNvSpPr/>
          <p:nvPr/>
        </p:nvSpPr>
        <p:spPr>
          <a:xfrm>
            <a:off x="6382512" y="3822192"/>
            <a:ext cx="1463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b="1" dirty="0">
                <a:solidFill>
                  <a:srgbClr val="1239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findings</a:t>
            </a:r>
            <a:endParaRPr lang="en-US" sz="1240" dirty="0"/>
          </a:p>
        </p:txBody>
      </p:sp>
      <p:sp>
        <p:nvSpPr>
          <p:cNvPr id="36" name="Text 34"/>
          <p:cNvSpPr/>
          <p:nvPr/>
        </p:nvSpPr>
        <p:spPr>
          <a:xfrm>
            <a:off x="6382512" y="4078224"/>
            <a:ext cx="4553712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30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18.9% reported access to some prophylaxis, while 59.5% reported episodic treatment and 16.2% no treatment availability.
</a:t>
            </a: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30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75.7% reported chronic pain, 70.3% impact on daily living, and 83.8% reduced joint range of motion.
</a:t>
            </a:r>
            <a:r>
              <a:rPr lang="en-US" sz="1300" b="1" dirty="0">
                <a:solidFill>
                  <a:srgbClr val="0E69B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300" dirty="0">
                <a:solidFill>
                  <a:srgbClr val="20304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conclusion explicitly points to prophylaxis as a route to better health for future generations.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6382512" y="5632704"/>
            <a:ext cx="4617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50" i="1" dirty="0">
                <a:solidFill>
                  <a:srgbClr val="66738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 shows access gaps and disability burden very clearly, with a strong improvement message.</a:t>
            </a:r>
            <a:endParaRPr lang="en-US" sz="11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A9359-2F08-C8D7-829E-079C9ADE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D6A9E17-5517-C5DC-4442-CE5B26332CDD}"/>
              </a:ext>
            </a:extLst>
          </p:cNvPr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Debut of the New PROBE Dashboard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9EF93DF-A164-CF3C-45F4-57F67060A38D}"/>
              </a:ext>
            </a:extLst>
          </p:cNvPr>
          <p:cNvSpPr/>
          <p:nvPr/>
        </p:nvSpPr>
        <p:spPr>
          <a:xfrm>
            <a:off x="411480" y="557784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2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58D1B20-94B1-DF78-031F-C836A23DD1BA}"/>
              </a:ext>
            </a:extLst>
          </p:cNvPr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>
            <a:extLst>
              <a:ext uri="{FF2B5EF4-FFF2-40B4-BE49-F238E27FC236}">
                <a16:creationId xmlns:a16="http://schemas.microsoft.com/office/drawing/2014/main" id="{1B87B4C3-0ED8-0426-0B91-30311A59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A4460A93-1BBD-B3B9-4A09-9C3166AC560F}"/>
              </a:ext>
            </a:extLst>
          </p:cNvPr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>
            <a:extLst>
              <a:ext uri="{FF2B5EF4-FFF2-40B4-BE49-F238E27FC236}">
                <a16:creationId xmlns:a16="http://schemas.microsoft.com/office/drawing/2014/main" id="{1BBC2928-B7F7-0648-1BA0-EAF0BA5D5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13" name="Shape 5">
            <a:extLst>
              <a:ext uri="{FF2B5EF4-FFF2-40B4-BE49-F238E27FC236}">
                <a16:creationId xmlns:a16="http://schemas.microsoft.com/office/drawing/2014/main" id="{0959D8C2-AFF5-C6A2-FCF9-B3E7681C0750}"/>
              </a:ext>
            </a:extLst>
          </p:cNvPr>
          <p:cNvSpPr/>
          <p:nvPr/>
        </p:nvSpPr>
        <p:spPr>
          <a:xfrm>
            <a:off x="623455" y="1097280"/>
            <a:ext cx="11016857" cy="5303520"/>
          </a:xfrm>
          <a:prstGeom prst="roundRect">
            <a:avLst>
              <a:gd name="adj" fmla="val 1266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E8C6D071-C6CF-81C6-08BC-146F0CE95E0F}"/>
              </a:ext>
            </a:extLst>
          </p:cNvPr>
          <p:cNvSpPr/>
          <p:nvPr/>
        </p:nvSpPr>
        <p:spPr>
          <a:xfrm>
            <a:off x="889462" y="1189967"/>
            <a:ext cx="6309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69B3"/>
                </a:solidFill>
              </a:rPr>
              <a:t>Section Highlights:</a:t>
            </a:r>
            <a:endParaRPr lang="en-US" sz="1600" dirty="0">
              <a:solidFill>
                <a:srgbClr val="0E69B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51E813-7461-A624-C1C3-DDABAA73C800}"/>
              </a:ext>
            </a:extLst>
          </p:cNvPr>
          <p:cNvSpPr txBox="1"/>
          <p:nvPr/>
        </p:nvSpPr>
        <p:spPr>
          <a:xfrm>
            <a:off x="874223" y="2410212"/>
            <a:ext cx="5579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Preview of the new PROBE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Demo how to make data more accessible</a:t>
            </a:r>
          </a:p>
          <a:p>
            <a:endParaRPr lang="en-US" sz="2400" dirty="0">
              <a:solidFill>
                <a:srgbClr val="314A53"/>
              </a:solidFill>
            </a:endParaRPr>
          </a:p>
          <a:p>
            <a:endParaRPr lang="en-US" sz="2400" dirty="0">
              <a:solidFill>
                <a:srgbClr val="314A53"/>
              </a:solidFill>
            </a:endParaRPr>
          </a:p>
          <a:p>
            <a:endParaRPr lang="en-US" sz="2400" dirty="0">
              <a:solidFill>
                <a:srgbClr val="314A53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EF62B1D-DF97-3A27-EEC3-BEC308969CE1}"/>
              </a:ext>
            </a:extLst>
          </p:cNvPr>
          <p:cNvSpPr/>
          <p:nvPr/>
        </p:nvSpPr>
        <p:spPr>
          <a:xfrm>
            <a:off x="919623" y="2560955"/>
            <a:ext cx="182880" cy="182880"/>
          </a:xfrm>
          <a:prstGeom prst="flowChartConnector">
            <a:avLst/>
          </a:prstGeom>
          <a:solidFill>
            <a:srgbClr val="0A6B78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Flowchart: Connector 15">
            <a:extLst>
              <a:ext uri="{FF2B5EF4-FFF2-40B4-BE49-F238E27FC236}">
                <a16:creationId xmlns:a16="http://schemas.microsoft.com/office/drawing/2014/main" id="{4F48E96E-29E1-4E15-F1DD-1728DCDCB290}"/>
              </a:ext>
            </a:extLst>
          </p:cNvPr>
          <p:cNvSpPr/>
          <p:nvPr/>
        </p:nvSpPr>
        <p:spPr>
          <a:xfrm>
            <a:off x="874223" y="3276820"/>
            <a:ext cx="182880" cy="182880"/>
          </a:xfrm>
          <a:prstGeom prst="flowChartConnector">
            <a:avLst/>
          </a:prstGeom>
          <a:solidFill>
            <a:srgbClr val="C00000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132BC4-A501-392C-D2DE-97E24BC6FFE0}"/>
              </a:ext>
            </a:extLst>
          </p:cNvPr>
          <p:cNvGrpSpPr/>
          <p:nvPr/>
        </p:nvGrpSpPr>
        <p:grpSpPr>
          <a:xfrm>
            <a:off x="6776243" y="2105614"/>
            <a:ext cx="3713061" cy="2928423"/>
            <a:chOff x="7882128" y="1755648"/>
            <a:chExt cx="3493008" cy="1143000"/>
          </a:xfrm>
        </p:grpSpPr>
        <p:sp>
          <p:nvSpPr>
            <p:cNvPr id="11" name="Shape 35">
              <a:extLst>
                <a:ext uri="{FF2B5EF4-FFF2-40B4-BE49-F238E27FC236}">
                  <a16:creationId xmlns:a16="http://schemas.microsoft.com/office/drawing/2014/main" id="{736D1952-975B-CADC-4C07-0A624C8B2616}"/>
                </a:ext>
              </a:extLst>
            </p:cNvPr>
            <p:cNvSpPr/>
            <p:nvPr/>
          </p:nvSpPr>
          <p:spPr>
            <a:xfrm>
              <a:off x="7882128" y="1755648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0A6B78">
                <a:alpha val="7000"/>
              </a:srgbClr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 36">
              <a:extLst>
                <a:ext uri="{FF2B5EF4-FFF2-40B4-BE49-F238E27FC236}">
                  <a16:creationId xmlns:a16="http://schemas.microsoft.com/office/drawing/2014/main" id="{8B927678-9597-A254-9BA7-D0E580997574}"/>
                </a:ext>
              </a:extLst>
            </p:cNvPr>
            <p:cNvSpPr/>
            <p:nvPr/>
          </p:nvSpPr>
          <p:spPr>
            <a:xfrm>
              <a:off x="8083296" y="1901952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84E58"/>
                  </a:solidFill>
                </a:rPr>
                <a:t>Mark W.</a:t>
              </a:r>
              <a:r>
                <a:rPr lang="en-US" sz="1290" b="1" dirty="0">
                  <a:solidFill>
                    <a:srgbClr val="084E58"/>
                  </a:solidFill>
                </a:rPr>
                <a:t> </a:t>
              </a:r>
              <a:r>
                <a:rPr lang="en-US" sz="2400" b="1" dirty="0">
                  <a:solidFill>
                    <a:srgbClr val="084E58"/>
                  </a:solidFill>
                </a:rPr>
                <a:t>Skinner</a:t>
              </a:r>
              <a:endParaRPr lang="en-US" sz="2400" dirty="0"/>
            </a:p>
          </p:txBody>
        </p:sp>
        <p:sp>
          <p:nvSpPr>
            <p:cNvPr id="16" name="Text 37">
              <a:extLst>
                <a:ext uri="{FF2B5EF4-FFF2-40B4-BE49-F238E27FC236}">
                  <a16:creationId xmlns:a16="http://schemas.microsoft.com/office/drawing/2014/main" id="{E914EE83-7E05-660D-485B-0D92C246480B}"/>
                </a:ext>
              </a:extLst>
            </p:cNvPr>
            <p:cNvSpPr/>
            <p:nvPr/>
          </p:nvSpPr>
          <p:spPr>
            <a:xfrm>
              <a:off x="8083296" y="2121408"/>
              <a:ext cx="2834640" cy="61886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314B53"/>
                  </a:solidFill>
                </a:rPr>
                <a:t>President/CEO, Institute for Policy Advancement, Ltd.; President/CEO, Patient Outcomes Research Group Ltd</a:t>
              </a:r>
              <a:r>
                <a:rPr lang="en-US" sz="950" dirty="0">
                  <a:solidFill>
                    <a:srgbClr val="314B53"/>
                  </a:solidFill>
                </a:rPr>
                <a:t>.</a:t>
              </a:r>
            </a:p>
            <a:p>
              <a:pPr marL="0" indent="0">
                <a:buNone/>
              </a:pPr>
              <a:endParaRPr lang="en-US" sz="950" dirty="0">
                <a:solidFill>
                  <a:srgbClr val="314B53"/>
                </a:solidFill>
              </a:endParaRPr>
            </a:p>
            <a:p>
              <a:pPr marL="0" indent="0">
                <a:buNone/>
              </a:pPr>
              <a:endParaRPr lang="en-US" sz="950" dirty="0">
                <a:solidFill>
                  <a:srgbClr val="314B53"/>
                </a:solidFill>
              </a:endParaRPr>
            </a:p>
            <a:p>
              <a:pPr marL="0" indent="0">
                <a:buNone/>
              </a:pPr>
              <a:r>
                <a:rPr lang="en-US" sz="2000" dirty="0" err="1">
                  <a:solidFill>
                    <a:srgbClr val="314B53"/>
                  </a:solidFill>
                </a:rPr>
                <a:t>mskinner@ipatld.com</a:t>
              </a:r>
              <a:endParaRPr lang="en-US" sz="2000" dirty="0">
                <a:solidFill>
                  <a:srgbClr val="314B53"/>
                </a:solidFill>
              </a:endParaRPr>
            </a:p>
            <a:p>
              <a:pPr marL="0" indent="0">
                <a:buNone/>
              </a:pPr>
              <a:endParaRPr lang="en-US" sz="950" dirty="0">
                <a:solidFill>
                  <a:srgbClr val="314B53"/>
                </a:solidFill>
              </a:endParaRPr>
            </a:p>
            <a:p>
              <a:pPr marL="0" indent="0">
                <a:buNone/>
              </a:pPr>
              <a:endParaRPr lang="en-US" sz="9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70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A82C0-3417-C239-10B4-35C70712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6A9AAB7-6066-E66C-CDFB-3DBC774A8D9B}"/>
              </a:ext>
            </a:extLst>
          </p:cNvPr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Debut of the New PROBE Dashboard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C7ABBE0-EC26-93F2-5E82-14A767979C8C}"/>
              </a:ext>
            </a:extLst>
          </p:cNvPr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>
            <a:extLst>
              <a:ext uri="{FF2B5EF4-FFF2-40B4-BE49-F238E27FC236}">
                <a16:creationId xmlns:a16="http://schemas.microsoft.com/office/drawing/2014/main" id="{CD9AE52F-9BAA-F70B-BA75-95DE10BB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9557AFD2-90CD-114F-53F6-E75AF3AE39E5}"/>
              </a:ext>
            </a:extLst>
          </p:cNvPr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>
            <a:extLst>
              <a:ext uri="{FF2B5EF4-FFF2-40B4-BE49-F238E27FC236}">
                <a16:creationId xmlns:a16="http://schemas.microsoft.com/office/drawing/2014/main" id="{411B50AC-35EC-DC82-7C30-393392CBC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D5C9F626-ED13-A1E4-5D7E-823A4467E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428" y="1289305"/>
            <a:ext cx="6556664" cy="4371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7B61E1-9BBE-99DC-4EC3-3EAABF1EA61B}"/>
              </a:ext>
            </a:extLst>
          </p:cNvPr>
          <p:cNvSpPr txBox="1"/>
          <p:nvPr/>
        </p:nvSpPr>
        <p:spPr>
          <a:xfrm>
            <a:off x="671946" y="2925220"/>
            <a:ext cx="1766454" cy="923330"/>
          </a:xfrm>
          <a:prstGeom prst="rect">
            <a:avLst/>
          </a:prstGeom>
          <a:solidFill>
            <a:srgbClr val="00808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on the picture to open YouTube Link</a:t>
            </a:r>
          </a:p>
        </p:txBody>
      </p:sp>
    </p:spTree>
    <p:extLst>
      <p:ext uri="{BB962C8B-B14F-4D97-AF65-F5344CB8AC3E}">
        <p14:creationId xmlns:p14="http://schemas.microsoft.com/office/powerpoint/2010/main" val="3369620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4838F-0A16-5C82-A490-E7086927D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1AECBA3-855F-80CF-2EAF-D95230FAD9C5}"/>
              </a:ext>
            </a:extLst>
          </p:cNvPr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Updates from WAPPS and Calibra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CCEB111-89EA-E6A2-D49D-D9E89204F5A2}"/>
              </a:ext>
            </a:extLst>
          </p:cNvPr>
          <p:cNvSpPr/>
          <p:nvPr/>
        </p:nvSpPr>
        <p:spPr>
          <a:xfrm>
            <a:off x="411480" y="557784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2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8D6D253-6933-E802-93BD-8ED47A75769D}"/>
              </a:ext>
            </a:extLst>
          </p:cNvPr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>
            <a:extLst>
              <a:ext uri="{FF2B5EF4-FFF2-40B4-BE49-F238E27FC236}">
                <a16:creationId xmlns:a16="http://schemas.microsoft.com/office/drawing/2014/main" id="{393FDFFB-974C-3FBC-031F-D3D282FF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A83379FE-19BE-378D-B707-D091FC674D83}"/>
              </a:ext>
            </a:extLst>
          </p:cNvPr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>
            <a:extLst>
              <a:ext uri="{FF2B5EF4-FFF2-40B4-BE49-F238E27FC236}">
                <a16:creationId xmlns:a16="http://schemas.microsoft.com/office/drawing/2014/main" id="{48C690D7-322A-26D6-6BCE-882FE07C1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13" name="Shape 5">
            <a:extLst>
              <a:ext uri="{FF2B5EF4-FFF2-40B4-BE49-F238E27FC236}">
                <a16:creationId xmlns:a16="http://schemas.microsoft.com/office/drawing/2014/main" id="{B1F16656-E7E7-8BC8-4439-C6940D8074FF}"/>
              </a:ext>
            </a:extLst>
          </p:cNvPr>
          <p:cNvSpPr/>
          <p:nvPr/>
        </p:nvSpPr>
        <p:spPr>
          <a:xfrm>
            <a:off x="623455" y="1097280"/>
            <a:ext cx="11016857" cy="5303520"/>
          </a:xfrm>
          <a:prstGeom prst="roundRect">
            <a:avLst>
              <a:gd name="adj" fmla="val 1266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1C715B9D-247B-3BA9-C84B-8EED709F17A7}"/>
              </a:ext>
            </a:extLst>
          </p:cNvPr>
          <p:cNvSpPr/>
          <p:nvPr/>
        </p:nvSpPr>
        <p:spPr>
          <a:xfrm>
            <a:off x="889462" y="1189967"/>
            <a:ext cx="6309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69B3"/>
                </a:solidFill>
              </a:rPr>
              <a:t>Section Highlights:</a:t>
            </a:r>
            <a:endParaRPr lang="en-US" sz="1600" dirty="0">
              <a:solidFill>
                <a:srgbClr val="0E69B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1643D-0892-7A98-2F6D-F3DFC44522A5}"/>
              </a:ext>
            </a:extLst>
          </p:cNvPr>
          <p:cNvSpPr txBox="1"/>
          <p:nvPr/>
        </p:nvSpPr>
        <p:spPr>
          <a:xfrm>
            <a:off x="874223" y="2410212"/>
            <a:ext cx="557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New Developments in WAPPS and Calibra</a:t>
            </a:r>
          </a:p>
          <a:p>
            <a:endParaRPr lang="en-US" sz="2400" dirty="0">
              <a:solidFill>
                <a:srgbClr val="314A53"/>
              </a:solidFill>
            </a:endParaRPr>
          </a:p>
          <a:p>
            <a:endParaRPr lang="en-US" sz="2400" dirty="0">
              <a:solidFill>
                <a:srgbClr val="314A53"/>
              </a:solidFill>
            </a:endParaRPr>
          </a:p>
          <a:p>
            <a:endParaRPr lang="en-US" sz="2400" dirty="0">
              <a:solidFill>
                <a:srgbClr val="314A53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032CBBE-759A-0DDA-2FCA-D96302A7A614}"/>
              </a:ext>
            </a:extLst>
          </p:cNvPr>
          <p:cNvSpPr/>
          <p:nvPr/>
        </p:nvSpPr>
        <p:spPr>
          <a:xfrm>
            <a:off x="874223" y="2560530"/>
            <a:ext cx="182880" cy="182880"/>
          </a:xfrm>
          <a:prstGeom prst="flowChartConnector">
            <a:avLst/>
          </a:prstGeom>
          <a:solidFill>
            <a:srgbClr val="0A6B78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242A6B-DCE2-F75F-55CA-4CF26EAAABDD}"/>
              </a:ext>
            </a:extLst>
          </p:cNvPr>
          <p:cNvGrpSpPr/>
          <p:nvPr/>
        </p:nvGrpSpPr>
        <p:grpSpPr>
          <a:xfrm>
            <a:off x="6877367" y="2105614"/>
            <a:ext cx="3664510" cy="2956629"/>
            <a:chOff x="7882128" y="4389120"/>
            <a:chExt cx="3493008" cy="1143000"/>
          </a:xfrm>
        </p:grpSpPr>
        <p:sp>
          <p:nvSpPr>
            <p:cNvPr id="19" name="Shape 41">
              <a:extLst>
                <a:ext uri="{FF2B5EF4-FFF2-40B4-BE49-F238E27FC236}">
                  <a16:creationId xmlns:a16="http://schemas.microsoft.com/office/drawing/2014/main" id="{7D1A9EE4-A35A-3659-D1E9-CBA74C5C921B}"/>
                </a:ext>
              </a:extLst>
            </p:cNvPr>
            <p:cNvSpPr/>
            <p:nvPr/>
          </p:nvSpPr>
          <p:spPr>
            <a:xfrm>
              <a:off x="7882128" y="4389120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C00000">
                <a:alpha val="7000"/>
              </a:srgbClr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42">
              <a:extLst>
                <a:ext uri="{FF2B5EF4-FFF2-40B4-BE49-F238E27FC236}">
                  <a16:creationId xmlns:a16="http://schemas.microsoft.com/office/drawing/2014/main" id="{8DB7CB55-166B-968F-3031-1BD8EF128269}"/>
                </a:ext>
              </a:extLst>
            </p:cNvPr>
            <p:cNvSpPr/>
            <p:nvPr/>
          </p:nvSpPr>
          <p:spPr>
            <a:xfrm>
              <a:off x="8083296" y="4535424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C00000"/>
                  </a:solidFill>
                </a:rPr>
                <a:t>Arun Keepanasseril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 43">
              <a:extLst>
                <a:ext uri="{FF2B5EF4-FFF2-40B4-BE49-F238E27FC236}">
                  <a16:creationId xmlns:a16="http://schemas.microsoft.com/office/drawing/2014/main" id="{ABA958BE-9787-9B1D-E863-FC5ECBE5640B}"/>
                </a:ext>
              </a:extLst>
            </p:cNvPr>
            <p:cNvSpPr/>
            <p:nvPr/>
          </p:nvSpPr>
          <p:spPr>
            <a:xfrm>
              <a:off x="8083296" y="4754880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314B53"/>
                  </a:solidFill>
                </a:rPr>
                <a:t>Director of Operations, Canadian Bleeding Disorder Registry; Assistant Clinical Professor (Adjunct)</a:t>
              </a:r>
            </a:p>
            <a:p>
              <a:pPr marL="0" indent="0">
                <a:buNone/>
              </a:pPr>
              <a:endParaRPr lang="en-US" sz="1600" dirty="0"/>
            </a:p>
            <a:p>
              <a:pPr marL="0" indent="0">
                <a:buNone/>
              </a:pPr>
              <a:r>
                <a:rPr lang="en-US" sz="2000" dirty="0">
                  <a:solidFill>
                    <a:srgbClr val="314B53"/>
                  </a:solidFill>
                </a:rPr>
                <a:t>Keeppaa@mcmaster.ca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48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57995-96C6-1E85-F1AD-C7154116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52B6B5A-A10C-95A4-51BE-27B2A8555CDC}"/>
              </a:ext>
            </a:extLst>
          </p:cNvPr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5F73"/>
                </a:solidFill>
                <a:latin typeface="Aptos" panose="020B0004020202020204" pitchFamily="34" charset="0"/>
                <a:ea typeface="MS Mincho" panose="02020609040205080304" pitchFamily="49" charset="-128"/>
                <a:cs typeface="Latha" panose="020B0604020202020204" pitchFamily="34" charset="0"/>
              </a:rPr>
              <a:t>Discussion and Q&amp;A</a:t>
            </a:r>
            <a:endParaRPr lang="en-US" sz="3200" dirty="0">
              <a:latin typeface="Aptos" panose="020B0004020202020204" pitchFamily="34" charset="0"/>
              <a:ea typeface="MS Mincho" panose="02020609040205080304" pitchFamily="49" charset="-128"/>
              <a:cs typeface="Latha" panose="020B06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0C03E57-AC37-76AA-7B93-0DEEC412AFFA}"/>
              </a:ext>
            </a:extLst>
          </p:cNvPr>
          <p:cNvSpPr/>
          <p:nvPr/>
        </p:nvSpPr>
        <p:spPr>
          <a:xfrm>
            <a:off x="411480" y="557784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2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4539EC3-5013-E7E5-8CB2-A95A2BF0C85C}"/>
              </a:ext>
            </a:extLst>
          </p:cNvPr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>
            <a:extLst>
              <a:ext uri="{FF2B5EF4-FFF2-40B4-BE49-F238E27FC236}">
                <a16:creationId xmlns:a16="http://schemas.microsoft.com/office/drawing/2014/main" id="{682D7032-AE5E-2DCE-5651-975B853C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33E13B43-08C8-E478-CDC3-531777F7794D}"/>
              </a:ext>
            </a:extLst>
          </p:cNvPr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>
            <a:extLst>
              <a:ext uri="{FF2B5EF4-FFF2-40B4-BE49-F238E27FC236}">
                <a16:creationId xmlns:a16="http://schemas.microsoft.com/office/drawing/2014/main" id="{3CD9B8FE-7891-CC51-959A-75F8DCFC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13" name="Shape 5">
            <a:extLst>
              <a:ext uri="{FF2B5EF4-FFF2-40B4-BE49-F238E27FC236}">
                <a16:creationId xmlns:a16="http://schemas.microsoft.com/office/drawing/2014/main" id="{7F37E4EE-406A-B6B0-CE77-24AD497C984E}"/>
              </a:ext>
            </a:extLst>
          </p:cNvPr>
          <p:cNvSpPr/>
          <p:nvPr/>
        </p:nvSpPr>
        <p:spPr>
          <a:xfrm>
            <a:off x="623455" y="1097280"/>
            <a:ext cx="11016857" cy="5303520"/>
          </a:xfrm>
          <a:prstGeom prst="roundRect">
            <a:avLst>
              <a:gd name="adj" fmla="val 1266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B704F4-C1F7-895B-1FE6-ADA644458658}"/>
              </a:ext>
            </a:extLst>
          </p:cNvPr>
          <p:cNvSpPr txBox="1"/>
          <p:nvPr/>
        </p:nvSpPr>
        <p:spPr>
          <a:xfrm>
            <a:off x="2151476" y="2010018"/>
            <a:ext cx="856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E64CC1-A46E-478B-E9DB-4CD83FC5D849}"/>
              </a:ext>
            </a:extLst>
          </p:cNvPr>
          <p:cNvGrpSpPr/>
          <p:nvPr/>
        </p:nvGrpSpPr>
        <p:grpSpPr>
          <a:xfrm>
            <a:off x="4416552" y="2144198"/>
            <a:ext cx="3493008" cy="1840813"/>
            <a:chOff x="7882128" y="4389120"/>
            <a:chExt cx="3493008" cy="114300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92FC7ECA-C9BB-AD9E-59FA-C0A0CB2CCE3C}"/>
                </a:ext>
              </a:extLst>
            </p:cNvPr>
            <p:cNvSpPr/>
            <p:nvPr/>
          </p:nvSpPr>
          <p:spPr>
            <a:xfrm>
              <a:off x="7882128" y="4389120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C00000">
                <a:alpha val="7000"/>
              </a:srgbClr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42">
              <a:extLst>
                <a:ext uri="{FF2B5EF4-FFF2-40B4-BE49-F238E27FC236}">
                  <a16:creationId xmlns:a16="http://schemas.microsoft.com/office/drawing/2014/main" id="{A314D354-84DC-540A-F18F-DB4328F76DFC}"/>
                </a:ext>
              </a:extLst>
            </p:cNvPr>
            <p:cNvSpPr/>
            <p:nvPr/>
          </p:nvSpPr>
          <p:spPr>
            <a:xfrm>
              <a:off x="8083296" y="4535424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00000"/>
                  </a:solidFill>
                </a:rPr>
                <a:t>Arun Keepanasseril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 43">
              <a:extLst>
                <a:ext uri="{FF2B5EF4-FFF2-40B4-BE49-F238E27FC236}">
                  <a16:creationId xmlns:a16="http://schemas.microsoft.com/office/drawing/2014/main" id="{20CAD887-0559-1225-23BF-78054E897BAA}"/>
                </a:ext>
              </a:extLst>
            </p:cNvPr>
            <p:cNvSpPr/>
            <p:nvPr/>
          </p:nvSpPr>
          <p:spPr>
            <a:xfrm>
              <a:off x="8083296" y="4754880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314B53"/>
                  </a:solidFill>
                </a:rPr>
                <a:t>Director of Operations, Canadian Bleeding Disorder Registry; Assistant Clinical Professor (Adjunct)</a:t>
              </a:r>
              <a:endParaRPr lang="en-US" sz="1100" dirty="0"/>
            </a:p>
            <a:p>
              <a:pPr marL="0" indent="0">
                <a:buNone/>
              </a:pPr>
              <a:r>
                <a:rPr lang="en-US" sz="1100" dirty="0">
                  <a:solidFill>
                    <a:srgbClr val="314B53"/>
                  </a:solidFill>
                </a:rPr>
                <a:t>Keeppaa@mcmaster.ca</a:t>
              </a:r>
              <a:endParaRPr lang="en-US" sz="11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C30EA7-EF25-4A21-702A-1D70C90C2A10}"/>
              </a:ext>
            </a:extLst>
          </p:cNvPr>
          <p:cNvGrpSpPr/>
          <p:nvPr/>
        </p:nvGrpSpPr>
        <p:grpSpPr>
          <a:xfrm>
            <a:off x="735678" y="2144198"/>
            <a:ext cx="3493008" cy="1840813"/>
            <a:chOff x="7882128" y="1755648"/>
            <a:chExt cx="3493008" cy="1143000"/>
          </a:xfrm>
        </p:grpSpPr>
        <p:sp>
          <p:nvSpPr>
            <p:cNvPr id="16" name="Shape 35">
              <a:extLst>
                <a:ext uri="{FF2B5EF4-FFF2-40B4-BE49-F238E27FC236}">
                  <a16:creationId xmlns:a16="http://schemas.microsoft.com/office/drawing/2014/main" id="{BCBBFDEA-B1A6-74ED-65F8-5F3A36684DE7}"/>
                </a:ext>
              </a:extLst>
            </p:cNvPr>
            <p:cNvSpPr/>
            <p:nvPr/>
          </p:nvSpPr>
          <p:spPr>
            <a:xfrm>
              <a:off x="7882128" y="1755648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0A6B78">
                <a:alpha val="7000"/>
              </a:srgbClr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 36">
              <a:extLst>
                <a:ext uri="{FF2B5EF4-FFF2-40B4-BE49-F238E27FC236}">
                  <a16:creationId xmlns:a16="http://schemas.microsoft.com/office/drawing/2014/main" id="{C38E5DDA-99F4-00EA-2857-88950B7E9E56}"/>
                </a:ext>
              </a:extLst>
            </p:cNvPr>
            <p:cNvSpPr/>
            <p:nvPr/>
          </p:nvSpPr>
          <p:spPr>
            <a:xfrm>
              <a:off x="8083296" y="1901952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084E58"/>
                  </a:solidFill>
                </a:rPr>
                <a:t>Mark W. Skinner</a:t>
              </a:r>
              <a:endParaRPr lang="en-US" sz="1290" dirty="0"/>
            </a:p>
          </p:txBody>
        </p:sp>
        <p:sp>
          <p:nvSpPr>
            <p:cNvPr id="18" name="Text 37">
              <a:extLst>
                <a:ext uri="{FF2B5EF4-FFF2-40B4-BE49-F238E27FC236}">
                  <a16:creationId xmlns:a16="http://schemas.microsoft.com/office/drawing/2014/main" id="{EC3B6AB0-F0E4-112F-4E6C-902687A47796}"/>
                </a:ext>
              </a:extLst>
            </p:cNvPr>
            <p:cNvSpPr/>
            <p:nvPr/>
          </p:nvSpPr>
          <p:spPr>
            <a:xfrm>
              <a:off x="8083296" y="2121408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00" dirty="0">
                  <a:solidFill>
                    <a:srgbClr val="314B53"/>
                  </a:solidFill>
                </a:rPr>
                <a:t>President/CEO, Institute for Policy Advancement, Ltd.; President/CEO, Patient Outcomes Research Group Ltd</a:t>
              </a:r>
              <a:r>
                <a:rPr lang="en-US" sz="950" dirty="0">
                  <a:solidFill>
                    <a:srgbClr val="314B53"/>
                  </a:solidFill>
                </a:rPr>
                <a:t>.</a:t>
              </a:r>
              <a:endParaRPr lang="en-US" sz="9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CCA597-61D2-3BC8-2347-4EAA6F8AD6F8}"/>
              </a:ext>
            </a:extLst>
          </p:cNvPr>
          <p:cNvGrpSpPr/>
          <p:nvPr/>
        </p:nvGrpSpPr>
        <p:grpSpPr>
          <a:xfrm>
            <a:off x="8028432" y="2144198"/>
            <a:ext cx="3493008" cy="1840813"/>
            <a:chOff x="7882128" y="3072384"/>
            <a:chExt cx="3493008" cy="1143000"/>
          </a:xfrm>
        </p:grpSpPr>
        <p:sp>
          <p:nvSpPr>
            <p:cNvPr id="20" name="Shape 38">
              <a:extLst>
                <a:ext uri="{FF2B5EF4-FFF2-40B4-BE49-F238E27FC236}">
                  <a16:creationId xmlns:a16="http://schemas.microsoft.com/office/drawing/2014/main" id="{A54121CB-A85B-80E9-D079-EAD7361B1E00}"/>
                </a:ext>
              </a:extLst>
            </p:cNvPr>
            <p:cNvSpPr/>
            <p:nvPr/>
          </p:nvSpPr>
          <p:spPr>
            <a:xfrm>
              <a:off x="7882128" y="3072384"/>
              <a:ext cx="3493008" cy="1143000"/>
            </a:xfrm>
            <a:prstGeom prst="roundRect">
              <a:avLst>
                <a:gd name="adj" fmla="val 4000"/>
              </a:avLst>
            </a:prstGeom>
            <a:solidFill>
              <a:srgbClr val="F7EEE0"/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39">
              <a:extLst>
                <a:ext uri="{FF2B5EF4-FFF2-40B4-BE49-F238E27FC236}">
                  <a16:creationId xmlns:a16="http://schemas.microsoft.com/office/drawing/2014/main" id="{CB0A56AF-2A58-57E7-8066-3A26BD040FE2}"/>
                </a:ext>
              </a:extLst>
            </p:cNvPr>
            <p:cNvSpPr/>
            <p:nvPr/>
          </p:nvSpPr>
          <p:spPr>
            <a:xfrm>
              <a:off x="8083296" y="3218688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D39B2C"/>
                  </a:solidFill>
                </a:rPr>
                <a:t>Elizabeth Clearfield</a:t>
              </a:r>
              <a:endParaRPr lang="en-US" sz="2000" dirty="0"/>
            </a:p>
          </p:txBody>
        </p:sp>
        <p:sp>
          <p:nvSpPr>
            <p:cNvPr id="22" name="Text 40">
              <a:extLst>
                <a:ext uri="{FF2B5EF4-FFF2-40B4-BE49-F238E27FC236}">
                  <a16:creationId xmlns:a16="http://schemas.microsoft.com/office/drawing/2014/main" id="{052CC7C9-FFFB-B14E-B040-489635A26C7D}"/>
                </a:ext>
              </a:extLst>
            </p:cNvPr>
            <p:cNvSpPr/>
            <p:nvPr/>
          </p:nvSpPr>
          <p:spPr>
            <a:xfrm>
              <a:off x="8083296" y="3438144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00" dirty="0">
                  <a:solidFill>
                    <a:srgbClr val="314B53"/>
                  </a:solidFill>
                </a:rPr>
                <a:t>Senior Research Manager, Institute for Policy Advancement, Ltd.</a:t>
              </a:r>
              <a:endParaRPr lang="en-US" sz="1200" dirty="0"/>
            </a:p>
            <a:p>
              <a:pPr marL="0" indent="0">
                <a:buNone/>
              </a:pPr>
              <a:r>
                <a:rPr lang="en-US" sz="1200" dirty="0">
                  <a:solidFill>
                    <a:srgbClr val="314B53"/>
                  </a:solidFill>
                </a:rPr>
                <a:t>EClearfield@ipaltd.com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75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79" y="237744"/>
            <a:ext cx="8469049" cy="272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Posters, Free Paper, and Exhibition Hall 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11479" y="6309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7A8D93"/>
                </a:solidFill>
              </a:rPr>
              <a:t>Where to find us during WFH 2026 Kuala Lumpur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48640" y="1097280"/>
            <a:ext cx="2743200" cy="5394960"/>
          </a:xfrm>
          <a:prstGeom prst="roundRect">
            <a:avLst>
              <a:gd name="adj" fmla="val 1667"/>
            </a:avLst>
          </a:prstGeom>
          <a:solidFill>
            <a:srgbClr val="FCFBF8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>
              <a:solidFill>
                <a:srgbClr val="0A6B78"/>
              </a:solidFill>
            </a:endParaRPr>
          </a:p>
        </p:txBody>
      </p:sp>
      <p:sp>
        <p:nvSpPr>
          <p:cNvPr id="9" name="Shape 5"/>
          <p:cNvSpPr/>
          <p:nvPr/>
        </p:nvSpPr>
        <p:spPr>
          <a:xfrm>
            <a:off x="3474720" y="1097280"/>
            <a:ext cx="4663440" cy="5394960"/>
          </a:xfrm>
          <a:prstGeom prst="roundRect">
            <a:avLst>
              <a:gd name="adj" fmla="val 980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8321040" y="1097280"/>
            <a:ext cx="3291840" cy="5394960"/>
          </a:xfrm>
          <a:prstGeom prst="roundRect">
            <a:avLst>
              <a:gd name="adj" fmla="val 1389"/>
            </a:avLst>
          </a:prstGeom>
          <a:solidFill>
            <a:srgbClr val="FCFBF8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841248" y="1353312"/>
            <a:ext cx="1810512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69B3"/>
                </a:solidFill>
              </a:rPr>
              <a:t>Visit our table</a:t>
            </a:r>
            <a:endParaRPr lang="en-US" sz="2000" dirty="0">
              <a:solidFill>
                <a:srgbClr val="0E69B3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841248" y="1737360"/>
            <a:ext cx="2148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14B53"/>
                </a:solidFill>
              </a:rPr>
              <a:t>PROBE and WAPPS-</a:t>
            </a:r>
            <a:r>
              <a:rPr lang="en-US" sz="1300" dirty="0" err="1">
                <a:solidFill>
                  <a:srgbClr val="314B53"/>
                </a:solidFill>
              </a:rPr>
              <a:t>Hemo</a:t>
            </a:r>
            <a:r>
              <a:rPr lang="en-US" sz="1300" dirty="0">
                <a:solidFill>
                  <a:srgbClr val="314B53"/>
                </a:solidFill>
              </a:rPr>
              <a:t> have a table in the Exhibition Hall where attendees can stop by, meet the team, and ask questions.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841248" y="2999232"/>
            <a:ext cx="2130552" cy="1737360"/>
          </a:xfrm>
          <a:prstGeom prst="roundRect">
            <a:avLst>
              <a:gd name="adj" fmla="val 3226"/>
            </a:avLst>
          </a:prstGeom>
          <a:solidFill>
            <a:srgbClr val="F7EEE0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1051560" y="3246120"/>
            <a:ext cx="1371600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D39B2C"/>
                </a:solidFill>
              </a:rPr>
              <a:t>Exhibition Hall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1051560" y="3502152"/>
            <a:ext cx="1600200" cy="523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14B53"/>
                </a:solidFill>
              </a:rPr>
              <a:t>Look for the combined PROBE and WAPPS-Hemo branding.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1069848" y="4279392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i="1" dirty="0">
                <a:solidFill>
                  <a:srgbClr val="7A8D93"/>
                </a:solidFill>
              </a:rPr>
              <a:t>Questions • Networking • Live conversation</a:t>
            </a:r>
            <a:endParaRPr lang="en-US" sz="920" dirty="0"/>
          </a:p>
        </p:txBody>
      </p:sp>
      <p:sp>
        <p:nvSpPr>
          <p:cNvPr id="17" name="Text 13"/>
          <p:cNvSpPr/>
          <p:nvPr/>
        </p:nvSpPr>
        <p:spPr>
          <a:xfrm>
            <a:off x="3730752" y="1353311"/>
            <a:ext cx="3419856" cy="2239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Posters available for view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" name="Shape 14"/>
          <p:cNvSpPr/>
          <p:nvPr/>
        </p:nvSpPr>
        <p:spPr>
          <a:xfrm>
            <a:off x="3749040" y="1842482"/>
            <a:ext cx="91440" cy="91440"/>
          </a:xfrm>
          <a:prstGeom prst="ellipse">
            <a:avLst/>
          </a:prstGeom>
          <a:solidFill>
            <a:srgbClr val="0A6B78"/>
          </a:solidFill>
          <a:ln w="12700">
            <a:solidFill>
              <a:srgbClr val="0A6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3931920" y="1899462"/>
            <a:ext cx="3154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314B53"/>
                </a:solidFill>
              </a:rPr>
              <a:t>Adapting the Patient Reported Outcomes Burdens and Experiences (PROBE) Study to Measure Quality of Life in People with von Willebrand Disease (VWD)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7150608" y="1837945"/>
            <a:ext cx="502920" cy="2236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60" b="1" dirty="0">
                <a:solidFill>
                  <a:srgbClr val="C84B42"/>
                </a:solidFill>
              </a:rPr>
              <a:t>Poster PP-322</a:t>
            </a:r>
            <a:endParaRPr lang="en-US" sz="960" dirty="0"/>
          </a:p>
        </p:txBody>
      </p:sp>
      <p:sp>
        <p:nvSpPr>
          <p:cNvPr id="21" name="Shape 17"/>
          <p:cNvSpPr/>
          <p:nvPr/>
        </p:nvSpPr>
        <p:spPr>
          <a:xfrm>
            <a:off x="3749040" y="3026800"/>
            <a:ext cx="91440" cy="91440"/>
          </a:xfrm>
          <a:prstGeom prst="ellipse">
            <a:avLst/>
          </a:prstGeom>
          <a:solidFill>
            <a:srgbClr val="0A6B78"/>
          </a:solidFill>
          <a:ln w="12700">
            <a:solidFill>
              <a:srgbClr val="0A6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/>
          <p:nvPr/>
        </p:nvSpPr>
        <p:spPr>
          <a:xfrm>
            <a:off x="3931920" y="2990091"/>
            <a:ext cx="3154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314B53"/>
                </a:solidFill>
              </a:rPr>
              <a:t>Patient-Reported Outcomes in Hemophilia in Kosovo: Results from the PROBE Questionnaire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7150608" y="3026800"/>
            <a:ext cx="502920" cy="219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60" b="1" dirty="0">
                <a:solidFill>
                  <a:srgbClr val="C84B42"/>
                </a:solidFill>
              </a:rPr>
              <a:t>Poster  PP-316</a:t>
            </a:r>
            <a:endParaRPr lang="en-US" sz="960" dirty="0"/>
          </a:p>
        </p:txBody>
      </p:sp>
      <p:sp>
        <p:nvSpPr>
          <p:cNvPr id="24" name="Shape 20"/>
          <p:cNvSpPr/>
          <p:nvPr/>
        </p:nvSpPr>
        <p:spPr>
          <a:xfrm>
            <a:off x="3749040" y="4066743"/>
            <a:ext cx="91440" cy="91440"/>
          </a:xfrm>
          <a:prstGeom prst="ellipse">
            <a:avLst/>
          </a:prstGeom>
          <a:solidFill>
            <a:srgbClr val="0A6B78"/>
          </a:solidFill>
          <a:ln w="12700">
            <a:solidFill>
              <a:srgbClr val="0A6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/>
          <p:nvPr/>
        </p:nvSpPr>
        <p:spPr>
          <a:xfrm>
            <a:off x="3931920" y="4030842"/>
            <a:ext cx="3154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314B53"/>
                </a:solidFill>
              </a:rPr>
              <a:t>Advancing Global Data Collection for Women with Bleeding Disorders: Early Insights from the PROBE WBD Module</a:t>
            </a:r>
            <a:endParaRPr lang="en-US" sz="1300" dirty="0"/>
          </a:p>
        </p:txBody>
      </p:sp>
      <p:sp>
        <p:nvSpPr>
          <p:cNvPr id="26" name="Text 22"/>
          <p:cNvSpPr/>
          <p:nvPr/>
        </p:nvSpPr>
        <p:spPr>
          <a:xfrm>
            <a:off x="7150608" y="4066743"/>
            <a:ext cx="502920" cy="219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60" b="1" dirty="0">
                <a:solidFill>
                  <a:srgbClr val="C84B42"/>
                </a:solidFill>
              </a:rPr>
              <a:t>Poster</a:t>
            </a:r>
          </a:p>
          <a:p>
            <a:pPr marL="0" indent="0" algn="r">
              <a:buNone/>
            </a:pPr>
            <a:r>
              <a:rPr lang="en-US" sz="960" b="1" dirty="0">
                <a:solidFill>
                  <a:srgbClr val="C84B42"/>
                </a:solidFill>
              </a:rPr>
              <a:t>PP-399</a:t>
            </a:r>
            <a:endParaRPr lang="en-US" sz="960" dirty="0"/>
          </a:p>
        </p:txBody>
      </p:sp>
      <p:sp>
        <p:nvSpPr>
          <p:cNvPr id="27" name="Text 23"/>
          <p:cNvSpPr/>
          <p:nvPr/>
        </p:nvSpPr>
        <p:spPr>
          <a:xfrm>
            <a:off x="8577071" y="1353311"/>
            <a:ext cx="2364731" cy="1554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6B78"/>
                </a:solidFill>
              </a:rPr>
              <a:t>Oral presentation</a:t>
            </a:r>
            <a:endParaRPr lang="en-US" sz="2000" dirty="0">
              <a:solidFill>
                <a:srgbClr val="0A6B78"/>
              </a:solidFill>
            </a:endParaRPr>
          </a:p>
        </p:txBody>
      </p:sp>
      <p:sp>
        <p:nvSpPr>
          <p:cNvPr id="28" name="Text 24"/>
          <p:cNvSpPr/>
          <p:nvPr/>
        </p:nvSpPr>
        <p:spPr>
          <a:xfrm>
            <a:off x="8577072" y="1737360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 b="1" dirty="0">
                <a:solidFill>
                  <a:srgbClr val="D39B2C"/>
                </a:solidFill>
              </a:rPr>
              <a:t>Development of a refined data dashboard for PROBE</a:t>
            </a:r>
            <a:endParaRPr lang="en-US" sz="1380" dirty="0"/>
          </a:p>
        </p:txBody>
      </p:sp>
      <p:sp>
        <p:nvSpPr>
          <p:cNvPr id="29" name="Text 25"/>
          <p:cNvSpPr/>
          <p:nvPr/>
        </p:nvSpPr>
        <p:spPr>
          <a:xfrm>
            <a:off x="8577072" y="2542032"/>
            <a:ext cx="1323386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69B3"/>
                </a:solidFill>
              </a:rPr>
              <a:t>Session title</a:t>
            </a:r>
            <a:endParaRPr lang="en-US" sz="1150" dirty="0">
              <a:solidFill>
                <a:srgbClr val="0E69B3"/>
              </a:solidFill>
            </a:endParaRPr>
          </a:p>
        </p:txBody>
      </p:sp>
      <p:sp>
        <p:nvSpPr>
          <p:cNvPr id="30" name="Text 26"/>
          <p:cNvSpPr/>
          <p:nvPr/>
        </p:nvSpPr>
        <p:spPr>
          <a:xfrm>
            <a:off x="8577072" y="2730732"/>
            <a:ext cx="2651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314B53"/>
                </a:solidFill>
              </a:rPr>
              <a:t>Free Paper Session: Capacity Building, Care Models, and Patient Outcomes</a:t>
            </a:r>
            <a:endParaRPr lang="en-US" sz="1300" dirty="0"/>
          </a:p>
        </p:txBody>
      </p:sp>
      <p:sp>
        <p:nvSpPr>
          <p:cNvPr id="31" name="Text 27"/>
          <p:cNvSpPr/>
          <p:nvPr/>
        </p:nvSpPr>
        <p:spPr>
          <a:xfrm>
            <a:off x="8577071" y="3429000"/>
            <a:ext cx="1176343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69B3"/>
                </a:solidFill>
              </a:rPr>
              <a:t>Session date</a:t>
            </a:r>
            <a:endParaRPr lang="en-US" sz="1150" dirty="0">
              <a:solidFill>
                <a:srgbClr val="0E69B3"/>
              </a:solidFill>
            </a:endParaRPr>
          </a:p>
        </p:txBody>
      </p:sp>
      <p:sp>
        <p:nvSpPr>
          <p:cNvPr id="32" name="Text 28"/>
          <p:cNvSpPr/>
          <p:nvPr/>
        </p:nvSpPr>
        <p:spPr>
          <a:xfrm>
            <a:off x="8577072" y="3601905"/>
            <a:ext cx="18288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14B53"/>
                </a:solidFill>
              </a:rPr>
              <a:t>21 April 2026</a:t>
            </a:r>
            <a:endParaRPr lang="en-US" sz="1250" dirty="0"/>
          </a:p>
        </p:txBody>
      </p:sp>
      <p:sp>
        <p:nvSpPr>
          <p:cNvPr id="33" name="Text 29"/>
          <p:cNvSpPr/>
          <p:nvPr/>
        </p:nvSpPr>
        <p:spPr>
          <a:xfrm>
            <a:off x="8577071" y="3913632"/>
            <a:ext cx="1176343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69B3"/>
                </a:solidFill>
              </a:rPr>
              <a:t>Session time</a:t>
            </a:r>
            <a:endParaRPr lang="en-US" sz="1150" dirty="0">
              <a:solidFill>
                <a:srgbClr val="0E69B3"/>
              </a:solidFill>
            </a:endParaRPr>
          </a:p>
        </p:txBody>
      </p:sp>
      <p:sp>
        <p:nvSpPr>
          <p:cNvPr id="34" name="Text 30"/>
          <p:cNvSpPr/>
          <p:nvPr/>
        </p:nvSpPr>
        <p:spPr>
          <a:xfrm>
            <a:off x="8577072" y="4086537"/>
            <a:ext cx="18288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14B53"/>
                </a:solidFill>
              </a:rPr>
              <a:t>17:00–18:00 MYT</a:t>
            </a:r>
            <a:endParaRPr lang="en-US" sz="1250" dirty="0"/>
          </a:p>
        </p:txBody>
      </p:sp>
      <p:sp>
        <p:nvSpPr>
          <p:cNvPr id="35" name="Shape 31"/>
          <p:cNvSpPr/>
          <p:nvPr/>
        </p:nvSpPr>
        <p:spPr>
          <a:xfrm>
            <a:off x="8577072" y="4535424"/>
            <a:ext cx="256032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2"/>
          <p:cNvSpPr/>
          <p:nvPr/>
        </p:nvSpPr>
        <p:spPr>
          <a:xfrm>
            <a:off x="8577072" y="4736592"/>
            <a:ext cx="2514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6B78"/>
                </a:solidFill>
              </a:rPr>
              <a:t>Join us in the exhibition hall and during the free paper session.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CAB91-ADED-3359-699D-3F281259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4E24156-50B7-348C-1E1F-81D080ECB70A}"/>
              </a:ext>
            </a:extLst>
          </p:cNvPr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PROBE Enhancements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2EB3DCC-F12F-C5D1-23DC-2AA0338A8F99}"/>
              </a:ext>
            </a:extLst>
          </p:cNvPr>
          <p:cNvSpPr/>
          <p:nvPr/>
        </p:nvSpPr>
        <p:spPr>
          <a:xfrm>
            <a:off x="411480" y="557784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2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B055634-B5C9-32D8-9C56-D5DA8E9899BD}"/>
              </a:ext>
            </a:extLst>
          </p:cNvPr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>
            <a:extLst>
              <a:ext uri="{FF2B5EF4-FFF2-40B4-BE49-F238E27FC236}">
                <a16:creationId xmlns:a16="http://schemas.microsoft.com/office/drawing/2014/main" id="{DCF37E7C-1774-E34E-4263-28B24FADC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A9CADBD9-8DD8-B1C6-8869-F23C062866E2}"/>
              </a:ext>
            </a:extLst>
          </p:cNvPr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>
            <a:extLst>
              <a:ext uri="{FF2B5EF4-FFF2-40B4-BE49-F238E27FC236}">
                <a16:creationId xmlns:a16="http://schemas.microsoft.com/office/drawing/2014/main" id="{48AADCCD-13C2-9B12-624F-470005ABC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13" name="Shape 5">
            <a:extLst>
              <a:ext uri="{FF2B5EF4-FFF2-40B4-BE49-F238E27FC236}">
                <a16:creationId xmlns:a16="http://schemas.microsoft.com/office/drawing/2014/main" id="{D9B3349B-6CB2-1A75-2D86-CD7ED6F8D965}"/>
              </a:ext>
            </a:extLst>
          </p:cNvPr>
          <p:cNvSpPr/>
          <p:nvPr/>
        </p:nvSpPr>
        <p:spPr>
          <a:xfrm>
            <a:off x="623455" y="1097280"/>
            <a:ext cx="11016857" cy="5303520"/>
          </a:xfrm>
          <a:prstGeom prst="roundRect">
            <a:avLst>
              <a:gd name="adj" fmla="val 1266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92EFB7-D1E7-7719-D943-78134216587B}"/>
              </a:ext>
            </a:extLst>
          </p:cNvPr>
          <p:cNvGrpSpPr/>
          <p:nvPr/>
        </p:nvGrpSpPr>
        <p:grpSpPr>
          <a:xfrm>
            <a:off x="7294574" y="1841061"/>
            <a:ext cx="3664510" cy="2956629"/>
            <a:chOff x="10842446" y="188906"/>
            <a:chExt cx="3664510" cy="2956629"/>
          </a:xfrm>
        </p:grpSpPr>
        <p:sp>
          <p:nvSpPr>
            <p:cNvPr id="10" name="Shape 38">
              <a:extLst>
                <a:ext uri="{FF2B5EF4-FFF2-40B4-BE49-F238E27FC236}">
                  <a16:creationId xmlns:a16="http://schemas.microsoft.com/office/drawing/2014/main" id="{D11B422F-82C5-5C11-C519-BCAB1E131258}"/>
                </a:ext>
              </a:extLst>
            </p:cNvPr>
            <p:cNvSpPr/>
            <p:nvPr/>
          </p:nvSpPr>
          <p:spPr>
            <a:xfrm>
              <a:off x="10842446" y="188906"/>
              <a:ext cx="3664510" cy="2956629"/>
            </a:xfrm>
            <a:prstGeom prst="roundRect">
              <a:avLst>
                <a:gd name="adj" fmla="val 4000"/>
              </a:avLst>
            </a:prstGeom>
            <a:solidFill>
              <a:srgbClr val="F7EEE0"/>
            </a:solidFill>
            <a:ln w="12700">
              <a:solidFill>
                <a:srgbClr val="D3E0E3"/>
              </a:solidFill>
              <a:prstDash val="solid"/>
            </a:ln>
            <a:effectLst>
              <a:outerShdw blurRad="12700" dist="5080" dir="27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39">
              <a:extLst>
                <a:ext uri="{FF2B5EF4-FFF2-40B4-BE49-F238E27FC236}">
                  <a16:creationId xmlns:a16="http://schemas.microsoft.com/office/drawing/2014/main" id="{F83C4255-D9DF-0318-68D3-AC5DEA712628}"/>
                </a:ext>
              </a:extLst>
            </p:cNvPr>
            <p:cNvSpPr/>
            <p:nvPr/>
          </p:nvSpPr>
          <p:spPr>
            <a:xfrm>
              <a:off x="11211661" y="475488"/>
              <a:ext cx="29260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D39B2C"/>
                  </a:solidFill>
                </a:rPr>
                <a:t>Elizabeth Clearfield</a:t>
              </a:r>
              <a:endParaRPr lang="en-US" sz="2400" dirty="0"/>
            </a:p>
          </p:txBody>
        </p:sp>
        <p:sp>
          <p:nvSpPr>
            <p:cNvPr id="12" name="Text 40">
              <a:extLst>
                <a:ext uri="{FF2B5EF4-FFF2-40B4-BE49-F238E27FC236}">
                  <a16:creationId xmlns:a16="http://schemas.microsoft.com/office/drawing/2014/main" id="{20521338-DD85-84A5-E553-BD0FC4B70FF8}"/>
                </a:ext>
              </a:extLst>
            </p:cNvPr>
            <p:cNvSpPr/>
            <p:nvPr/>
          </p:nvSpPr>
          <p:spPr>
            <a:xfrm>
              <a:off x="11211661" y="908375"/>
              <a:ext cx="2834640" cy="17983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314B53"/>
                  </a:solidFill>
                </a:rPr>
                <a:t>Senior Research Manager, Institute for Policy Advancement, Ltd.</a:t>
              </a:r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endParaRPr lang="en-US" sz="950" dirty="0"/>
            </a:p>
            <a:p>
              <a:pPr marL="0" indent="0">
                <a:buNone/>
              </a:pPr>
              <a:r>
                <a:rPr lang="en-US" sz="2000" dirty="0">
                  <a:solidFill>
                    <a:srgbClr val="314B53"/>
                  </a:solidFill>
                </a:rPr>
                <a:t>EClearfield@ipaltd.com</a:t>
              </a:r>
              <a:endParaRPr lang="en-US" sz="2000" dirty="0"/>
            </a:p>
          </p:txBody>
        </p:sp>
      </p:grpSp>
      <p:sp>
        <p:nvSpPr>
          <p:cNvPr id="14" name="Text 6">
            <a:extLst>
              <a:ext uri="{FF2B5EF4-FFF2-40B4-BE49-F238E27FC236}">
                <a16:creationId xmlns:a16="http://schemas.microsoft.com/office/drawing/2014/main" id="{C1CC9654-8BBE-9375-FBED-A845B2467362}"/>
              </a:ext>
            </a:extLst>
          </p:cNvPr>
          <p:cNvSpPr/>
          <p:nvPr/>
        </p:nvSpPr>
        <p:spPr>
          <a:xfrm>
            <a:off x="889462" y="1189967"/>
            <a:ext cx="6309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69B3"/>
                </a:solidFill>
              </a:rPr>
              <a:t>Section Highlights:</a:t>
            </a:r>
            <a:endParaRPr lang="en-US" sz="2400" dirty="0">
              <a:solidFill>
                <a:srgbClr val="0E69B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11E85-B76D-6BCC-2EA6-D3376FA4ACEF}"/>
              </a:ext>
            </a:extLst>
          </p:cNvPr>
          <p:cNvSpPr txBox="1"/>
          <p:nvPr/>
        </p:nvSpPr>
        <p:spPr>
          <a:xfrm>
            <a:off x="874222" y="2410212"/>
            <a:ext cx="5206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Women’s Module</a:t>
            </a:r>
          </a:p>
          <a:p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Enhancing PROBE for VWD</a:t>
            </a:r>
          </a:p>
          <a:p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4A53"/>
                </a:solidFill>
              </a:rPr>
              <a:t>Other Rare Bleeding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4A53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68EC161-FA81-CE4D-FF46-9B12A3EC3260}"/>
              </a:ext>
            </a:extLst>
          </p:cNvPr>
          <p:cNvSpPr/>
          <p:nvPr/>
        </p:nvSpPr>
        <p:spPr>
          <a:xfrm>
            <a:off x="874223" y="2560530"/>
            <a:ext cx="182880" cy="182880"/>
          </a:xfrm>
          <a:prstGeom prst="flowChartConnector">
            <a:avLst/>
          </a:prstGeom>
          <a:solidFill>
            <a:srgbClr val="0A6B78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01C70F3-8D66-24E4-EB03-D4846A1DA90B}"/>
              </a:ext>
            </a:extLst>
          </p:cNvPr>
          <p:cNvSpPr/>
          <p:nvPr/>
        </p:nvSpPr>
        <p:spPr>
          <a:xfrm>
            <a:off x="889462" y="3308436"/>
            <a:ext cx="182880" cy="182880"/>
          </a:xfrm>
          <a:prstGeom prst="flowChartConnector">
            <a:avLst/>
          </a:prstGeom>
          <a:solidFill>
            <a:srgbClr val="C00000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366C290-FCD3-B819-2E32-52D6BA3911CD}"/>
              </a:ext>
            </a:extLst>
          </p:cNvPr>
          <p:cNvSpPr/>
          <p:nvPr/>
        </p:nvSpPr>
        <p:spPr>
          <a:xfrm>
            <a:off x="889462" y="4023151"/>
            <a:ext cx="182880" cy="182880"/>
          </a:xfrm>
          <a:prstGeom prst="flowChartConnector">
            <a:avLst/>
          </a:prstGeom>
          <a:solidFill>
            <a:srgbClr val="D39B2C"/>
          </a:solidFill>
          <a:ln w="12700">
            <a:noFill/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43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37744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A6B78"/>
                </a:solidFill>
              </a:rPr>
              <a:t>Thank You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411480" y="832104"/>
            <a:ext cx="11338560" cy="0"/>
          </a:xfrm>
          <a:prstGeom prst="line">
            <a:avLst/>
          </a:prstGeom>
          <a:noFill/>
          <a:ln w="12700">
            <a:solidFill>
              <a:srgbClr val="D8E3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user-Fa9d7ExaDpTbMHNLovAdUYJJ/23ebb916e11a4f67a983ea37a80b3787/mnt/data/wfh_revised/prob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74" y="164592"/>
            <a:ext cx="1159612" cy="384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29800" y="265176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8D93"/>
                </a:solidFill>
              </a:rPr>
              <a:t>and</a:t>
            </a:r>
            <a:endParaRPr lang="en-US" sz="900" dirty="0"/>
          </a:p>
        </p:txBody>
      </p:sp>
      <p:pic>
        <p:nvPicPr>
          <p:cNvPr id="7" name="Image 1" descr="/mnt/data/user-Fa9d7ExaDpTbMHNLovAdUYJJ/23ebb916e11a4f67a983ea37a80b3787/mnt/data/wfh_revised/wap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218789"/>
            <a:ext cx="1417320" cy="27565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58368" y="1097280"/>
            <a:ext cx="10835640" cy="5440680"/>
          </a:xfrm>
          <a:prstGeom prst="roundRect">
            <a:avLst>
              <a:gd name="adj" fmla="val 840"/>
            </a:avLst>
          </a:prstGeom>
          <a:solidFill>
            <a:srgbClr val="FCFBF8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808701" y="1463041"/>
            <a:ext cx="2166973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4E58"/>
                </a:solidFill>
              </a:rPr>
              <a:t>Contact us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932688" y="1856232"/>
            <a:ext cx="51633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314B53"/>
                </a:solidFill>
              </a:rPr>
              <a:t>For questions about the meeting, PROBE, or WAPPS-related collaboration, please connect with us.</a:t>
            </a:r>
            <a:endParaRPr lang="en-US" dirty="0"/>
          </a:p>
        </p:txBody>
      </p:sp>
      <p:sp>
        <p:nvSpPr>
          <p:cNvPr id="11" name="Shape 7"/>
          <p:cNvSpPr/>
          <p:nvPr/>
        </p:nvSpPr>
        <p:spPr>
          <a:xfrm>
            <a:off x="932688" y="2788920"/>
            <a:ext cx="2651760" cy="1234440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1097280" y="2953512"/>
            <a:ext cx="2240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84E58"/>
                </a:solidFill>
              </a:rPr>
              <a:t>Elizabeth Clearfield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097280" y="3200400"/>
            <a:ext cx="2194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7A8D93"/>
                </a:solidFill>
              </a:rPr>
              <a:t>Senior Research Manager</a:t>
            </a:r>
            <a:endParaRPr lang="en-US" sz="1120" dirty="0"/>
          </a:p>
        </p:txBody>
      </p:sp>
      <p:sp>
        <p:nvSpPr>
          <p:cNvPr id="14" name="Text 10"/>
          <p:cNvSpPr/>
          <p:nvPr/>
        </p:nvSpPr>
        <p:spPr>
          <a:xfrm>
            <a:off x="1097280" y="3483864"/>
            <a:ext cx="21945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14B53"/>
                </a:solidFill>
              </a:rPr>
              <a:t>EClearfield@ipaltd.com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3867912" y="2788920"/>
            <a:ext cx="2651760" cy="1234440"/>
          </a:xfrm>
          <a:prstGeom prst="roundRect">
            <a:avLst>
              <a:gd name="adj" fmla="val 3704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4032504" y="2953512"/>
            <a:ext cx="2240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A6B78"/>
                </a:solidFill>
              </a:rPr>
              <a:t>Arun Keepanasseril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4032504" y="3200400"/>
            <a:ext cx="2194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7A8D93"/>
                </a:solidFill>
              </a:rPr>
              <a:t>Director of Operations</a:t>
            </a:r>
            <a:endParaRPr lang="en-US" sz="1120" dirty="0"/>
          </a:p>
        </p:txBody>
      </p:sp>
      <p:sp>
        <p:nvSpPr>
          <p:cNvPr id="18" name="Text 14"/>
          <p:cNvSpPr/>
          <p:nvPr/>
        </p:nvSpPr>
        <p:spPr>
          <a:xfrm>
            <a:off x="4032504" y="3483864"/>
            <a:ext cx="21945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14B53"/>
                </a:solidFill>
              </a:rPr>
              <a:t>Keeppaa@mcmaster.ca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932688" y="4434840"/>
            <a:ext cx="2651760" cy="1234440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1097280" y="4599432"/>
            <a:ext cx="2240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84E58"/>
                </a:solidFill>
              </a:rPr>
              <a:t>Alexandra (Sasha) Kucher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1097280" y="4846320"/>
            <a:ext cx="2194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7A8D93"/>
                </a:solidFill>
              </a:rPr>
              <a:t>Senior Research Data Manager</a:t>
            </a:r>
            <a:endParaRPr lang="en-US" sz="1120" dirty="0"/>
          </a:p>
        </p:txBody>
      </p:sp>
      <p:sp>
        <p:nvSpPr>
          <p:cNvPr id="22" name="Text 18"/>
          <p:cNvSpPr/>
          <p:nvPr/>
        </p:nvSpPr>
        <p:spPr>
          <a:xfrm>
            <a:off x="1097280" y="5129784"/>
            <a:ext cx="21945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14B53"/>
                </a:solidFill>
              </a:rPr>
              <a:t>AKucher@probestudy.org</a:t>
            </a:r>
            <a:endParaRPr lang="en-US" sz="1200" dirty="0"/>
          </a:p>
        </p:txBody>
      </p:sp>
      <p:sp>
        <p:nvSpPr>
          <p:cNvPr id="23" name="Shape 19"/>
          <p:cNvSpPr/>
          <p:nvPr/>
        </p:nvSpPr>
        <p:spPr>
          <a:xfrm>
            <a:off x="3867912" y="4434840"/>
            <a:ext cx="3657600" cy="1234440"/>
          </a:xfrm>
          <a:prstGeom prst="roundRect">
            <a:avLst>
              <a:gd name="adj" fmla="val 3704"/>
            </a:avLst>
          </a:prstGeom>
          <a:solidFill>
            <a:srgbClr val="E9F2F3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20"/>
          <p:cNvSpPr/>
          <p:nvPr/>
        </p:nvSpPr>
        <p:spPr>
          <a:xfrm>
            <a:off x="4069080" y="4645152"/>
            <a:ext cx="6400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7A8D93"/>
                </a:solidFill>
              </a:rPr>
              <a:t>Website</a:t>
            </a:r>
            <a:endParaRPr lang="en-US" sz="880" dirty="0"/>
          </a:p>
        </p:txBody>
      </p:sp>
      <p:sp>
        <p:nvSpPr>
          <p:cNvPr id="25" name="Text 21"/>
          <p:cNvSpPr/>
          <p:nvPr/>
        </p:nvSpPr>
        <p:spPr>
          <a:xfrm>
            <a:off x="4069080" y="4855464"/>
            <a:ext cx="16459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084E58"/>
                </a:solidFill>
              </a:rPr>
              <a:t>PROBEstudy.org</a:t>
            </a:r>
          </a:p>
          <a:p>
            <a:pPr marL="0" indent="0">
              <a:buNone/>
            </a:pPr>
            <a:r>
              <a:rPr lang="en-US" sz="1420" b="1" dirty="0">
                <a:solidFill>
                  <a:srgbClr val="084E58"/>
                </a:solidFill>
              </a:rPr>
              <a:t>WAPPS-Hemo.org</a:t>
            </a:r>
            <a:endParaRPr lang="en-US" sz="1420" dirty="0"/>
          </a:p>
        </p:txBody>
      </p:sp>
      <p:sp>
        <p:nvSpPr>
          <p:cNvPr id="27" name="Shape 23"/>
          <p:cNvSpPr/>
          <p:nvPr/>
        </p:nvSpPr>
        <p:spPr>
          <a:xfrm>
            <a:off x="8001000" y="1828800"/>
            <a:ext cx="2743200" cy="1499616"/>
          </a:xfrm>
          <a:prstGeom prst="roundRect">
            <a:avLst>
              <a:gd name="adj" fmla="val 3846"/>
            </a:avLst>
          </a:prstGeom>
          <a:solidFill>
            <a:srgbClr val="F7EEE0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24"/>
          <p:cNvSpPr/>
          <p:nvPr/>
        </p:nvSpPr>
        <p:spPr>
          <a:xfrm>
            <a:off x="8211312" y="2066544"/>
            <a:ext cx="2331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D39B2C"/>
                </a:solidFill>
              </a:rPr>
              <a:t>Thank you for your interest in patient-centered outcomes research.</a:t>
            </a:r>
            <a:endParaRPr lang="en-US" sz="1450" dirty="0"/>
          </a:p>
        </p:txBody>
      </p:sp>
      <p:sp>
        <p:nvSpPr>
          <p:cNvPr id="29" name="Text 25"/>
          <p:cNvSpPr/>
          <p:nvPr/>
        </p:nvSpPr>
        <p:spPr>
          <a:xfrm>
            <a:off x="8211312" y="2770630"/>
            <a:ext cx="2331720" cy="466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14B53"/>
                </a:solidFill>
              </a:rPr>
              <a:t>We look forward to seeing you again </a:t>
            </a:r>
            <a:endParaRPr lang="en-US" sz="1100" dirty="0"/>
          </a:p>
        </p:txBody>
      </p:sp>
      <p:sp>
        <p:nvSpPr>
          <p:cNvPr id="30" name="Shape 26"/>
          <p:cNvSpPr/>
          <p:nvPr/>
        </p:nvSpPr>
        <p:spPr>
          <a:xfrm>
            <a:off x="8092440" y="3703320"/>
            <a:ext cx="2560320" cy="2381596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3E0E3"/>
            </a:solidFill>
            <a:prstDash val="solid"/>
          </a:ln>
          <a:effectLst>
            <a:outerShdw blurRad="12700" dist="508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7D6B078-C071-E3E5-61E7-332C33E79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856" y="3855720"/>
            <a:ext cx="1999488" cy="1999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611B0-B9E3-B843-6D1E-E80898D4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E9746FB-39BF-17DD-C3D7-38E39E2F57B7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9CC8CD6D-34ED-CDC6-5BB6-C83F40FB1B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4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9A5AF1-1D20-CF4A-DD2D-B781234052CA}"/>
              </a:ext>
            </a:extLst>
          </p:cNvPr>
          <p:cNvGrpSpPr/>
          <p:nvPr/>
        </p:nvGrpSpPr>
        <p:grpSpPr>
          <a:xfrm>
            <a:off x="844422" y="1247280"/>
            <a:ext cx="10763029" cy="5321808"/>
            <a:chOff x="4956048" y="1320432"/>
            <a:chExt cx="10763029" cy="532180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EC943B95-3F5D-BB72-1ADE-328284868629}"/>
                </a:ext>
              </a:extLst>
            </p:cNvPr>
            <p:cNvSpPr/>
            <p:nvPr/>
          </p:nvSpPr>
          <p:spPr>
            <a:xfrm>
              <a:off x="9969087" y="1320432"/>
              <a:ext cx="5749990" cy="5321808"/>
            </a:xfrm>
            <a:prstGeom prst="roundRect">
              <a:avLst>
                <a:gd name="adj" fmla="val 1031"/>
              </a:avLst>
            </a:prstGeom>
            <a:solidFill>
              <a:srgbClr val="008080">
                <a:alpha val="7000"/>
              </a:srgbClr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Text 48">
              <a:extLst>
                <a:ext uri="{FF2B5EF4-FFF2-40B4-BE49-F238E27FC236}">
                  <a16:creationId xmlns:a16="http://schemas.microsoft.com/office/drawing/2014/main" id="{5256FF78-B0C5-C222-6D22-986C4D82AE9C}"/>
                </a:ext>
              </a:extLst>
            </p:cNvPr>
            <p:cNvSpPr/>
            <p:nvPr/>
          </p:nvSpPr>
          <p:spPr>
            <a:xfrm>
              <a:off x="4956048" y="5614416"/>
              <a:ext cx="5852160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endParaRPr lang="en-US" sz="1160" dirty="0"/>
            </a:p>
          </p:txBody>
        </p:sp>
      </p:grpSp>
      <p:pic>
        <p:nvPicPr>
          <p:cNvPr id="48" name="Content Placeholder 6" descr="A close up of a logo&#10;&#10;AI-generated content may be incorrect.">
            <a:extLst>
              <a:ext uri="{FF2B5EF4-FFF2-40B4-BE49-F238E27FC236}">
                <a16:creationId xmlns:a16="http://schemas.microsoft.com/office/drawing/2014/main" id="{A8D97069-BE3F-DBC3-9D82-59077C756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4" y="2875995"/>
            <a:ext cx="5181600" cy="1418569"/>
          </a:xfrm>
          <a:prstGeom prst="rect">
            <a:avLst/>
          </a:prstGeom>
        </p:spPr>
      </p:pic>
      <p:sp>
        <p:nvSpPr>
          <p:cNvPr id="49" name="Content Placeholder 21">
            <a:extLst>
              <a:ext uri="{FF2B5EF4-FFF2-40B4-BE49-F238E27FC236}">
                <a16:creationId xmlns:a16="http://schemas.microsoft.com/office/drawing/2014/main" id="{1D8422FB-41A7-1519-6E48-C938370E4A24}"/>
              </a:ext>
            </a:extLst>
          </p:cNvPr>
          <p:cNvSpPr txBox="1">
            <a:spLocks/>
          </p:cNvSpPr>
          <p:nvPr/>
        </p:nvSpPr>
        <p:spPr>
          <a:xfrm>
            <a:off x="6096000" y="1563059"/>
            <a:ext cx="5369014" cy="4690250"/>
          </a:xfrm>
          <a:prstGeom prst="rect">
            <a:avLst/>
          </a:prstGeom>
          <a:ln>
            <a:solidFill>
              <a:srgbClr val="40837F"/>
            </a:solidFill>
          </a:ln>
        </p:spPr>
        <p:txBody>
          <a:bodyPr vert="horz" lIns="121920" tIns="1219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- chronic/acute, interference, occurrence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Independence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- limitations, impact on activities of daily living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- attainment, attendance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Employment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- duration, underemployment, attendance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Family life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- marriage, children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Mobility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- assistance required, impairment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A6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Current health status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(EQ-5D-5L / VAS)</a:t>
            </a:r>
          </a:p>
        </p:txBody>
      </p:sp>
      <p:sp>
        <p:nvSpPr>
          <p:cNvPr id="59" name="Text 16">
            <a:extLst>
              <a:ext uri="{FF2B5EF4-FFF2-40B4-BE49-F238E27FC236}">
                <a16:creationId xmlns:a16="http://schemas.microsoft.com/office/drawing/2014/main" id="{82E72E19-B66D-6DD7-754C-7401C73649F4}"/>
              </a:ext>
            </a:extLst>
          </p:cNvPr>
          <p:cNvSpPr/>
          <p:nvPr/>
        </p:nvSpPr>
        <p:spPr>
          <a:xfrm>
            <a:off x="658368" y="1247280"/>
            <a:ext cx="5244355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E69B3"/>
                </a:solidFill>
                <a:latin typeface="Aptos" pitchFamily="34" charset="0"/>
              </a:rPr>
              <a:t>Measuring What’s Important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64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EB97-420D-9F9F-4253-E37891B9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E365529-C2E2-A41F-14F8-44E4CC7EA569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– Women’s Module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B36AADE0-DC2A-9A9D-1C03-FF11E4340B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5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CB6ACA-952E-18A5-A354-C0623C80DD97}"/>
              </a:ext>
            </a:extLst>
          </p:cNvPr>
          <p:cNvGrpSpPr/>
          <p:nvPr/>
        </p:nvGrpSpPr>
        <p:grpSpPr>
          <a:xfrm>
            <a:off x="570102" y="1152144"/>
            <a:ext cx="11037350" cy="5321808"/>
            <a:chOff x="4681728" y="1225296"/>
            <a:chExt cx="11037350" cy="532180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3F68E34D-64E4-BF90-FA82-803CB8870EA5}"/>
                </a:ext>
              </a:extLst>
            </p:cNvPr>
            <p:cNvSpPr/>
            <p:nvPr/>
          </p:nvSpPr>
          <p:spPr>
            <a:xfrm>
              <a:off x="4681728" y="1225296"/>
              <a:ext cx="11037350" cy="5321808"/>
            </a:xfrm>
            <a:prstGeom prst="roundRect">
              <a:avLst>
                <a:gd name="adj" fmla="val 1031"/>
              </a:avLst>
            </a:prstGeom>
            <a:solidFill>
              <a:srgbClr val="008080">
                <a:alpha val="7000"/>
              </a:srgbClr>
            </a:solidFill>
            <a:ln w="13970">
              <a:solidFill>
                <a:srgbClr val="D9E3EE"/>
              </a:solidFill>
              <a:prstDash val="solid"/>
            </a:ln>
            <a:effectLst>
              <a:outerShdw blurRad="19050" dist="7620" dir="27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90E554E2-C0B5-7BD9-0EB0-6B82E841EC90}"/>
                </a:ext>
              </a:extLst>
            </p:cNvPr>
            <p:cNvSpPr/>
            <p:nvPr/>
          </p:nvSpPr>
          <p:spPr>
            <a:xfrm>
              <a:off x="4956047" y="1481328"/>
              <a:ext cx="5244355" cy="77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0E69B3"/>
                  </a:solidFill>
                  <a:latin typeface="Aptos" pitchFamily="34" charset="0"/>
                </a:rPr>
                <a:t>Development Approach</a:t>
              </a:r>
              <a:endParaRPr lang="en-US" sz="2800" dirty="0"/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95EA5BCA-60D0-8A9C-BD07-F2C8D49283E4}"/>
                </a:ext>
              </a:extLst>
            </p:cNvPr>
            <p:cNvSpPr/>
            <p:nvPr/>
          </p:nvSpPr>
          <p:spPr>
            <a:xfrm>
              <a:off x="4956047" y="1811736"/>
              <a:ext cx="3383280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667388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Steps to a New PROBE Module</a:t>
              </a:r>
              <a:endParaRPr lang="en-US" dirty="0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D0DA3A95-455F-6479-9F51-207A295D81B3}"/>
                </a:ext>
              </a:extLst>
            </p:cNvPr>
            <p:cNvSpPr/>
            <p:nvPr/>
          </p:nvSpPr>
          <p:spPr>
            <a:xfrm>
              <a:off x="5414627" y="2227380"/>
              <a:ext cx="4572000" cy="1920240"/>
            </a:xfrm>
            <a:prstGeom prst="roundRect">
              <a:avLst>
                <a:gd name="adj" fmla="val 2703"/>
              </a:avLst>
            </a:prstGeom>
            <a:solidFill>
              <a:srgbClr val="FFFDF8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94FA973F-4A63-4136-A7F7-D3090BED3880}"/>
                </a:ext>
              </a:extLst>
            </p:cNvPr>
            <p:cNvSpPr/>
            <p:nvPr/>
          </p:nvSpPr>
          <p:spPr>
            <a:xfrm>
              <a:off x="6001792" y="2411964"/>
              <a:ext cx="2925181" cy="2170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D89A1A"/>
                  </a:solidFill>
                  <a:latin typeface="Aptos" pitchFamily="34" charset="0"/>
                </a:rPr>
                <a:t>EVIDENCE REVIEW</a:t>
              </a:r>
              <a:endParaRPr lang="en-US" sz="1600" dirty="0">
                <a:solidFill>
                  <a:srgbClr val="D89A1A"/>
                </a:solidFill>
              </a:endParaRPr>
            </a:p>
          </p:txBody>
        </p:sp>
        <p:sp>
          <p:nvSpPr>
            <p:cNvPr id="23" name="Text 21">
              <a:extLst>
                <a:ext uri="{FF2B5EF4-FFF2-40B4-BE49-F238E27FC236}">
                  <a16:creationId xmlns:a16="http://schemas.microsoft.com/office/drawing/2014/main" id="{5ED1E73E-BBA3-6CF4-37C7-C8AA640CC29A}"/>
                </a:ext>
              </a:extLst>
            </p:cNvPr>
            <p:cNvSpPr/>
            <p:nvPr/>
          </p:nvSpPr>
          <p:spPr>
            <a:xfrm>
              <a:off x="5761722" y="2871003"/>
              <a:ext cx="3910291" cy="8683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IE" sz="2000" b="1" dirty="0">
                  <a:solidFill>
                    <a:srgbClr val="314A53"/>
                  </a:solidFill>
                  <a:cs typeface="Calibri" panose="020F0502020204030204" pitchFamily="34" charset="0"/>
                </a:rPr>
                <a:t>Identification of missing domains in women-specific experiences</a:t>
              </a:r>
            </a:p>
          </p:txBody>
        </p:sp>
        <p:sp>
          <p:nvSpPr>
            <p:cNvPr id="26" name="Text 24">
              <a:extLst>
                <a:ext uri="{FF2B5EF4-FFF2-40B4-BE49-F238E27FC236}">
                  <a16:creationId xmlns:a16="http://schemas.microsoft.com/office/drawing/2014/main" id="{B346D4D4-EC3A-4F6D-9E21-33F76ABEB6B6}"/>
                </a:ext>
              </a:extLst>
            </p:cNvPr>
            <p:cNvSpPr/>
            <p:nvPr/>
          </p:nvSpPr>
          <p:spPr>
            <a:xfrm>
              <a:off x="10131149" y="2236077"/>
              <a:ext cx="4572000" cy="1920240"/>
            </a:xfrm>
            <a:prstGeom prst="roundRect">
              <a:avLst>
                <a:gd name="adj" fmla="val 2703"/>
              </a:avLst>
            </a:prstGeom>
            <a:solidFill>
              <a:srgbClr val="FFFFFF"/>
            </a:solidFill>
            <a:ln w="12700">
              <a:solidFill>
                <a:srgbClr val="D8E1EC"/>
              </a:solidFill>
            </a:ln>
            <a:effectLst>
              <a:outerShdw blurRad="15240" dist="5080" dir="2700000" algn="bl" rotWithShape="0">
                <a:srgbClr val="000000">
                  <a:alpha val="12000"/>
                </a:srgbClr>
              </a:outerShdw>
            </a:effectLst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69C290CE-492C-FEBA-9B85-1F37A0733386}"/>
                </a:ext>
              </a:extLst>
            </p:cNvPr>
            <p:cNvSpPr/>
            <p:nvPr/>
          </p:nvSpPr>
          <p:spPr>
            <a:xfrm>
              <a:off x="10610464" y="2434008"/>
              <a:ext cx="4358255" cy="201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C00000"/>
                  </a:solidFill>
                  <a:latin typeface="Aptos" pitchFamily="34" charset="0"/>
                </a:rPr>
                <a:t>CONCEPTUAL FRAMEWORK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 48">
              <a:extLst>
                <a:ext uri="{FF2B5EF4-FFF2-40B4-BE49-F238E27FC236}">
                  <a16:creationId xmlns:a16="http://schemas.microsoft.com/office/drawing/2014/main" id="{8FE9E0EB-CD2D-2221-AEE2-899174278E6F}"/>
                </a:ext>
              </a:extLst>
            </p:cNvPr>
            <p:cNvSpPr/>
            <p:nvPr/>
          </p:nvSpPr>
          <p:spPr>
            <a:xfrm>
              <a:off x="4956048" y="5614416"/>
              <a:ext cx="5852160" cy="4206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endParaRPr lang="en-US" sz="1160" dirty="0"/>
            </a:p>
          </p:txBody>
        </p:sp>
      </p:grpSp>
      <p:sp>
        <p:nvSpPr>
          <p:cNvPr id="25" name="Text 19">
            <a:extLst>
              <a:ext uri="{FF2B5EF4-FFF2-40B4-BE49-F238E27FC236}">
                <a16:creationId xmlns:a16="http://schemas.microsoft.com/office/drawing/2014/main" id="{09129BAE-8C8C-24D3-3AC7-807D53841492}"/>
              </a:ext>
            </a:extLst>
          </p:cNvPr>
          <p:cNvSpPr/>
          <p:nvPr/>
        </p:nvSpPr>
        <p:spPr>
          <a:xfrm>
            <a:off x="6019523" y="4214298"/>
            <a:ext cx="4572000" cy="1920240"/>
          </a:xfrm>
          <a:prstGeom prst="roundRect">
            <a:avLst>
              <a:gd name="adj" fmla="val 0"/>
            </a:avLst>
          </a:prstGeom>
          <a:solidFill>
            <a:srgbClr val="FFFDF8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0">
            <a:extLst>
              <a:ext uri="{FF2B5EF4-FFF2-40B4-BE49-F238E27FC236}">
                <a16:creationId xmlns:a16="http://schemas.microsoft.com/office/drawing/2014/main" id="{8D2D0964-AD63-25CA-096C-66FD3A0E9826}"/>
              </a:ext>
            </a:extLst>
          </p:cNvPr>
          <p:cNvSpPr/>
          <p:nvPr/>
        </p:nvSpPr>
        <p:spPr>
          <a:xfrm>
            <a:off x="6817508" y="4389076"/>
            <a:ext cx="3350931" cy="169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D89A1A"/>
                </a:solidFill>
                <a:latin typeface="Aptos" pitchFamily="34" charset="0"/>
              </a:rPr>
              <a:t>MODULE</a:t>
            </a:r>
            <a:r>
              <a:rPr lang="en-US" sz="1600" b="1" dirty="0">
                <a:solidFill>
                  <a:srgbClr val="D89A1A"/>
                </a:solidFill>
                <a:latin typeface="Aptos" pitchFamily="34" charset="0"/>
              </a:rPr>
              <a:t> </a:t>
            </a:r>
            <a:r>
              <a:rPr lang="en-US" sz="2400" b="1" dirty="0">
                <a:solidFill>
                  <a:srgbClr val="D89A1A"/>
                </a:solidFill>
                <a:latin typeface="Aptos" pitchFamily="34" charset="0"/>
              </a:rPr>
              <a:t>INTEGRATION</a:t>
            </a:r>
            <a:endParaRPr lang="en-US" sz="1600" dirty="0">
              <a:solidFill>
                <a:srgbClr val="D89A1A"/>
              </a:solidFill>
            </a:endParaRPr>
          </a:p>
        </p:txBody>
      </p:sp>
      <p:sp>
        <p:nvSpPr>
          <p:cNvPr id="31" name="Text 5">
            <a:extLst>
              <a:ext uri="{FF2B5EF4-FFF2-40B4-BE49-F238E27FC236}">
                <a16:creationId xmlns:a16="http://schemas.microsoft.com/office/drawing/2014/main" id="{ABF1BFCE-AD32-A2CA-0DD4-750626682039}"/>
              </a:ext>
            </a:extLst>
          </p:cNvPr>
          <p:cNvSpPr/>
          <p:nvPr/>
        </p:nvSpPr>
        <p:spPr>
          <a:xfrm>
            <a:off x="1447523" y="2260975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D89A1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2800" dirty="0"/>
          </a:p>
        </p:txBody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554AEC3A-066B-0A9B-9CAB-CE5E14CA4F57}"/>
              </a:ext>
            </a:extLst>
          </p:cNvPr>
          <p:cNvSpPr/>
          <p:nvPr/>
        </p:nvSpPr>
        <p:spPr>
          <a:xfrm>
            <a:off x="6433149" y="4236121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D89A1A"/>
                </a:solidFill>
                <a:latin typeface="Aptos Display" pitchFamily="34" charset="0"/>
              </a:rPr>
              <a:t>4</a:t>
            </a:r>
            <a:endParaRPr lang="en-US" sz="2800" dirty="0"/>
          </a:p>
        </p:txBody>
      </p:sp>
      <p:sp>
        <p:nvSpPr>
          <p:cNvPr id="33" name="Text 21">
            <a:extLst>
              <a:ext uri="{FF2B5EF4-FFF2-40B4-BE49-F238E27FC236}">
                <a16:creationId xmlns:a16="http://schemas.microsoft.com/office/drawing/2014/main" id="{50B770F7-3725-C6A3-858B-4E005862D1B6}"/>
              </a:ext>
            </a:extLst>
          </p:cNvPr>
          <p:cNvSpPr/>
          <p:nvPr/>
        </p:nvSpPr>
        <p:spPr>
          <a:xfrm>
            <a:off x="6482727" y="3095986"/>
            <a:ext cx="3645591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E" sz="2000" b="1" dirty="0">
                <a:solidFill>
                  <a:srgbClr val="314A53"/>
                </a:solidFill>
                <a:cs typeface="Calibri" panose="020F0502020204030204" pitchFamily="34" charset="0"/>
              </a:rPr>
              <a:t>Inclusion of menstrual health, access to care, reproductive health, and social impact</a:t>
            </a:r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C3DDB4B8-6AA8-AD6A-6544-F7939140179D}"/>
              </a:ext>
            </a:extLst>
          </p:cNvPr>
          <p:cNvSpPr/>
          <p:nvPr/>
        </p:nvSpPr>
        <p:spPr>
          <a:xfrm>
            <a:off x="6177428" y="2216604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ptos Display" pitchFamily="34" charset="0"/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9" name="Text 24">
            <a:extLst>
              <a:ext uri="{FF2B5EF4-FFF2-40B4-BE49-F238E27FC236}">
                <a16:creationId xmlns:a16="http://schemas.microsoft.com/office/drawing/2014/main" id="{B048BC8D-28E9-375A-7AE7-2DCA663E7223}"/>
              </a:ext>
            </a:extLst>
          </p:cNvPr>
          <p:cNvSpPr/>
          <p:nvPr/>
        </p:nvSpPr>
        <p:spPr>
          <a:xfrm>
            <a:off x="1306327" y="4227361"/>
            <a:ext cx="4572000" cy="1920240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8E1EC"/>
            </a:solidFill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CB5C6477-965C-DA8C-FDBB-4595C153C2B9}"/>
              </a:ext>
            </a:extLst>
          </p:cNvPr>
          <p:cNvSpPr/>
          <p:nvPr/>
        </p:nvSpPr>
        <p:spPr>
          <a:xfrm>
            <a:off x="1447523" y="4214298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ptos Display" pitchFamily="34" charset="0"/>
              </a:rPr>
              <a:t>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5" name="Text 25">
            <a:extLst>
              <a:ext uri="{FF2B5EF4-FFF2-40B4-BE49-F238E27FC236}">
                <a16:creationId xmlns:a16="http://schemas.microsoft.com/office/drawing/2014/main" id="{364F1AB2-CA14-DA22-26D3-DA1BCEEB65B0}"/>
              </a:ext>
            </a:extLst>
          </p:cNvPr>
          <p:cNvSpPr/>
          <p:nvPr/>
        </p:nvSpPr>
        <p:spPr>
          <a:xfrm>
            <a:off x="1897389" y="4387035"/>
            <a:ext cx="3625159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ptos" pitchFamily="34" charset="0"/>
              </a:rPr>
              <a:t>EXPERT COLLABORATION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6" name="Text 21">
            <a:extLst>
              <a:ext uri="{FF2B5EF4-FFF2-40B4-BE49-F238E27FC236}">
                <a16:creationId xmlns:a16="http://schemas.microsoft.com/office/drawing/2014/main" id="{0A88EC08-138B-BBA6-3AAA-792834EC135E}"/>
              </a:ext>
            </a:extLst>
          </p:cNvPr>
          <p:cNvSpPr/>
          <p:nvPr/>
        </p:nvSpPr>
        <p:spPr>
          <a:xfrm>
            <a:off x="1734256" y="4942827"/>
            <a:ext cx="3910291" cy="86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E" sz="2000" b="1" dirty="0">
                <a:solidFill>
                  <a:srgbClr val="314A53"/>
                </a:solidFill>
                <a:cs typeface="Calibri" panose="020F0502020204030204" pitchFamily="34" charset="0"/>
              </a:rPr>
              <a:t>Input from patients, patient advocates and the WFH, EHC, CoA, NBDF, and CHS</a:t>
            </a:r>
          </a:p>
        </p:txBody>
      </p:sp>
      <p:sp>
        <p:nvSpPr>
          <p:cNvPr id="47" name="Text 21">
            <a:extLst>
              <a:ext uri="{FF2B5EF4-FFF2-40B4-BE49-F238E27FC236}">
                <a16:creationId xmlns:a16="http://schemas.microsoft.com/office/drawing/2014/main" id="{D58D2E53-EA01-0898-2C1E-DF6D375D8185}"/>
              </a:ext>
            </a:extLst>
          </p:cNvPr>
          <p:cNvSpPr/>
          <p:nvPr/>
        </p:nvSpPr>
        <p:spPr>
          <a:xfrm>
            <a:off x="6322187" y="4945100"/>
            <a:ext cx="3910291" cy="86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E" sz="2000" b="1" dirty="0">
                <a:solidFill>
                  <a:srgbClr val="314A53"/>
                </a:solidFill>
                <a:cs typeface="Calibri" panose="020F0502020204030204" pitchFamily="34" charset="0"/>
              </a:rPr>
              <a:t>Development and pilot testing of 11 WBD-specific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292138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0621E2C-1D08-0889-5D96-6FE049F5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16" y="3429000"/>
            <a:ext cx="7318967" cy="3128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52B9B5-B6EA-7D86-FF1C-CCD1E336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16" y="300142"/>
            <a:ext cx="7318967" cy="29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0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9C276-E5AA-1BD5-0F79-7636E7DD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88" y="356000"/>
            <a:ext cx="7315200" cy="2412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D8C5A8-3E08-7A6B-4CBA-E4ED58FE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88" y="3030715"/>
            <a:ext cx="7315200" cy="34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F5AC-B9EF-9048-3982-52C8E9458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358FD93-C935-F5C0-033D-2460608ECDA3}"/>
              </a:ext>
            </a:extLst>
          </p:cNvPr>
          <p:cNvSpPr/>
          <p:nvPr/>
        </p:nvSpPr>
        <p:spPr>
          <a:xfrm>
            <a:off x="658368" y="3840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A6B78"/>
                </a:solidFill>
              </a:rPr>
              <a:t>PROBE Enhancements </a:t>
            </a:r>
            <a:endParaRPr lang="en-US" sz="3200" dirty="0">
              <a:solidFill>
                <a:srgbClr val="0A6B78"/>
              </a:solidFill>
            </a:endParaRPr>
          </a:p>
        </p:txBody>
      </p:sp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690B50A2-702E-5136-7D6F-0AA76C31E9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59" name="Text 16">
            <a:extLst>
              <a:ext uri="{FF2B5EF4-FFF2-40B4-BE49-F238E27FC236}">
                <a16:creationId xmlns:a16="http://schemas.microsoft.com/office/drawing/2014/main" id="{E1C91261-C2E7-7ECC-596E-12F45A61AA54}"/>
              </a:ext>
            </a:extLst>
          </p:cNvPr>
          <p:cNvSpPr/>
          <p:nvPr/>
        </p:nvSpPr>
        <p:spPr>
          <a:xfrm>
            <a:off x="658368" y="843096"/>
            <a:ext cx="80467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E69B3"/>
                </a:solidFill>
                <a:latin typeface="Aptos" pitchFamily="34" charset="0"/>
              </a:rPr>
              <a:t>New Additions and Changes to the PROBE Study</a:t>
            </a:r>
            <a:endParaRPr lang="en-US" sz="28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FC20ED2-47BC-B4CA-A791-F72A54FC03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651675"/>
              </p:ext>
            </p:extLst>
          </p:nvPr>
        </p:nvGraphicFramePr>
        <p:xfrm>
          <a:off x="2816602" y="1689967"/>
          <a:ext cx="6339060" cy="4729121"/>
        </p:xfrm>
        <a:graphic>
          <a:graphicData uri="http://schemas.openxmlformats.org/drawingml/2006/table">
            <a:tbl>
              <a:tblPr/>
              <a:tblGrid>
                <a:gridCol w="1798620">
                  <a:extLst>
                    <a:ext uri="{9D8B030D-6E8A-4147-A177-3AD203B41FA5}">
                      <a16:colId xmlns:a16="http://schemas.microsoft.com/office/drawing/2014/main" val="2631556450"/>
                    </a:ext>
                  </a:extLst>
                </a:gridCol>
                <a:gridCol w="4540440">
                  <a:extLst>
                    <a:ext uri="{9D8B030D-6E8A-4147-A177-3AD203B41FA5}">
                      <a16:colId xmlns:a16="http://schemas.microsoft.com/office/drawing/2014/main" val="2458278749"/>
                    </a:ext>
                  </a:extLst>
                </a:gridCol>
              </a:tblGrid>
              <a:tr h="8156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Added all bleeding disorders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Von Willebrand Disease (VWD), platelet disorder, rare factor deficiency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65842"/>
                  </a:ext>
                </a:extLst>
              </a:tr>
              <a:tr h="8156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Additional treatments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Expanded factor concentrates and therapies, platelet transfusions, iron treatments, and other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25951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Diagnoses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age of diagnoses, abnormal bleeding episodes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90302"/>
                  </a:ext>
                </a:extLst>
              </a:tr>
              <a:tr h="8156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Health care professional Access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Medical professional / services access,  urgent care visits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40726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Added bleeding events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Nosebleeds, easy bruising, heavy menstrual bleeding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50785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Gynecological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menopause, changes in treatment/access to treatment, gynecological issues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19339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Quality of Life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decision to have children, impact on social/leisure life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0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6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60FDD-40B7-7B1C-B9DF-C11B19F8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0">
            <a:extLst>
              <a:ext uri="{FF2B5EF4-FFF2-40B4-BE49-F238E27FC236}">
                <a16:creationId xmlns:a16="http://schemas.microsoft.com/office/drawing/2014/main" id="{4471831F-9C46-0EFE-FD09-FC7C9EE0F6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1168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 marL="0" algn="l" defTabSz="914400" rtl="0" eaLnBrk="1" latinLnBrk="0" hangingPunct="1">
              <a:defRPr sz="950" kern="1200">
                <a:solidFill>
                  <a:srgbClr val="7A8798"/>
                </a:solidFill>
                <a:latin typeface="Aptos"/>
                <a:ea typeface="Aptos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6E699-A29C-A5A6-93E7-6E660B14F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731" y="375268"/>
            <a:ext cx="4838070" cy="6107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A4B51-2C86-0720-156D-505BACC3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44"/>
          <a:stretch>
            <a:fillRect/>
          </a:stretch>
        </p:blipFill>
        <p:spPr>
          <a:xfrm>
            <a:off x="557556" y="375268"/>
            <a:ext cx="3201280" cy="6107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CEAC8-BBA4-6DCD-5376-A2750C02E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248" y="1140350"/>
            <a:ext cx="63146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6B78"/>
        </a:solidFill>
        <a:ln w="12700">
          <a:solidFill>
            <a:srgbClr val="D3E0E3"/>
          </a:solidFill>
          <a:prstDash val="solid"/>
        </a:ln>
        <a:effectLst>
          <a:outerShdw blurRad="12700" dist="5080" dir="2700000" algn="bl" rotWithShape="0">
            <a:srgbClr val="000000">
              <a:alpha val="8000"/>
            </a:srgbClr>
          </a:outerShdw>
        </a:effectLst>
      </a:spPr>
      <a:bodyPr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15262</TotalTime>
  <Words>1953</Words>
  <Application>Microsoft Office PowerPoint</Application>
  <PresentationFormat>Widescreen</PresentationFormat>
  <Paragraphs>346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 and WAPPS Breakfast Meeting with Global Print Slides</dc:title>
  <dc:subject>PROBE and WAPPS Breakfast Meeting</dc:subject>
  <dc:creator>OpenAI</dc:creator>
  <cp:lastModifiedBy>Alexandra Kucher</cp:lastModifiedBy>
  <cp:revision>4</cp:revision>
  <dcterms:created xsi:type="dcterms:W3CDTF">2026-04-18T14:09:32Z</dcterms:created>
  <dcterms:modified xsi:type="dcterms:W3CDTF">2026-05-20T04:43:31Z</dcterms:modified>
</cp:coreProperties>
</file>